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0">
  <p:sldMasterIdLst>
    <p:sldMasterId id="2147483660" r:id="rId1"/>
  </p:sldMasterIdLst>
  <p:sldIdLst>
    <p:sldId id="256" r:id="rId2"/>
    <p:sldId id="257" r:id="rId3"/>
    <p:sldId id="259" r:id="rId4"/>
    <p:sldId id="462" r:id="rId5"/>
    <p:sldId id="260" r:id="rId6"/>
    <p:sldId id="622" r:id="rId7"/>
    <p:sldId id="261" r:id="rId8"/>
    <p:sldId id="463" r:id="rId9"/>
    <p:sldId id="464" r:id="rId10"/>
    <p:sldId id="465" r:id="rId11"/>
    <p:sldId id="466" r:id="rId12"/>
    <p:sldId id="467" r:id="rId13"/>
    <p:sldId id="468" r:id="rId14"/>
    <p:sldId id="262" r:id="rId15"/>
    <p:sldId id="469" r:id="rId16"/>
    <p:sldId id="470" r:id="rId17"/>
    <p:sldId id="471" r:id="rId18"/>
    <p:sldId id="263" r:id="rId19"/>
    <p:sldId id="267" r:id="rId20"/>
    <p:sldId id="266" r:id="rId21"/>
    <p:sldId id="472" r:id="rId22"/>
    <p:sldId id="473" r:id="rId23"/>
    <p:sldId id="474" r:id="rId24"/>
    <p:sldId id="264" r:id="rId25"/>
    <p:sldId id="265" r:id="rId26"/>
    <p:sldId id="273" r:id="rId27"/>
    <p:sldId id="268" r:id="rId28"/>
    <p:sldId id="623" r:id="rId29"/>
    <p:sldId id="274" r:id="rId30"/>
    <p:sldId id="276" r:id="rId31"/>
    <p:sldId id="278" r:id="rId32"/>
    <p:sldId id="277" r:id="rId33"/>
    <p:sldId id="275" r:id="rId34"/>
    <p:sldId id="279" r:id="rId35"/>
    <p:sldId id="280" r:id="rId36"/>
    <p:sldId id="269" r:id="rId37"/>
    <p:sldId id="624" r:id="rId38"/>
    <p:sldId id="475" r:id="rId39"/>
    <p:sldId id="625" r:id="rId40"/>
    <p:sldId id="270" r:id="rId41"/>
    <p:sldId id="476" r:id="rId42"/>
    <p:sldId id="271" r:id="rId43"/>
    <p:sldId id="272" r:id="rId44"/>
    <p:sldId id="258" r:id="rId45"/>
    <p:sldId id="281" r:id="rId46"/>
    <p:sldId id="282" r:id="rId47"/>
    <p:sldId id="283" r:id="rId48"/>
    <p:sldId id="284" r:id="rId49"/>
    <p:sldId id="285" r:id="rId50"/>
    <p:sldId id="477" r:id="rId51"/>
    <p:sldId id="478" r:id="rId52"/>
    <p:sldId id="286" r:id="rId53"/>
    <p:sldId id="290" r:id="rId54"/>
    <p:sldId id="292" r:id="rId55"/>
    <p:sldId id="626" r:id="rId56"/>
    <p:sldId id="300" r:id="rId57"/>
    <p:sldId id="301" r:id="rId58"/>
    <p:sldId id="627" r:id="rId59"/>
    <p:sldId id="305" r:id="rId60"/>
    <p:sldId id="628" r:id="rId61"/>
    <p:sldId id="601" r:id="rId62"/>
    <p:sldId id="629" r:id="rId63"/>
    <p:sldId id="306" r:id="rId64"/>
    <p:sldId id="307" r:id="rId65"/>
    <p:sldId id="308" r:id="rId66"/>
    <p:sldId id="309" r:id="rId67"/>
    <p:sldId id="310" r:id="rId68"/>
    <p:sldId id="479" r:id="rId69"/>
    <p:sldId id="480" r:id="rId70"/>
    <p:sldId id="311" r:id="rId71"/>
    <p:sldId id="312" r:id="rId72"/>
    <p:sldId id="630" r:id="rId73"/>
    <p:sldId id="602" r:id="rId74"/>
    <p:sldId id="313" r:id="rId75"/>
    <p:sldId id="314" r:id="rId76"/>
    <p:sldId id="315" r:id="rId77"/>
    <p:sldId id="316" r:id="rId78"/>
    <p:sldId id="631" r:id="rId79"/>
    <p:sldId id="317" r:id="rId80"/>
    <p:sldId id="318" r:id="rId81"/>
    <p:sldId id="632" r:id="rId82"/>
    <p:sldId id="322" r:id="rId83"/>
    <p:sldId id="603" r:id="rId84"/>
    <p:sldId id="604" r:id="rId85"/>
    <p:sldId id="319" r:id="rId86"/>
    <p:sldId id="323" r:id="rId87"/>
    <p:sldId id="324" r:id="rId88"/>
    <p:sldId id="325" r:id="rId89"/>
    <p:sldId id="326" r:id="rId90"/>
    <p:sldId id="327" r:id="rId91"/>
    <p:sldId id="329" r:id="rId92"/>
    <p:sldId id="320" r:id="rId93"/>
    <p:sldId id="330" r:id="rId94"/>
    <p:sldId id="483" r:id="rId95"/>
    <p:sldId id="482" r:id="rId96"/>
    <p:sldId id="633" r:id="rId97"/>
    <p:sldId id="481" r:id="rId98"/>
    <p:sldId id="634" r:id="rId99"/>
    <p:sldId id="484" r:id="rId100"/>
    <p:sldId id="635" r:id="rId101"/>
    <p:sldId id="321" r:id="rId102"/>
    <p:sldId id="332" r:id="rId103"/>
    <p:sldId id="331" r:id="rId104"/>
    <p:sldId id="302" r:id="rId105"/>
    <p:sldId id="303" r:id="rId106"/>
    <p:sldId id="304" r:id="rId107"/>
    <p:sldId id="333" r:id="rId108"/>
    <p:sldId id="334" r:id="rId109"/>
    <p:sldId id="335" r:id="rId110"/>
    <p:sldId id="605" r:id="rId111"/>
    <p:sldId id="606" r:id="rId112"/>
    <p:sldId id="336" r:id="rId113"/>
    <p:sldId id="337" r:id="rId114"/>
    <p:sldId id="487" r:id="rId115"/>
    <p:sldId id="486" r:id="rId116"/>
    <p:sldId id="488" r:id="rId117"/>
    <p:sldId id="338" r:id="rId118"/>
    <p:sldId id="607" r:id="rId119"/>
    <p:sldId id="489" r:id="rId120"/>
    <p:sldId id="339" r:id="rId121"/>
    <p:sldId id="608" r:id="rId122"/>
    <p:sldId id="609" r:id="rId123"/>
    <p:sldId id="490" r:id="rId124"/>
    <p:sldId id="340" r:id="rId125"/>
    <p:sldId id="610" r:id="rId126"/>
    <p:sldId id="491" r:id="rId127"/>
    <p:sldId id="341" r:id="rId128"/>
    <p:sldId id="636" r:id="rId129"/>
    <p:sldId id="492" r:id="rId130"/>
    <p:sldId id="493" r:id="rId131"/>
    <p:sldId id="611" r:id="rId132"/>
    <p:sldId id="494" r:id="rId133"/>
    <p:sldId id="637" r:id="rId134"/>
    <p:sldId id="612" r:id="rId135"/>
    <p:sldId id="638" r:id="rId136"/>
    <p:sldId id="613" r:id="rId137"/>
    <p:sldId id="639" r:id="rId138"/>
    <p:sldId id="495" r:id="rId139"/>
    <p:sldId id="342" r:id="rId140"/>
    <p:sldId id="343" r:id="rId141"/>
    <p:sldId id="496" r:id="rId142"/>
    <p:sldId id="640" r:id="rId143"/>
    <p:sldId id="344" r:id="rId144"/>
    <p:sldId id="498" r:id="rId145"/>
    <p:sldId id="499" r:id="rId146"/>
    <p:sldId id="497" r:id="rId147"/>
    <p:sldId id="345" r:id="rId148"/>
    <p:sldId id="614" r:id="rId149"/>
    <p:sldId id="500" r:id="rId150"/>
    <p:sldId id="346" r:id="rId151"/>
    <p:sldId id="347" r:id="rId152"/>
    <p:sldId id="501" r:id="rId153"/>
    <p:sldId id="502" r:id="rId154"/>
    <p:sldId id="348" r:id="rId155"/>
    <p:sldId id="503" r:id="rId156"/>
    <p:sldId id="349" r:id="rId157"/>
    <p:sldId id="641" r:id="rId158"/>
    <p:sldId id="350" r:id="rId159"/>
    <p:sldId id="351" r:id="rId160"/>
    <p:sldId id="356" r:id="rId161"/>
    <p:sldId id="357" r:id="rId162"/>
    <p:sldId id="358" r:id="rId163"/>
    <p:sldId id="359" r:id="rId164"/>
    <p:sldId id="615" r:id="rId165"/>
    <p:sldId id="648" r:id="rId166"/>
    <p:sldId id="360" r:id="rId167"/>
    <p:sldId id="361" r:id="rId168"/>
    <p:sldId id="504" r:id="rId169"/>
    <p:sldId id="505" r:id="rId170"/>
    <p:sldId id="651" r:id="rId171"/>
    <p:sldId id="650" r:id="rId172"/>
    <p:sldId id="653" r:id="rId173"/>
    <p:sldId id="649" r:id="rId174"/>
    <p:sldId id="652" r:id="rId175"/>
    <p:sldId id="656" r:id="rId176"/>
    <p:sldId id="655" r:id="rId177"/>
    <p:sldId id="362" r:id="rId178"/>
    <p:sldId id="364" r:id="rId179"/>
    <p:sldId id="506" r:id="rId180"/>
    <p:sldId id="508" r:id="rId181"/>
    <p:sldId id="617" r:id="rId182"/>
    <p:sldId id="616" r:id="rId183"/>
    <p:sldId id="507" r:id="rId184"/>
    <p:sldId id="618" r:id="rId185"/>
    <p:sldId id="509" r:id="rId186"/>
    <p:sldId id="510" r:id="rId187"/>
    <p:sldId id="512" r:id="rId188"/>
    <p:sldId id="619" r:id="rId189"/>
    <p:sldId id="642" r:id="rId190"/>
    <p:sldId id="366" r:id="rId191"/>
    <p:sldId id="514" r:id="rId192"/>
    <p:sldId id="515" r:id="rId193"/>
    <p:sldId id="516" r:id="rId194"/>
    <p:sldId id="517" r:id="rId195"/>
    <p:sldId id="513" r:id="rId196"/>
    <p:sldId id="518" r:id="rId197"/>
    <p:sldId id="453" r:id="rId198"/>
    <p:sldId id="519" r:id="rId199"/>
    <p:sldId id="658" r:id="rId200"/>
    <p:sldId id="657" r:id="rId201"/>
    <p:sldId id="660" r:id="rId202"/>
    <p:sldId id="659" r:id="rId203"/>
    <p:sldId id="520" r:id="rId204"/>
    <p:sldId id="522" r:id="rId205"/>
    <p:sldId id="521" r:id="rId206"/>
    <p:sldId id="454" r:id="rId207"/>
    <p:sldId id="526" r:id="rId208"/>
    <p:sldId id="620" r:id="rId209"/>
    <p:sldId id="643" r:id="rId210"/>
    <p:sldId id="661" r:id="rId211"/>
    <p:sldId id="662" r:id="rId212"/>
    <p:sldId id="663" r:id="rId213"/>
    <p:sldId id="527" r:id="rId214"/>
    <p:sldId id="455" r:id="rId215"/>
    <p:sldId id="530" r:id="rId216"/>
    <p:sldId id="531" r:id="rId217"/>
    <p:sldId id="664" r:id="rId218"/>
    <p:sldId id="529" r:id="rId219"/>
    <p:sldId id="666" r:id="rId220"/>
    <p:sldId id="669" r:id="rId221"/>
    <p:sldId id="668" r:id="rId222"/>
    <p:sldId id="667" r:id="rId223"/>
    <p:sldId id="665" r:id="rId224"/>
    <p:sldId id="670" r:id="rId225"/>
    <p:sldId id="671" r:id="rId226"/>
    <p:sldId id="672" r:id="rId227"/>
    <p:sldId id="673" r:id="rId228"/>
    <p:sldId id="674" r:id="rId229"/>
    <p:sldId id="675" r:id="rId230"/>
    <p:sldId id="676" r:id="rId231"/>
    <p:sldId id="528" r:id="rId232"/>
    <p:sldId id="678" r:id="rId233"/>
    <p:sldId id="679" r:id="rId234"/>
    <p:sldId id="680" r:id="rId235"/>
    <p:sldId id="677" r:id="rId236"/>
    <p:sldId id="685" r:id="rId237"/>
    <p:sldId id="686" r:id="rId238"/>
    <p:sldId id="687" r:id="rId239"/>
    <p:sldId id="688" r:id="rId240"/>
    <p:sldId id="689" r:id="rId241"/>
    <p:sldId id="690" r:id="rId242"/>
    <p:sldId id="691" r:id="rId243"/>
    <p:sldId id="692" r:id="rId244"/>
    <p:sldId id="533" r:id="rId245"/>
    <p:sldId id="532" r:id="rId246"/>
    <p:sldId id="456" r:id="rId247"/>
    <p:sldId id="534" r:id="rId248"/>
    <p:sldId id="693" r:id="rId249"/>
    <p:sldId id="457" r:id="rId250"/>
    <p:sldId id="694" r:id="rId251"/>
    <p:sldId id="695" r:id="rId252"/>
    <p:sldId id="696" r:id="rId253"/>
    <p:sldId id="697" r:id="rId254"/>
    <p:sldId id="698" r:id="rId255"/>
    <p:sldId id="699" r:id="rId256"/>
    <p:sldId id="700" r:id="rId257"/>
    <p:sldId id="458" r:id="rId258"/>
    <p:sldId id="367" r:id="rId259"/>
    <p:sldId id="644" r:id="rId260"/>
    <p:sldId id="378" r:id="rId261"/>
    <p:sldId id="379" r:id="rId262"/>
    <p:sldId id="380" r:id="rId263"/>
    <p:sldId id="381" r:id="rId264"/>
    <p:sldId id="382" r:id="rId265"/>
    <p:sldId id="383" r:id="rId266"/>
    <p:sldId id="541" r:id="rId267"/>
    <p:sldId id="621" r:id="rId268"/>
    <p:sldId id="384" r:id="rId269"/>
    <p:sldId id="701" r:id="rId270"/>
    <p:sldId id="385" r:id="rId271"/>
    <p:sldId id="544" r:id="rId272"/>
    <p:sldId id="543" r:id="rId273"/>
    <p:sldId id="542" r:id="rId274"/>
    <p:sldId id="545" r:id="rId275"/>
    <p:sldId id="386" r:id="rId276"/>
    <p:sldId id="709" r:id="rId277"/>
    <p:sldId id="535" r:id="rId278"/>
    <p:sldId id="702" r:id="rId279"/>
    <p:sldId id="546" r:id="rId280"/>
    <p:sldId id="703" r:id="rId281"/>
    <p:sldId id="547" r:id="rId282"/>
    <p:sldId id="704" r:id="rId283"/>
    <p:sldId id="706" r:id="rId284"/>
    <p:sldId id="536" r:id="rId285"/>
    <p:sldId id="707" r:id="rId286"/>
    <p:sldId id="705" r:id="rId287"/>
    <p:sldId id="708" r:id="rId288"/>
    <p:sldId id="710" r:id="rId289"/>
    <p:sldId id="540" r:id="rId290"/>
    <p:sldId id="539" r:id="rId291"/>
    <p:sldId id="711" r:id="rId292"/>
    <p:sldId id="715" r:id="rId293"/>
    <p:sldId id="716" r:id="rId294"/>
    <p:sldId id="717" r:id="rId295"/>
    <p:sldId id="718" r:id="rId296"/>
    <p:sldId id="537" r:id="rId297"/>
    <p:sldId id="549" r:id="rId298"/>
    <p:sldId id="548" r:id="rId299"/>
    <p:sldId id="719" r:id="rId300"/>
    <p:sldId id="720" r:id="rId301"/>
    <p:sldId id="552" r:id="rId302"/>
    <p:sldId id="722" r:id="rId303"/>
    <p:sldId id="721" r:id="rId304"/>
    <p:sldId id="731" r:id="rId305"/>
    <p:sldId id="730" r:id="rId306"/>
    <p:sldId id="732" r:id="rId307"/>
    <p:sldId id="733" r:id="rId308"/>
    <p:sldId id="729" r:id="rId309"/>
    <p:sldId id="728" r:id="rId310"/>
    <p:sldId id="727" r:id="rId311"/>
    <p:sldId id="726" r:id="rId312"/>
    <p:sldId id="725" r:id="rId313"/>
    <p:sldId id="724" r:id="rId314"/>
    <p:sldId id="723" r:id="rId315"/>
    <p:sldId id="739" r:id="rId316"/>
    <p:sldId id="738" r:id="rId317"/>
    <p:sldId id="737" r:id="rId318"/>
    <p:sldId id="736" r:id="rId319"/>
    <p:sldId id="735" r:id="rId320"/>
    <p:sldId id="387" r:id="rId321"/>
    <p:sldId id="754" r:id="rId322"/>
    <p:sldId id="553" r:id="rId323"/>
    <p:sldId id="555" r:id="rId324"/>
    <p:sldId id="459" r:id="rId325"/>
    <p:sldId id="755" r:id="rId326"/>
    <p:sldId id="741" r:id="rId327"/>
    <p:sldId id="743" r:id="rId328"/>
    <p:sldId id="744" r:id="rId329"/>
    <p:sldId id="742" r:id="rId330"/>
    <p:sldId id="556" r:id="rId331"/>
    <p:sldId id="746" r:id="rId332"/>
    <p:sldId id="559" r:id="rId333"/>
    <p:sldId id="560" r:id="rId334"/>
    <p:sldId id="558" r:id="rId335"/>
    <p:sldId id="561" r:id="rId336"/>
    <p:sldId id="557" r:id="rId337"/>
    <p:sldId id="563" r:id="rId338"/>
    <p:sldId id="564" r:id="rId339"/>
    <p:sldId id="565" r:id="rId340"/>
    <p:sldId id="566" r:id="rId341"/>
    <p:sldId id="567" r:id="rId342"/>
    <p:sldId id="756" r:id="rId343"/>
    <p:sldId id="570" r:id="rId344"/>
    <p:sldId id="562" r:id="rId345"/>
    <p:sldId id="569" r:id="rId346"/>
    <p:sldId id="568" r:id="rId347"/>
    <p:sldId id="572" r:id="rId348"/>
    <p:sldId id="748" r:id="rId349"/>
    <p:sldId id="749" r:id="rId350"/>
    <p:sldId id="750" r:id="rId351"/>
    <p:sldId id="571" r:id="rId352"/>
    <p:sldId id="573" r:id="rId353"/>
    <p:sldId id="752" r:id="rId354"/>
    <p:sldId id="574" r:id="rId355"/>
    <p:sldId id="575" r:id="rId356"/>
    <p:sldId id="576" r:id="rId357"/>
    <p:sldId id="402" r:id="rId358"/>
    <p:sldId id="403" r:id="rId359"/>
    <p:sldId id="404" r:id="rId360"/>
    <p:sldId id="405" r:id="rId361"/>
    <p:sldId id="406" r:id="rId362"/>
    <p:sldId id="407" r:id="rId363"/>
    <p:sldId id="408" r:id="rId364"/>
    <p:sldId id="645" r:id="rId365"/>
    <p:sldId id="583" r:id="rId366"/>
    <p:sldId id="409" r:id="rId367"/>
    <p:sldId id="582" r:id="rId368"/>
    <p:sldId id="753" r:id="rId369"/>
    <p:sldId id="581" r:id="rId370"/>
    <p:sldId id="646" r:id="rId371"/>
    <p:sldId id="410" r:id="rId372"/>
    <p:sldId id="578" r:id="rId373"/>
    <p:sldId id="580" r:id="rId374"/>
    <p:sldId id="415" r:id="rId375"/>
    <p:sldId id="584" r:id="rId376"/>
    <p:sldId id="585" r:id="rId377"/>
    <p:sldId id="586" r:id="rId378"/>
    <p:sldId id="426" r:id="rId379"/>
    <p:sldId id="712" r:id="rId380"/>
    <p:sldId id="713" r:id="rId381"/>
    <p:sldId id="714" r:id="rId382"/>
    <p:sldId id="592" r:id="rId383"/>
    <p:sldId id="596" r:id="rId384"/>
    <p:sldId id="647" r:id="rId385"/>
    <p:sldId id="591" r:id="rId386"/>
    <p:sldId id="597" r:id="rId387"/>
    <p:sldId id="590" r:id="rId388"/>
    <p:sldId id="600" r:id="rId389"/>
    <p:sldId id="599" r:id="rId390"/>
    <p:sldId id="589" r:id="rId391"/>
    <p:sldId id="427" r:id="rId392"/>
    <p:sldId id="428" r:id="rId3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7" autoAdjust="0"/>
  </p:normalViewPr>
  <p:slideViewPr>
    <p:cSldViewPr snapToGrid="0" snapToObjects="1">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tableStyles" Target="tableStyle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80184-9FFE-3046-AB45-DF25A92967C3}"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11E6DAF0-0E27-2245-A08C-7F4559ED5854}">
      <dgm:prSet phldrT="[Text]" custT="1"/>
      <dgm:spPr/>
      <dgm:t>
        <a:bodyPr/>
        <a:lstStyle/>
        <a:p>
          <a:r>
            <a:rPr lang="en-US" sz="1000" b="1">
              <a:latin typeface="+mj-lt"/>
            </a:rPr>
            <a:t>STAKEHOLDER THEORY          </a:t>
          </a:r>
          <a:r>
            <a:rPr lang="en-US" sz="1000">
              <a:latin typeface="+mj-lt"/>
            </a:rPr>
            <a:t>Managing internal and external stakeholder relationships: social responsibilities</a:t>
          </a:r>
        </a:p>
      </dgm:t>
    </dgm:pt>
    <dgm:pt modelId="{4428B815-C04E-B342-B403-E0B7082A665E}" type="parTrans" cxnId="{ED164DF9-098E-494B-9654-BB20DF1776AC}">
      <dgm:prSet/>
      <dgm:spPr/>
      <dgm:t>
        <a:bodyPr/>
        <a:lstStyle/>
        <a:p>
          <a:endParaRPr lang="en-US" sz="1000"/>
        </a:p>
      </dgm:t>
    </dgm:pt>
    <dgm:pt modelId="{10CD728D-300F-5C44-A308-54C256B095D0}" type="sibTrans" cxnId="{ED164DF9-098E-494B-9654-BB20DF1776AC}">
      <dgm:prSet/>
      <dgm:spPr/>
      <dgm:t>
        <a:bodyPr/>
        <a:lstStyle/>
        <a:p>
          <a:endParaRPr lang="en-US" sz="1000"/>
        </a:p>
      </dgm:t>
    </dgm:pt>
    <dgm:pt modelId="{2D573382-6D25-A949-A33D-5878008E3EEA}">
      <dgm:prSet phldrT="[Text]" custT="1"/>
      <dgm:spPr/>
      <dgm:t>
        <a:bodyPr/>
        <a:lstStyle/>
        <a:p>
          <a:r>
            <a:rPr lang="en-US" sz="1000" b="1">
              <a:latin typeface="+mj-lt"/>
            </a:rPr>
            <a:t>SYSTEM THEORY           </a:t>
          </a:r>
          <a:r>
            <a:rPr lang="en-US" sz="1000">
              <a:latin typeface="+mj-lt"/>
            </a:rPr>
            <a:t>All organizations take input from and have impacts on their environments</a:t>
          </a:r>
        </a:p>
      </dgm:t>
    </dgm:pt>
    <dgm:pt modelId="{6C9E01B2-BE7A-7540-AA6D-70D1B5B0332D}" type="parTrans" cxnId="{23BAD292-8CA0-034E-9C24-3C14756C9720}">
      <dgm:prSet/>
      <dgm:spPr/>
      <dgm:t>
        <a:bodyPr/>
        <a:lstStyle/>
        <a:p>
          <a:endParaRPr lang="en-US" sz="1000"/>
        </a:p>
      </dgm:t>
    </dgm:pt>
    <dgm:pt modelId="{96425308-BE43-C241-AA7A-78EACF497FB5}" type="sibTrans" cxnId="{23BAD292-8CA0-034E-9C24-3C14756C9720}">
      <dgm:prSet/>
      <dgm:spPr/>
      <dgm:t>
        <a:bodyPr/>
        <a:lstStyle/>
        <a:p>
          <a:endParaRPr lang="en-US" sz="1000"/>
        </a:p>
      </dgm:t>
    </dgm:pt>
    <dgm:pt modelId="{1CF0E4FE-D641-B943-A6B2-DAC8B67097D8}">
      <dgm:prSet phldrT="[Text]" custT="1"/>
      <dgm:spPr/>
      <dgm:t>
        <a:bodyPr/>
        <a:lstStyle/>
        <a:p>
          <a:r>
            <a:rPr lang="en-US" sz="1000" b="1">
              <a:latin typeface="+mj-lt"/>
            </a:rPr>
            <a:t>SOCIAL NETWORK THEORY                          </a:t>
          </a:r>
          <a:r>
            <a:rPr lang="en-US" sz="1000">
              <a:latin typeface="+mj-lt"/>
            </a:rPr>
            <a:t>An organization's place in a network of relationships</a:t>
          </a:r>
        </a:p>
      </dgm:t>
    </dgm:pt>
    <dgm:pt modelId="{790341DE-1B6C-CA48-89FC-F45A9F3375D1}" type="parTrans" cxnId="{0C41BBE0-E7F8-AD47-8C4D-2A606B9C2989}">
      <dgm:prSet/>
      <dgm:spPr/>
      <dgm:t>
        <a:bodyPr/>
        <a:lstStyle/>
        <a:p>
          <a:endParaRPr lang="en-US" sz="1000"/>
        </a:p>
      </dgm:t>
    </dgm:pt>
    <dgm:pt modelId="{514393D7-F7D6-EB4F-A3B3-B29A609B60FD}" type="sibTrans" cxnId="{0C41BBE0-E7F8-AD47-8C4D-2A606B9C2989}">
      <dgm:prSet/>
      <dgm:spPr/>
      <dgm:t>
        <a:bodyPr/>
        <a:lstStyle/>
        <a:p>
          <a:endParaRPr lang="en-US" sz="1000"/>
        </a:p>
      </dgm:t>
    </dgm:pt>
    <dgm:pt modelId="{E0754D5E-4862-534D-B139-E6F0B4A4C8D2}">
      <dgm:prSet phldrT="[Text]" custT="1"/>
      <dgm:spPr/>
      <dgm:t>
        <a:bodyPr/>
        <a:lstStyle/>
        <a:p>
          <a:r>
            <a:rPr lang="en-US" sz="1000" b="1">
              <a:latin typeface="+mj-lt"/>
            </a:rPr>
            <a:t>COLLABORATIVE THEORY                </a:t>
          </a:r>
          <a:r>
            <a:rPr lang="en-US" sz="1000">
              <a:latin typeface="+mj-lt"/>
            </a:rPr>
            <a:t>Sacrificing a  degree of independence to achive common aims</a:t>
          </a:r>
        </a:p>
      </dgm:t>
    </dgm:pt>
    <dgm:pt modelId="{0204C3DC-E4C1-7344-B552-933D3B473187}" type="parTrans" cxnId="{C857FC46-9B45-E940-B209-B33C55896EFA}">
      <dgm:prSet/>
      <dgm:spPr/>
      <dgm:t>
        <a:bodyPr/>
        <a:lstStyle/>
        <a:p>
          <a:endParaRPr lang="en-US" sz="1000"/>
        </a:p>
      </dgm:t>
    </dgm:pt>
    <dgm:pt modelId="{BC3CD885-C5F8-5149-BC86-BDE62C3EE426}" type="sibTrans" cxnId="{C857FC46-9B45-E940-B209-B33C55896EFA}">
      <dgm:prSet/>
      <dgm:spPr/>
      <dgm:t>
        <a:bodyPr/>
        <a:lstStyle/>
        <a:p>
          <a:endParaRPr lang="en-US" sz="1000"/>
        </a:p>
      </dgm:t>
    </dgm:pt>
    <dgm:pt modelId="{861F1177-CF1A-9E46-9DC7-DF50487A222B}">
      <dgm:prSet phldrT="[Text]" custT="1"/>
      <dgm:spPr/>
      <dgm:t>
        <a:bodyPr/>
        <a:lstStyle/>
        <a:p>
          <a:r>
            <a:rPr lang="en-US" sz="1000" b="1">
              <a:latin typeface="+mj-lt"/>
            </a:rPr>
            <a:t>SOCIAL EXCHANGE THEORY</a:t>
          </a:r>
        </a:p>
        <a:p>
          <a:r>
            <a:rPr lang="en-US" sz="1000">
              <a:latin typeface="+mj-lt"/>
            </a:rPr>
            <a:t>Coopertion or support among organizations depends upon perceived benefits</a:t>
          </a:r>
        </a:p>
      </dgm:t>
    </dgm:pt>
    <dgm:pt modelId="{AD33179A-2A8F-F94C-8C13-2ECB43F44DF7}" type="parTrans" cxnId="{3B485941-ED56-2D4E-B233-5956E7A793D7}">
      <dgm:prSet/>
      <dgm:spPr/>
      <dgm:t>
        <a:bodyPr/>
        <a:lstStyle/>
        <a:p>
          <a:endParaRPr lang="en-US" sz="1000"/>
        </a:p>
      </dgm:t>
    </dgm:pt>
    <dgm:pt modelId="{AE86D48F-B8B7-804A-9078-EE356A9F97A0}" type="sibTrans" cxnId="{3B485941-ED56-2D4E-B233-5956E7A793D7}">
      <dgm:prSet/>
      <dgm:spPr/>
      <dgm:t>
        <a:bodyPr/>
        <a:lstStyle/>
        <a:p>
          <a:endParaRPr lang="en-US" sz="1000"/>
        </a:p>
      </dgm:t>
    </dgm:pt>
    <dgm:pt modelId="{0817341A-03E3-0447-BFAB-D3DE702C3888}" type="pres">
      <dgm:prSet presAssocID="{B9B80184-9FFE-3046-AB45-DF25A92967C3}" presName="cycle" presStyleCnt="0">
        <dgm:presLayoutVars>
          <dgm:chMax val="1"/>
          <dgm:dir/>
          <dgm:animLvl val="ctr"/>
          <dgm:resizeHandles val="exact"/>
        </dgm:presLayoutVars>
      </dgm:prSet>
      <dgm:spPr/>
      <dgm:t>
        <a:bodyPr/>
        <a:lstStyle/>
        <a:p>
          <a:endParaRPr lang="en-US"/>
        </a:p>
      </dgm:t>
    </dgm:pt>
    <dgm:pt modelId="{17F1C25F-9DA0-B248-BF2B-CF8B484E8265}" type="pres">
      <dgm:prSet presAssocID="{11E6DAF0-0E27-2245-A08C-7F4559ED5854}" presName="centerShape" presStyleLbl="node0" presStyleIdx="0" presStyleCnt="1" custScaleX="119342" custScaleY="120119"/>
      <dgm:spPr/>
      <dgm:t>
        <a:bodyPr/>
        <a:lstStyle/>
        <a:p>
          <a:endParaRPr lang="en-US"/>
        </a:p>
      </dgm:t>
    </dgm:pt>
    <dgm:pt modelId="{96E41EED-13F6-5448-99C7-85EC95AC4704}" type="pres">
      <dgm:prSet presAssocID="{6C9E01B2-BE7A-7540-AA6D-70D1B5B0332D}" presName="parTrans" presStyleLbl="bgSibTrans2D1" presStyleIdx="0" presStyleCnt="4"/>
      <dgm:spPr/>
      <dgm:t>
        <a:bodyPr/>
        <a:lstStyle/>
        <a:p>
          <a:endParaRPr lang="en-US"/>
        </a:p>
      </dgm:t>
    </dgm:pt>
    <dgm:pt modelId="{BD701699-4391-EF4D-8E2A-2BB9949AC620}" type="pres">
      <dgm:prSet presAssocID="{2D573382-6D25-A949-A33D-5878008E3EEA}" presName="node" presStyleLbl="node1" presStyleIdx="0" presStyleCnt="4">
        <dgm:presLayoutVars>
          <dgm:bulletEnabled val="1"/>
        </dgm:presLayoutVars>
      </dgm:prSet>
      <dgm:spPr/>
      <dgm:t>
        <a:bodyPr/>
        <a:lstStyle/>
        <a:p>
          <a:endParaRPr lang="en-US"/>
        </a:p>
      </dgm:t>
    </dgm:pt>
    <dgm:pt modelId="{29C58137-1A25-6F4A-9C8E-AAFF3052F6F0}" type="pres">
      <dgm:prSet presAssocID="{790341DE-1B6C-CA48-89FC-F45A9F3375D1}" presName="parTrans" presStyleLbl="bgSibTrans2D1" presStyleIdx="1" presStyleCnt="4"/>
      <dgm:spPr/>
      <dgm:t>
        <a:bodyPr/>
        <a:lstStyle/>
        <a:p>
          <a:endParaRPr lang="en-US"/>
        </a:p>
      </dgm:t>
    </dgm:pt>
    <dgm:pt modelId="{CBA7CAA9-8B10-3149-9632-9A8B53A1640F}" type="pres">
      <dgm:prSet presAssocID="{1CF0E4FE-D641-B943-A6B2-DAC8B67097D8}" presName="node" presStyleLbl="node1" presStyleIdx="1" presStyleCnt="4">
        <dgm:presLayoutVars>
          <dgm:bulletEnabled val="1"/>
        </dgm:presLayoutVars>
      </dgm:prSet>
      <dgm:spPr/>
      <dgm:t>
        <a:bodyPr/>
        <a:lstStyle/>
        <a:p>
          <a:endParaRPr lang="en-US"/>
        </a:p>
      </dgm:t>
    </dgm:pt>
    <dgm:pt modelId="{0D925E04-D1C3-CC40-ACEF-EEF8A49B02B8}" type="pres">
      <dgm:prSet presAssocID="{0204C3DC-E4C1-7344-B552-933D3B473187}" presName="parTrans" presStyleLbl="bgSibTrans2D1" presStyleIdx="2" presStyleCnt="4"/>
      <dgm:spPr/>
      <dgm:t>
        <a:bodyPr/>
        <a:lstStyle/>
        <a:p>
          <a:endParaRPr lang="en-US"/>
        </a:p>
      </dgm:t>
    </dgm:pt>
    <dgm:pt modelId="{27846117-096F-CF4F-BC97-333CC3B8B2A9}" type="pres">
      <dgm:prSet presAssocID="{E0754D5E-4862-534D-B139-E6F0B4A4C8D2}" presName="node" presStyleLbl="node1" presStyleIdx="2" presStyleCnt="4">
        <dgm:presLayoutVars>
          <dgm:bulletEnabled val="1"/>
        </dgm:presLayoutVars>
      </dgm:prSet>
      <dgm:spPr/>
      <dgm:t>
        <a:bodyPr/>
        <a:lstStyle/>
        <a:p>
          <a:endParaRPr lang="en-US"/>
        </a:p>
      </dgm:t>
    </dgm:pt>
    <dgm:pt modelId="{0FC9AF30-25D0-FA4B-AA63-1A5C9B4ED3E0}" type="pres">
      <dgm:prSet presAssocID="{AD33179A-2A8F-F94C-8C13-2ECB43F44DF7}" presName="parTrans" presStyleLbl="bgSibTrans2D1" presStyleIdx="3" presStyleCnt="4"/>
      <dgm:spPr/>
      <dgm:t>
        <a:bodyPr/>
        <a:lstStyle/>
        <a:p>
          <a:endParaRPr lang="en-US"/>
        </a:p>
      </dgm:t>
    </dgm:pt>
    <dgm:pt modelId="{807566FD-1066-394B-9CDC-1F99BDDE4E63}" type="pres">
      <dgm:prSet presAssocID="{861F1177-CF1A-9E46-9DC7-DF50487A222B}" presName="node" presStyleLbl="node1" presStyleIdx="3" presStyleCnt="4">
        <dgm:presLayoutVars>
          <dgm:bulletEnabled val="1"/>
        </dgm:presLayoutVars>
      </dgm:prSet>
      <dgm:spPr/>
      <dgm:t>
        <a:bodyPr/>
        <a:lstStyle/>
        <a:p>
          <a:endParaRPr lang="en-US"/>
        </a:p>
      </dgm:t>
    </dgm:pt>
  </dgm:ptLst>
  <dgm:cxnLst>
    <dgm:cxn modelId="{89B39853-A434-DE47-AFE7-48B4CEF705F9}" type="presOf" srcId="{E0754D5E-4862-534D-B139-E6F0B4A4C8D2}" destId="{27846117-096F-CF4F-BC97-333CC3B8B2A9}" srcOrd="0" destOrd="0" presId="urn:microsoft.com/office/officeart/2005/8/layout/radial4"/>
    <dgm:cxn modelId="{3B485941-ED56-2D4E-B233-5956E7A793D7}" srcId="{11E6DAF0-0E27-2245-A08C-7F4559ED5854}" destId="{861F1177-CF1A-9E46-9DC7-DF50487A222B}" srcOrd="3" destOrd="0" parTransId="{AD33179A-2A8F-F94C-8C13-2ECB43F44DF7}" sibTransId="{AE86D48F-B8B7-804A-9078-EE356A9F97A0}"/>
    <dgm:cxn modelId="{ED164DF9-098E-494B-9654-BB20DF1776AC}" srcId="{B9B80184-9FFE-3046-AB45-DF25A92967C3}" destId="{11E6DAF0-0E27-2245-A08C-7F4559ED5854}" srcOrd="0" destOrd="0" parTransId="{4428B815-C04E-B342-B403-E0B7082A665E}" sibTransId="{10CD728D-300F-5C44-A308-54C256B095D0}"/>
    <dgm:cxn modelId="{5FE31245-ABEF-E745-BD84-031DB80184A8}" type="presOf" srcId="{2D573382-6D25-A949-A33D-5878008E3EEA}" destId="{BD701699-4391-EF4D-8E2A-2BB9949AC620}" srcOrd="0" destOrd="0" presId="urn:microsoft.com/office/officeart/2005/8/layout/radial4"/>
    <dgm:cxn modelId="{0730A9FE-1F5F-D047-B669-83149E04BC1B}" type="presOf" srcId="{6C9E01B2-BE7A-7540-AA6D-70D1B5B0332D}" destId="{96E41EED-13F6-5448-99C7-85EC95AC4704}" srcOrd="0" destOrd="0" presId="urn:microsoft.com/office/officeart/2005/8/layout/radial4"/>
    <dgm:cxn modelId="{0C41BBE0-E7F8-AD47-8C4D-2A606B9C2989}" srcId="{11E6DAF0-0E27-2245-A08C-7F4559ED5854}" destId="{1CF0E4FE-D641-B943-A6B2-DAC8B67097D8}" srcOrd="1" destOrd="0" parTransId="{790341DE-1B6C-CA48-89FC-F45A9F3375D1}" sibTransId="{514393D7-F7D6-EB4F-A3B3-B29A609B60FD}"/>
    <dgm:cxn modelId="{23BAD292-8CA0-034E-9C24-3C14756C9720}" srcId="{11E6DAF0-0E27-2245-A08C-7F4559ED5854}" destId="{2D573382-6D25-A949-A33D-5878008E3EEA}" srcOrd="0" destOrd="0" parTransId="{6C9E01B2-BE7A-7540-AA6D-70D1B5B0332D}" sibTransId="{96425308-BE43-C241-AA7A-78EACF497FB5}"/>
    <dgm:cxn modelId="{725F8FC0-B10F-364E-8DA3-86F034C03FE6}" type="presOf" srcId="{1CF0E4FE-D641-B943-A6B2-DAC8B67097D8}" destId="{CBA7CAA9-8B10-3149-9632-9A8B53A1640F}" srcOrd="0" destOrd="0" presId="urn:microsoft.com/office/officeart/2005/8/layout/radial4"/>
    <dgm:cxn modelId="{7A246BA4-93B8-3F49-9991-02B111C0078A}" type="presOf" srcId="{AD33179A-2A8F-F94C-8C13-2ECB43F44DF7}" destId="{0FC9AF30-25D0-FA4B-AA63-1A5C9B4ED3E0}" srcOrd="0" destOrd="0" presId="urn:microsoft.com/office/officeart/2005/8/layout/radial4"/>
    <dgm:cxn modelId="{7B841688-5E82-C845-A6EE-E2D9BC5DFEF8}" type="presOf" srcId="{861F1177-CF1A-9E46-9DC7-DF50487A222B}" destId="{807566FD-1066-394B-9CDC-1F99BDDE4E63}" srcOrd="0" destOrd="0" presId="urn:microsoft.com/office/officeart/2005/8/layout/radial4"/>
    <dgm:cxn modelId="{BED96495-3C07-1C44-BD74-F2E8B58F037D}" type="presOf" srcId="{0204C3DC-E4C1-7344-B552-933D3B473187}" destId="{0D925E04-D1C3-CC40-ACEF-EEF8A49B02B8}" srcOrd="0" destOrd="0" presId="urn:microsoft.com/office/officeart/2005/8/layout/radial4"/>
    <dgm:cxn modelId="{B6C32588-A1D1-064B-B09E-BC89BEE9F649}" type="presOf" srcId="{11E6DAF0-0E27-2245-A08C-7F4559ED5854}" destId="{17F1C25F-9DA0-B248-BF2B-CF8B484E8265}" srcOrd="0" destOrd="0" presId="urn:microsoft.com/office/officeart/2005/8/layout/radial4"/>
    <dgm:cxn modelId="{C857FC46-9B45-E940-B209-B33C55896EFA}" srcId="{11E6DAF0-0E27-2245-A08C-7F4559ED5854}" destId="{E0754D5E-4862-534D-B139-E6F0B4A4C8D2}" srcOrd="2" destOrd="0" parTransId="{0204C3DC-E4C1-7344-B552-933D3B473187}" sibTransId="{BC3CD885-C5F8-5149-BC86-BDE62C3EE426}"/>
    <dgm:cxn modelId="{E03952AC-DB88-ED4A-A2C2-934CA7E54F28}" type="presOf" srcId="{790341DE-1B6C-CA48-89FC-F45A9F3375D1}" destId="{29C58137-1A25-6F4A-9C8E-AAFF3052F6F0}" srcOrd="0" destOrd="0" presId="urn:microsoft.com/office/officeart/2005/8/layout/radial4"/>
    <dgm:cxn modelId="{DDCFF228-DF73-B640-B1A9-EC3D547BDD2E}" type="presOf" srcId="{B9B80184-9FFE-3046-AB45-DF25A92967C3}" destId="{0817341A-03E3-0447-BFAB-D3DE702C3888}" srcOrd="0" destOrd="0" presId="urn:microsoft.com/office/officeart/2005/8/layout/radial4"/>
    <dgm:cxn modelId="{BF8E4B53-F9B8-5B42-8C32-07EC79CBFC97}" type="presParOf" srcId="{0817341A-03E3-0447-BFAB-D3DE702C3888}" destId="{17F1C25F-9DA0-B248-BF2B-CF8B484E8265}" srcOrd="0" destOrd="0" presId="urn:microsoft.com/office/officeart/2005/8/layout/radial4"/>
    <dgm:cxn modelId="{5487B111-BDC5-264A-8874-1ADEA93285B5}" type="presParOf" srcId="{0817341A-03E3-0447-BFAB-D3DE702C3888}" destId="{96E41EED-13F6-5448-99C7-85EC95AC4704}" srcOrd="1" destOrd="0" presId="urn:microsoft.com/office/officeart/2005/8/layout/radial4"/>
    <dgm:cxn modelId="{5A87D60C-ED75-834B-BE73-AAF0AC92822D}" type="presParOf" srcId="{0817341A-03E3-0447-BFAB-D3DE702C3888}" destId="{BD701699-4391-EF4D-8E2A-2BB9949AC620}" srcOrd="2" destOrd="0" presId="urn:microsoft.com/office/officeart/2005/8/layout/radial4"/>
    <dgm:cxn modelId="{9612A9CB-EEDE-1445-A6FB-B9B124DD6E36}" type="presParOf" srcId="{0817341A-03E3-0447-BFAB-D3DE702C3888}" destId="{29C58137-1A25-6F4A-9C8E-AAFF3052F6F0}" srcOrd="3" destOrd="0" presId="urn:microsoft.com/office/officeart/2005/8/layout/radial4"/>
    <dgm:cxn modelId="{B9561CEC-C086-EB4E-B701-5E68154312D3}" type="presParOf" srcId="{0817341A-03E3-0447-BFAB-D3DE702C3888}" destId="{CBA7CAA9-8B10-3149-9632-9A8B53A1640F}" srcOrd="4" destOrd="0" presId="urn:microsoft.com/office/officeart/2005/8/layout/radial4"/>
    <dgm:cxn modelId="{EB0CF5A6-6893-754B-91B9-F1C7E7D2162D}" type="presParOf" srcId="{0817341A-03E3-0447-BFAB-D3DE702C3888}" destId="{0D925E04-D1C3-CC40-ACEF-EEF8A49B02B8}" srcOrd="5" destOrd="0" presId="urn:microsoft.com/office/officeart/2005/8/layout/radial4"/>
    <dgm:cxn modelId="{0F6FD7FD-31BE-234E-A26B-C577718FD892}" type="presParOf" srcId="{0817341A-03E3-0447-BFAB-D3DE702C3888}" destId="{27846117-096F-CF4F-BC97-333CC3B8B2A9}" srcOrd="6" destOrd="0" presId="urn:microsoft.com/office/officeart/2005/8/layout/radial4"/>
    <dgm:cxn modelId="{0B0341F4-8B22-B842-8D9B-2E8E873EDCBA}" type="presParOf" srcId="{0817341A-03E3-0447-BFAB-D3DE702C3888}" destId="{0FC9AF30-25D0-FA4B-AA63-1A5C9B4ED3E0}" srcOrd="7" destOrd="0" presId="urn:microsoft.com/office/officeart/2005/8/layout/radial4"/>
    <dgm:cxn modelId="{C1077327-8546-1D40-B0F0-A5CDEF643191}" type="presParOf" srcId="{0817341A-03E3-0447-BFAB-D3DE702C3888}" destId="{807566FD-1066-394B-9CDC-1F99BDDE4E63}"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MARKETING AND BRANDING</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BRANDING</a:t>
          </a:r>
        </a:p>
        <a:p>
          <a:r>
            <a:rPr lang="en-US" sz="1000">
              <a:latin typeface="+mj-lt"/>
            </a:rPr>
            <a:t>- Events as "live communication"</a:t>
          </a:r>
        </a:p>
        <a:p>
          <a:r>
            <a:rPr lang="en-US" sz="1000">
              <a:latin typeface="+mj-lt"/>
            </a:rPr>
            <a:t>-Co-Branding with sponsors and destinations</a:t>
          </a:r>
          <a:endParaRPr lang="en-US" sz="1000" b="0">
            <a:latin typeface="+mj-lt"/>
          </a:endParaRP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a:latin typeface="+mj-lt"/>
            </a:rPr>
            <a:t>INTERNAL MARKETING</a:t>
          </a:r>
        </a:p>
        <a:p>
          <a:r>
            <a:rPr lang="en-US" sz="1000" b="0">
              <a:latin typeface="+mj-lt"/>
            </a:rPr>
            <a:t>-Orientation and indoctrination of staff and volunteers</a:t>
          </a:r>
        </a:p>
        <a:p>
          <a:r>
            <a:rPr lang="en-US" sz="1000" b="0">
              <a:latin typeface="+mj-lt"/>
            </a:rPr>
            <a:t>-Organizational culture and change </a:t>
          </a:r>
          <a:endParaRPr lang="en-US" sz="1000">
            <a:latin typeface="+mj-lt"/>
          </a:endParaRP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95AC4A1E-8C1A-0E46-8963-53FC8D515782}">
      <dgm:prSet phldrT="[Text]" custT="1"/>
      <dgm:spPr/>
      <dgm:t>
        <a:bodyPr/>
        <a:lstStyle/>
        <a:p>
          <a:r>
            <a:rPr lang="en-US" sz="1000" b="1" dirty="0">
              <a:latin typeface="+mj-lt"/>
            </a:rPr>
            <a:t>CONSUMER CULTURE AND SEGMENTATION</a:t>
          </a:r>
        </a:p>
        <a:p>
          <a:r>
            <a:rPr lang="en-US" sz="1000" dirty="0">
              <a:latin typeface="+mj-lt"/>
            </a:rPr>
            <a:t>-Consumer constellations</a:t>
          </a:r>
        </a:p>
        <a:p>
          <a:r>
            <a:rPr lang="en-US" sz="1000" dirty="0">
              <a:latin typeface="+mj-lt"/>
            </a:rPr>
            <a:t>-Special interests/involvement</a:t>
          </a:r>
        </a:p>
        <a:p>
          <a:r>
            <a:rPr lang="en-US" sz="1000" dirty="0">
              <a:latin typeface="+mj-lt"/>
            </a:rPr>
            <a:t>-Event-Tourist careers</a:t>
          </a:r>
        </a:p>
      </dgm:t>
    </dgm:pt>
    <dgm:pt modelId="{73AF7B7B-EFC1-CD4B-85F8-1B44E3224CCF}" type="parTrans" cxnId="{F267A8CC-A220-C840-85BD-9BE13024C267}">
      <dgm:prSet/>
      <dgm:spPr/>
      <dgm:t>
        <a:bodyPr/>
        <a:lstStyle/>
        <a:p>
          <a:endParaRPr lang="en-US" sz="1000">
            <a:latin typeface="+mj-lt"/>
          </a:endParaRPr>
        </a:p>
      </dgm:t>
    </dgm:pt>
    <dgm:pt modelId="{B6E73610-449C-464B-BDC2-98F77F64647B}" type="sibTrans" cxnId="{F267A8CC-A220-C840-85BD-9BE13024C267}">
      <dgm:prSet/>
      <dgm:spPr/>
      <dgm:t>
        <a:bodyPr/>
        <a:lstStyle/>
        <a:p>
          <a:endParaRPr lang="en-US" sz="1000">
            <a:latin typeface="+mj-lt"/>
          </a:endParaRPr>
        </a:p>
      </dgm:t>
    </dgm:pt>
    <dgm:pt modelId="{CA2CA4A2-E10A-7846-B514-E763210489A7}">
      <dgm:prSet phldrT="[Text]" custT="1"/>
      <dgm:spPr/>
      <dgm:t>
        <a:bodyPr/>
        <a:lstStyle/>
        <a:p>
          <a:r>
            <a:rPr lang="en-US" sz="1000" b="1">
              <a:latin typeface="+mj-lt"/>
            </a:rPr>
            <a:t>MASS AND SOCIAL MEDIA</a:t>
          </a:r>
        </a:p>
        <a:p>
          <a:r>
            <a:rPr lang="en-US" sz="1000">
              <a:latin typeface="+mj-lt"/>
            </a:rPr>
            <a:t>-Social marketing</a:t>
          </a:r>
        </a:p>
        <a:p>
          <a:r>
            <a:rPr lang="en-US" sz="1000">
              <a:latin typeface="+mj-lt"/>
            </a:rPr>
            <a:t>-Effects on reputation and image</a:t>
          </a:r>
        </a:p>
        <a:p>
          <a:endParaRPr lang="en-US" sz="1000">
            <a:latin typeface="+mj-lt"/>
          </a:endParaRPr>
        </a:p>
      </dgm:t>
    </dgm:pt>
    <dgm:pt modelId="{1E92FAE5-AA94-2543-B154-E9A4F7EDD907}" type="parTrans" cxnId="{318C479D-6329-644A-940D-13F027A60794}">
      <dgm:prSet/>
      <dgm:spPr/>
      <dgm:t>
        <a:bodyPr/>
        <a:lstStyle/>
        <a:p>
          <a:endParaRPr lang="en-US" sz="1000">
            <a:latin typeface="+mj-lt"/>
          </a:endParaRPr>
        </a:p>
      </dgm:t>
    </dgm:pt>
    <dgm:pt modelId="{0609B771-7EBA-604F-9FF9-35BFF1713AFB}" type="sibTrans" cxnId="{318C479D-6329-644A-940D-13F027A60794}">
      <dgm:prSet/>
      <dgm:spPr/>
      <dgm:t>
        <a:bodyPr/>
        <a:lstStyle/>
        <a:p>
          <a:endParaRPr lang="en-US" sz="1000">
            <a:latin typeface="+mj-lt"/>
          </a:endParaRPr>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4"/>
      <dgm:spPr/>
      <dgm:t>
        <a:bodyPr/>
        <a:lstStyle/>
        <a:p>
          <a:endParaRPr lang="en-US"/>
        </a:p>
      </dgm:t>
    </dgm:pt>
    <dgm:pt modelId="{23EBFDC0-FC1B-C149-9074-FA64BCA50324}" type="pres">
      <dgm:prSet presAssocID="{AD61A3E9-5EF5-F042-8B24-285131277592}" presName="node" presStyleLbl="node1" presStyleIdx="0" presStyleCnt="4" custScaleX="91013" custScaleY="112702" custRadScaleRad="100386" custRadScaleInc="-132">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4"/>
      <dgm:spPr/>
      <dgm:t>
        <a:bodyPr/>
        <a:lstStyle/>
        <a:p>
          <a:endParaRPr lang="en-US"/>
        </a:p>
      </dgm:t>
    </dgm:pt>
    <dgm:pt modelId="{C3AD2892-4CED-1A4E-8294-7D82B8C1CDD1}" type="pres">
      <dgm:prSet presAssocID="{AD50246E-2445-5842-8227-7AEB7EC3FC88}" presName="node" presStyleLbl="node1" presStyleIdx="1" presStyleCnt="4" custScaleX="91013" custScaleY="112702" custRadScaleRad="100520" custRadScaleInc="5296">
        <dgm:presLayoutVars>
          <dgm:bulletEnabled val="1"/>
        </dgm:presLayoutVars>
      </dgm:prSet>
      <dgm:spPr/>
      <dgm:t>
        <a:bodyPr/>
        <a:lstStyle/>
        <a:p>
          <a:endParaRPr lang="en-US"/>
        </a:p>
      </dgm:t>
    </dgm:pt>
    <dgm:pt modelId="{14E7E96D-E879-2C41-B81E-35597B936688}" type="pres">
      <dgm:prSet presAssocID="{73AF7B7B-EFC1-CD4B-85F8-1B44E3224CCF}" presName="parTrans" presStyleLbl="bgSibTrans2D1" presStyleIdx="2" presStyleCnt="4"/>
      <dgm:spPr/>
      <dgm:t>
        <a:bodyPr/>
        <a:lstStyle/>
        <a:p>
          <a:endParaRPr lang="en-US"/>
        </a:p>
      </dgm:t>
    </dgm:pt>
    <dgm:pt modelId="{CC47E663-7AC3-A748-A5F6-DBF25F019799}" type="pres">
      <dgm:prSet presAssocID="{95AC4A1E-8C1A-0E46-8963-53FC8D515782}" presName="node" presStyleLbl="node1" presStyleIdx="2" presStyleCnt="4" custScaleX="91013" custScaleY="112702" custRadScaleRad="101356" custRadScaleInc="-4101">
        <dgm:presLayoutVars>
          <dgm:bulletEnabled val="1"/>
        </dgm:presLayoutVars>
      </dgm:prSet>
      <dgm:spPr/>
      <dgm:t>
        <a:bodyPr/>
        <a:lstStyle/>
        <a:p>
          <a:endParaRPr lang="en-US"/>
        </a:p>
      </dgm:t>
    </dgm:pt>
    <dgm:pt modelId="{9B9DAB09-CB66-1C49-B17C-A7C3A78B6341}" type="pres">
      <dgm:prSet presAssocID="{1E92FAE5-AA94-2543-B154-E9A4F7EDD907}" presName="parTrans" presStyleLbl="bgSibTrans2D1" presStyleIdx="3" presStyleCnt="4"/>
      <dgm:spPr/>
      <dgm:t>
        <a:bodyPr/>
        <a:lstStyle/>
        <a:p>
          <a:endParaRPr lang="en-US"/>
        </a:p>
      </dgm:t>
    </dgm:pt>
    <dgm:pt modelId="{110ED8F5-5058-0249-81DE-C84AD61682EB}" type="pres">
      <dgm:prSet presAssocID="{CA2CA4A2-E10A-7846-B514-E763210489A7}" presName="node" presStyleLbl="node1" presStyleIdx="3" presStyleCnt="4" custScaleX="91013" custScaleY="112702" custRadScaleRad="99954" custRadScaleInc="223">
        <dgm:presLayoutVars>
          <dgm:bulletEnabled val="1"/>
        </dgm:presLayoutVars>
      </dgm:prSet>
      <dgm:spPr/>
      <dgm:t>
        <a:bodyPr/>
        <a:lstStyle/>
        <a:p>
          <a:endParaRPr lang="en-US"/>
        </a:p>
      </dgm:t>
    </dgm:pt>
  </dgm:ptLst>
  <dgm:cxnLst>
    <dgm:cxn modelId="{F31FF5CB-A53F-4140-B89A-70E9967F7898}" type="presOf" srcId="{95AC4A1E-8C1A-0E46-8963-53FC8D515782}" destId="{CC47E663-7AC3-A748-A5F6-DBF25F019799}" srcOrd="0" destOrd="0" presId="urn:microsoft.com/office/officeart/2005/8/layout/radial4"/>
    <dgm:cxn modelId="{9112298F-0542-334B-B697-ACBB589D23AE}" type="presOf" srcId="{CA2CA4A2-E10A-7846-B514-E763210489A7}" destId="{110ED8F5-5058-0249-81DE-C84AD61682EB}" srcOrd="0" destOrd="0" presId="urn:microsoft.com/office/officeart/2005/8/layout/radial4"/>
    <dgm:cxn modelId="{318C479D-6329-644A-940D-13F027A60794}" srcId="{20D3383C-3D22-EC4D-81F2-7A993EA896BE}" destId="{CA2CA4A2-E10A-7846-B514-E763210489A7}" srcOrd="3" destOrd="0" parTransId="{1E92FAE5-AA94-2543-B154-E9A4F7EDD907}" sibTransId="{0609B771-7EBA-604F-9FF9-35BFF1713AFB}"/>
    <dgm:cxn modelId="{1E40376B-9A19-E24B-B627-BE8FDD6F7CA3}" type="presOf" srcId="{AD50246E-2445-5842-8227-7AEB7EC3FC88}" destId="{C3AD2892-4CED-1A4E-8294-7D82B8C1CDD1}" srcOrd="0" destOrd="0" presId="urn:microsoft.com/office/officeart/2005/8/layout/radial4"/>
    <dgm:cxn modelId="{8EC5494F-BE35-8D49-9E9E-66F60034E8E9}" type="presOf" srcId="{2237D05B-2234-D547-AE99-3407E7DEB2C9}" destId="{AA9E8685-B90B-4B4A-B81E-BFC26A5872CE}" srcOrd="0" destOrd="0" presId="urn:microsoft.com/office/officeart/2005/8/layout/radial4"/>
    <dgm:cxn modelId="{8970A78E-D7CC-A04E-983C-91801A4E4EC1}" type="presOf" srcId="{20D3383C-3D22-EC4D-81F2-7A993EA896BE}" destId="{59DA48A3-A726-194E-82C7-71EC7D7ABA42}" srcOrd="0" destOrd="0" presId="urn:microsoft.com/office/officeart/2005/8/layout/radial4"/>
    <dgm:cxn modelId="{F267A8CC-A220-C840-85BD-9BE13024C267}" srcId="{20D3383C-3D22-EC4D-81F2-7A993EA896BE}" destId="{95AC4A1E-8C1A-0E46-8963-53FC8D515782}" srcOrd="2" destOrd="0" parTransId="{73AF7B7B-EFC1-CD4B-85F8-1B44E3224CCF}" sibTransId="{B6E73610-449C-464B-BDC2-98F77F64647B}"/>
    <dgm:cxn modelId="{7E2E312E-8234-6043-827E-A1EE076D4B07}" srcId="{A78F7590-FC52-8948-8FF7-70933D0EF26E}" destId="{20D3383C-3D22-EC4D-81F2-7A993EA896BE}" srcOrd="0" destOrd="0" parTransId="{F63AF1BD-FC76-2048-BBB9-A16D06560471}" sibTransId="{CC2F0125-204B-A44A-9BAB-08B1E6719833}"/>
    <dgm:cxn modelId="{E928AA89-3539-3348-B689-1060C166184D}" type="presOf" srcId="{1E92FAE5-AA94-2543-B154-E9A4F7EDD907}" destId="{9B9DAB09-CB66-1C49-B17C-A7C3A78B6341}" srcOrd="0" destOrd="0" presId="urn:microsoft.com/office/officeart/2005/8/layout/radial4"/>
    <dgm:cxn modelId="{0822A4C8-B721-9B49-B0C5-99B388DD2910}" srcId="{20D3383C-3D22-EC4D-81F2-7A993EA896BE}" destId="{AD50246E-2445-5842-8227-7AEB7EC3FC88}" srcOrd="1" destOrd="0" parTransId="{2237D05B-2234-D547-AE99-3407E7DEB2C9}" sibTransId="{7136AC4A-45EE-3840-82CA-9E31A64B2D7C}"/>
    <dgm:cxn modelId="{22258CDC-8A29-FD4C-8851-B2A68071F597}" type="presOf" srcId="{A78F7590-FC52-8948-8FF7-70933D0EF26E}" destId="{CBE16D03-DCCC-A045-AA45-0B29F0C343E2}" srcOrd="0" destOrd="0" presId="urn:microsoft.com/office/officeart/2005/8/layout/radial4"/>
    <dgm:cxn modelId="{5EE8638F-1AAE-5A4D-96D9-19C12839F09B}" type="presOf" srcId="{73AF7B7B-EFC1-CD4B-85F8-1B44E3224CCF}" destId="{14E7E96D-E879-2C41-B81E-35597B936688}" srcOrd="0" destOrd="0" presId="urn:microsoft.com/office/officeart/2005/8/layout/radial4"/>
    <dgm:cxn modelId="{90A4680A-2C44-7145-8B0F-71F3A31C8CA2}" type="presOf" srcId="{AD61A3E9-5EF5-F042-8B24-285131277592}" destId="{23EBFDC0-FC1B-C149-9074-FA64BCA50324}" srcOrd="0" destOrd="0" presId="urn:microsoft.com/office/officeart/2005/8/layout/radial4"/>
    <dgm:cxn modelId="{7E48D092-8A4A-644C-BFC1-487BC8D205FD}" type="presOf" srcId="{EC78DF5B-BC1B-5247-8871-822DD3C6643D}" destId="{7D5BBCDC-C8DA-D04D-927E-FA6C55520855}"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2790E6F6-461A-C24E-9FCF-AD4CC1283985}" type="presParOf" srcId="{CBE16D03-DCCC-A045-AA45-0B29F0C343E2}" destId="{59DA48A3-A726-194E-82C7-71EC7D7ABA42}" srcOrd="0" destOrd="0" presId="urn:microsoft.com/office/officeart/2005/8/layout/radial4"/>
    <dgm:cxn modelId="{63CBF9A1-D1DA-E844-BDBC-220931351E45}" type="presParOf" srcId="{CBE16D03-DCCC-A045-AA45-0B29F0C343E2}" destId="{7D5BBCDC-C8DA-D04D-927E-FA6C55520855}" srcOrd="1" destOrd="0" presId="urn:microsoft.com/office/officeart/2005/8/layout/radial4"/>
    <dgm:cxn modelId="{5F2B4080-9600-9547-A783-C3769297E926}" type="presParOf" srcId="{CBE16D03-DCCC-A045-AA45-0B29F0C343E2}" destId="{23EBFDC0-FC1B-C149-9074-FA64BCA50324}" srcOrd="2" destOrd="0" presId="urn:microsoft.com/office/officeart/2005/8/layout/radial4"/>
    <dgm:cxn modelId="{D65891F5-6FFB-964F-8A0E-0F7BF573437F}" type="presParOf" srcId="{CBE16D03-DCCC-A045-AA45-0B29F0C343E2}" destId="{AA9E8685-B90B-4B4A-B81E-BFC26A5872CE}" srcOrd="3" destOrd="0" presId="urn:microsoft.com/office/officeart/2005/8/layout/radial4"/>
    <dgm:cxn modelId="{628C074C-52CA-2648-82D9-1B7F677DDF99}" type="presParOf" srcId="{CBE16D03-DCCC-A045-AA45-0B29F0C343E2}" destId="{C3AD2892-4CED-1A4E-8294-7D82B8C1CDD1}" srcOrd="4" destOrd="0" presId="urn:microsoft.com/office/officeart/2005/8/layout/radial4"/>
    <dgm:cxn modelId="{18BE430B-28F9-BC4B-9327-08597F0D79B3}" type="presParOf" srcId="{CBE16D03-DCCC-A045-AA45-0B29F0C343E2}" destId="{14E7E96D-E879-2C41-B81E-35597B936688}" srcOrd="5" destOrd="0" presId="urn:microsoft.com/office/officeart/2005/8/layout/radial4"/>
    <dgm:cxn modelId="{CE6A3D0F-8A23-084F-98EB-47D92E055D71}" type="presParOf" srcId="{CBE16D03-DCCC-A045-AA45-0B29F0C343E2}" destId="{CC47E663-7AC3-A748-A5F6-DBF25F019799}" srcOrd="6" destOrd="0" presId="urn:microsoft.com/office/officeart/2005/8/layout/radial4"/>
    <dgm:cxn modelId="{48E3FE35-91BB-764D-83B5-9D692F3064EA}" type="presParOf" srcId="{CBE16D03-DCCC-A045-AA45-0B29F0C343E2}" destId="{9B9DAB09-CB66-1C49-B17C-A7C3A78B6341}" srcOrd="7" destOrd="0" presId="urn:microsoft.com/office/officeart/2005/8/layout/radial4"/>
    <dgm:cxn modelId="{0DD0DE03-850D-2A42-A047-12B8AE3D1047}" type="presParOf" srcId="{CBE16D03-DCCC-A045-AA45-0B29F0C343E2}" destId="{110ED8F5-5058-0249-81DE-C84AD61682E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EXPERIENCE</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THE NATURE AND MEANING OF EVENT EXPERIENCES TO MULTIPLE STAKEHOLDERS</a:t>
          </a:r>
        </a:p>
        <a:p>
          <a:r>
            <a:rPr lang="en-US" sz="1000">
              <a:latin typeface="+mj-lt"/>
            </a:rPr>
            <a:t>- Phenomenology</a:t>
          </a:r>
        </a:p>
        <a:p>
          <a:r>
            <a:rPr lang="en-US" sz="1000">
              <a:latin typeface="+mj-lt"/>
            </a:rPr>
            <a:t>-Cultural differences</a:t>
          </a:r>
        </a:p>
        <a:p>
          <a:r>
            <a:rPr lang="en-US" sz="1000" b="0">
              <a:latin typeface="+mj-lt"/>
            </a:rPr>
            <a:t>-Idetntity theory (personal and social)</a:t>
          </a: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a:latin typeface="+mj-lt"/>
            </a:rPr>
            <a:t>SHARED EXPERIENCES</a:t>
          </a:r>
        </a:p>
        <a:p>
          <a:r>
            <a:rPr lang="en-US" sz="1000" b="0">
              <a:latin typeface="+mj-lt"/>
            </a:rPr>
            <a:t>-Social worlds and social media</a:t>
          </a:r>
        </a:p>
        <a:p>
          <a:r>
            <a:rPr lang="en-US" sz="1000" b="0">
              <a:latin typeface="+mj-lt"/>
            </a:rPr>
            <a:t>-Communitas</a:t>
          </a:r>
          <a:endParaRPr lang="en-US" sz="1000">
            <a:latin typeface="+mj-lt"/>
          </a:endParaRP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CA2CA4A2-E10A-7846-B514-E763210489A7}">
      <dgm:prSet phldrT="[Text]" custT="1"/>
      <dgm:spPr/>
      <dgm:t>
        <a:bodyPr/>
        <a:lstStyle/>
        <a:p>
          <a:r>
            <a:rPr lang="en-US" sz="1000" b="1" dirty="0">
              <a:latin typeface="+mj-lt"/>
            </a:rPr>
            <a:t>MEDIA EXPERIENCES</a:t>
          </a:r>
        </a:p>
        <a:p>
          <a:r>
            <a:rPr lang="en-US" sz="1000" dirty="0">
              <a:latin typeface="+mj-lt"/>
            </a:rPr>
            <a:t>-Communications theory</a:t>
          </a:r>
        </a:p>
        <a:p>
          <a:r>
            <a:rPr lang="en-US" sz="1000" dirty="0">
              <a:latin typeface="+mj-lt"/>
            </a:rPr>
            <a:t>-Social construct theory</a:t>
          </a:r>
        </a:p>
        <a:p>
          <a:endParaRPr lang="en-US" sz="1000" dirty="0">
            <a:latin typeface="+mj-lt"/>
          </a:endParaRPr>
        </a:p>
      </dgm:t>
    </dgm:pt>
    <dgm:pt modelId="{1E92FAE5-AA94-2543-B154-E9A4F7EDD907}" type="parTrans" cxnId="{318C479D-6329-644A-940D-13F027A60794}">
      <dgm:prSet/>
      <dgm:spPr/>
      <dgm:t>
        <a:bodyPr/>
        <a:lstStyle/>
        <a:p>
          <a:endParaRPr lang="en-US" sz="1000">
            <a:latin typeface="+mj-lt"/>
          </a:endParaRPr>
        </a:p>
      </dgm:t>
    </dgm:pt>
    <dgm:pt modelId="{0609B771-7EBA-604F-9FF9-35BFF1713AFB}" type="sibTrans" cxnId="{318C479D-6329-644A-940D-13F027A60794}">
      <dgm:prSet/>
      <dgm:spPr/>
      <dgm:t>
        <a:bodyPr/>
        <a:lstStyle/>
        <a:p>
          <a:endParaRPr lang="en-US" sz="1000">
            <a:latin typeface="+mj-lt"/>
          </a:endParaRPr>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3"/>
      <dgm:spPr/>
      <dgm:t>
        <a:bodyPr/>
        <a:lstStyle/>
        <a:p>
          <a:endParaRPr lang="en-US"/>
        </a:p>
      </dgm:t>
    </dgm:pt>
    <dgm:pt modelId="{23EBFDC0-FC1B-C149-9074-FA64BCA50324}" type="pres">
      <dgm:prSet presAssocID="{AD61A3E9-5EF5-F042-8B24-285131277592}" presName="node" presStyleLbl="node1" presStyleIdx="0" presStyleCnt="3" custScaleX="81128" custScaleY="138120" custRadScaleRad="109635" custRadScaleInc="-15129">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3"/>
      <dgm:spPr/>
      <dgm:t>
        <a:bodyPr/>
        <a:lstStyle/>
        <a:p>
          <a:endParaRPr lang="en-US"/>
        </a:p>
      </dgm:t>
    </dgm:pt>
    <dgm:pt modelId="{C3AD2892-4CED-1A4E-8294-7D82B8C1CDD1}" type="pres">
      <dgm:prSet presAssocID="{AD50246E-2445-5842-8227-7AEB7EC3FC88}" presName="node" presStyleLbl="node1" presStyleIdx="1" presStyleCnt="3" custScaleX="81128" custScaleY="121889" custRadScaleRad="96821" custRadScaleInc="-384">
        <dgm:presLayoutVars>
          <dgm:bulletEnabled val="1"/>
        </dgm:presLayoutVars>
      </dgm:prSet>
      <dgm:spPr/>
      <dgm:t>
        <a:bodyPr/>
        <a:lstStyle/>
        <a:p>
          <a:endParaRPr lang="en-US"/>
        </a:p>
      </dgm:t>
    </dgm:pt>
    <dgm:pt modelId="{9B9DAB09-CB66-1C49-B17C-A7C3A78B6341}" type="pres">
      <dgm:prSet presAssocID="{1E92FAE5-AA94-2543-B154-E9A4F7EDD907}" presName="parTrans" presStyleLbl="bgSibTrans2D1" presStyleIdx="2" presStyleCnt="3"/>
      <dgm:spPr/>
      <dgm:t>
        <a:bodyPr/>
        <a:lstStyle/>
        <a:p>
          <a:endParaRPr lang="en-US"/>
        </a:p>
      </dgm:t>
    </dgm:pt>
    <dgm:pt modelId="{110ED8F5-5058-0249-81DE-C84AD61682EB}" type="pres">
      <dgm:prSet presAssocID="{CA2CA4A2-E10A-7846-B514-E763210489A7}" presName="node" presStyleLbl="node1" presStyleIdx="2" presStyleCnt="3" custScaleX="81128" custScaleY="121889" custRadScaleRad="109239" custRadScaleInc="16047">
        <dgm:presLayoutVars>
          <dgm:bulletEnabled val="1"/>
        </dgm:presLayoutVars>
      </dgm:prSet>
      <dgm:spPr/>
      <dgm:t>
        <a:bodyPr/>
        <a:lstStyle/>
        <a:p>
          <a:endParaRPr lang="en-US"/>
        </a:p>
      </dgm:t>
    </dgm:pt>
  </dgm:ptLst>
  <dgm:cxnLst>
    <dgm:cxn modelId="{B195A887-D465-F34E-939D-314ACEAAA3D3}" type="presOf" srcId="{EC78DF5B-BC1B-5247-8871-822DD3C6643D}" destId="{7D5BBCDC-C8DA-D04D-927E-FA6C55520855}" srcOrd="0" destOrd="0" presId="urn:microsoft.com/office/officeart/2005/8/layout/radial4"/>
    <dgm:cxn modelId="{318C479D-6329-644A-940D-13F027A60794}" srcId="{20D3383C-3D22-EC4D-81F2-7A993EA896BE}" destId="{CA2CA4A2-E10A-7846-B514-E763210489A7}" srcOrd="2" destOrd="0" parTransId="{1E92FAE5-AA94-2543-B154-E9A4F7EDD907}" sibTransId="{0609B771-7EBA-604F-9FF9-35BFF1713AFB}"/>
    <dgm:cxn modelId="{3DA73BFC-9466-8048-9D53-65AC7FFCAF45}" type="presOf" srcId="{A78F7590-FC52-8948-8FF7-70933D0EF26E}" destId="{CBE16D03-DCCC-A045-AA45-0B29F0C343E2}" srcOrd="0" destOrd="0" presId="urn:microsoft.com/office/officeart/2005/8/layout/radial4"/>
    <dgm:cxn modelId="{FAE07111-C1B0-1C46-AADC-7892C79CE1D2}" type="presOf" srcId="{CA2CA4A2-E10A-7846-B514-E763210489A7}" destId="{110ED8F5-5058-0249-81DE-C84AD61682EB}" srcOrd="0" destOrd="0" presId="urn:microsoft.com/office/officeart/2005/8/layout/radial4"/>
    <dgm:cxn modelId="{428ED23B-5A1F-6B48-A93F-42F5E3FE1CDD}" type="presOf" srcId="{1E92FAE5-AA94-2543-B154-E9A4F7EDD907}" destId="{9B9DAB09-CB66-1C49-B17C-A7C3A78B6341}" srcOrd="0" destOrd="0" presId="urn:microsoft.com/office/officeart/2005/8/layout/radial4"/>
    <dgm:cxn modelId="{10C10728-7F0C-3E4F-87C1-F32E56919D47}" type="presOf" srcId="{2237D05B-2234-D547-AE99-3407E7DEB2C9}" destId="{AA9E8685-B90B-4B4A-B81E-BFC26A5872CE}" srcOrd="0" destOrd="0" presId="urn:microsoft.com/office/officeart/2005/8/layout/radial4"/>
    <dgm:cxn modelId="{1FF6991A-CF77-6F4D-915F-55FCB485192D}" type="presOf" srcId="{AD50246E-2445-5842-8227-7AEB7EC3FC88}" destId="{C3AD2892-4CED-1A4E-8294-7D82B8C1CDD1}" srcOrd="0" destOrd="0" presId="urn:microsoft.com/office/officeart/2005/8/layout/radial4"/>
    <dgm:cxn modelId="{7E2E312E-8234-6043-827E-A1EE076D4B07}" srcId="{A78F7590-FC52-8948-8FF7-70933D0EF26E}" destId="{20D3383C-3D22-EC4D-81F2-7A993EA896BE}" srcOrd="0" destOrd="0" parTransId="{F63AF1BD-FC76-2048-BBB9-A16D06560471}" sibTransId="{CC2F0125-204B-A44A-9BAB-08B1E6719833}"/>
    <dgm:cxn modelId="{EE9DBE5E-165F-B442-9608-6EB7B78C9EEB}" type="presOf" srcId="{20D3383C-3D22-EC4D-81F2-7A993EA896BE}" destId="{59DA48A3-A726-194E-82C7-71EC7D7ABA42}" srcOrd="0" destOrd="0" presId="urn:microsoft.com/office/officeart/2005/8/layout/radial4"/>
    <dgm:cxn modelId="{0822A4C8-B721-9B49-B0C5-99B388DD2910}" srcId="{20D3383C-3D22-EC4D-81F2-7A993EA896BE}" destId="{AD50246E-2445-5842-8227-7AEB7EC3FC88}" srcOrd="1" destOrd="0" parTransId="{2237D05B-2234-D547-AE99-3407E7DEB2C9}" sibTransId="{7136AC4A-45EE-3840-82CA-9E31A64B2D7C}"/>
    <dgm:cxn modelId="{66A6EB34-6E58-7946-A99B-5DB79C61BEA4}" type="presOf" srcId="{AD61A3E9-5EF5-F042-8B24-285131277592}" destId="{23EBFDC0-FC1B-C149-9074-FA64BCA50324}"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004E12C9-788C-8944-B35B-C0C63CF748C9}" type="presParOf" srcId="{CBE16D03-DCCC-A045-AA45-0B29F0C343E2}" destId="{59DA48A3-A726-194E-82C7-71EC7D7ABA42}" srcOrd="0" destOrd="0" presId="urn:microsoft.com/office/officeart/2005/8/layout/radial4"/>
    <dgm:cxn modelId="{DDD678BE-5128-FE4B-A232-774EED456522}" type="presParOf" srcId="{CBE16D03-DCCC-A045-AA45-0B29F0C343E2}" destId="{7D5BBCDC-C8DA-D04D-927E-FA6C55520855}" srcOrd="1" destOrd="0" presId="urn:microsoft.com/office/officeart/2005/8/layout/radial4"/>
    <dgm:cxn modelId="{041DC4CF-978D-BE48-8FCE-6BBE44FEA34A}" type="presParOf" srcId="{CBE16D03-DCCC-A045-AA45-0B29F0C343E2}" destId="{23EBFDC0-FC1B-C149-9074-FA64BCA50324}" srcOrd="2" destOrd="0" presId="urn:microsoft.com/office/officeart/2005/8/layout/radial4"/>
    <dgm:cxn modelId="{BEF1291B-DAE8-3041-AB4D-FA8859E89488}" type="presParOf" srcId="{CBE16D03-DCCC-A045-AA45-0B29F0C343E2}" destId="{AA9E8685-B90B-4B4A-B81E-BFC26A5872CE}" srcOrd="3" destOrd="0" presId="urn:microsoft.com/office/officeart/2005/8/layout/radial4"/>
    <dgm:cxn modelId="{5C3996A3-D860-E84C-ACDF-2333B0AD5CF8}" type="presParOf" srcId="{CBE16D03-DCCC-A045-AA45-0B29F0C343E2}" destId="{C3AD2892-4CED-1A4E-8294-7D82B8C1CDD1}" srcOrd="4" destOrd="0" presId="urn:microsoft.com/office/officeart/2005/8/layout/radial4"/>
    <dgm:cxn modelId="{523C2FA9-C4DF-D047-91F3-3181BEC24AA4}" type="presParOf" srcId="{CBE16D03-DCCC-A045-AA45-0B29F0C343E2}" destId="{9B9DAB09-CB66-1C49-B17C-A7C3A78B6341}" srcOrd="5" destOrd="0" presId="urn:microsoft.com/office/officeart/2005/8/layout/radial4"/>
    <dgm:cxn modelId="{F1857445-F0EB-974A-A61D-99BD59641FCF}" type="presParOf" srcId="{CBE16D03-DCCC-A045-AA45-0B29F0C343E2}" destId="{110ED8F5-5058-0249-81DE-C84AD61682EB}"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IMPACTS AND EVALUATION</a:t>
          </a:r>
        </a:p>
        <a:p>
          <a:r>
            <a:rPr lang="en-US" sz="1000" b="0">
              <a:latin typeface="+mj-lt"/>
            </a:rPr>
            <a:t>-Internal and external evaluation of outcomes</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ECONOMIC</a:t>
          </a:r>
        </a:p>
        <a:p>
          <a:r>
            <a:rPr lang="en-US" sz="1000">
              <a:latin typeface="+mj-lt"/>
            </a:rPr>
            <a:t>- Extrinsic value of events</a:t>
          </a:r>
        </a:p>
        <a:p>
          <a:r>
            <a:rPr lang="en-US" sz="1000">
              <a:latin typeface="+mj-lt"/>
            </a:rPr>
            <a:t>-Economic multipliers</a:t>
          </a:r>
        </a:p>
        <a:p>
          <a:r>
            <a:rPr lang="en-US" sz="1000" b="0">
              <a:latin typeface="+mj-lt"/>
            </a:rPr>
            <a:t>-Innovation and diffusion</a:t>
          </a:r>
        </a:p>
        <a:p>
          <a:r>
            <a:rPr lang="en-US" sz="1000" b="0">
              <a:latin typeface="+mj-lt"/>
            </a:rPr>
            <a:t>-Wealth and job creation</a:t>
          </a: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a:latin typeface="+mj-lt"/>
            </a:rPr>
            <a:t>SOCIAL</a:t>
          </a:r>
        </a:p>
        <a:p>
          <a:r>
            <a:rPr lang="en-US" sz="1000" b="0">
              <a:latin typeface="+mj-lt"/>
            </a:rPr>
            <a:t>-Social capital as input and legacy</a:t>
          </a:r>
        </a:p>
        <a:p>
          <a:r>
            <a:rPr lang="en-US" sz="1000" b="0">
              <a:latin typeface="+mj-lt"/>
            </a:rPr>
            <a:t>-Social network theory</a:t>
          </a:r>
          <a:endParaRPr lang="en-US" sz="1000">
            <a:latin typeface="+mj-lt"/>
          </a:endParaRP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95AC4A1E-8C1A-0E46-8963-53FC8D515782}">
      <dgm:prSet phldrT="[Text]" custT="1"/>
      <dgm:spPr/>
      <dgm:t>
        <a:bodyPr/>
        <a:lstStyle/>
        <a:p>
          <a:r>
            <a:rPr lang="en-US" sz="1000" b="1">
              <a:latin typeface="+mj-lt"/>
            </a:rPr>
            <a:t>CULTURAL</a:t>
          </a:r>
        </a:p>
        <a:p>
          <a:r>
            <a:rPr lang="en-US" sz="1000">
              <a:latin typeface="+mj-lt"/>
            </a:rPr>
            <a:t>-Cultural capital created</a:t>
          </a:r>
        </a:p>
        <a:p>
          <a:r>
            <a:rPr lang="en-US" sz="1000">
              <a:latin typeface="+mj-lt"/>
            </a:rPr>
            <a:t>-Intrinsic value of event</a:t>
          </a:r>
        </a:p>
        <a:p>
          <a:r>
            <a:rPr lang="en-US" sz="1000">
              <a:latin typeface="+mj-lt"/>
            </a:rPr>
            <a:t>-Valuation of culture/arts</a:t>
          </a:r>
        </a:p>
      </dgm:t>
    </dgm:pt>
    <dgm:pt modelId="{73AF7B7B-EFC1-CD4B-85F8-1B44E3224CCF}" type="parTrans" cxnId="{F267A8CC-A220-C840-85BD-9BE13024C267}">
      <dgm:prSet/>
      <dgm:spPr/>
      <dgm:t>
        <a:bodyPr/>
        <a:lstStyle/>
        <a:p>
          <a:endParaRPr lang="en-US" sz="1000">
            <a:latin typeface="+mj-lt"/>
          </a:endParaRPr>
        </a:p>
      </dgm:t>
    </dgm:pt>
    <dgm:pt modelId="{B6E73610-449C-464B-BDC2-98F77F64647B}" type="sibTrans" cxnId="{F267A8CC-A220-C840-85BD-9BE13024C267}">
      <dgm:prSet/>
      <dgm:spPr/>
      <dgm:t>
        <a:bodyPr/>
        <a:lstStyle/>
        <a:p>
          <a:endParaRPr lang="en-US" sz="1000">
            <a:latin typeface="+mj-lt"/>
          </a:endParaRPr>
        </a:p>
      </dgm:t>
    </dgm:pt>
    <dgm:pt modelId="{CA2CA4A2-E10A-7846-B514-E763210489A7}">
      <dgm:prSet phldrT="[Text]" custT="1"/>
      <dgm:spPr/>
      <dgm:t>
        <a:bodyPr/>
        <a:lstStyle/>
        <a:p>
          <a:r>
            <a:rPr lang="en-US" sz="1000" b="1">
              <a:latin typeface="+mj-lt"/>
            </a:rPr>
            <a:t>ECOLOGICAL</a:t>
          </a:r>
        </a:p>
        <a:p>
          <a:r>
            <a:rPr lang="en-US" sz="1000">
              <a:latin typeface="+mj-lt"/>
            </a:rPr>
            <a:t>-Deep ecology</a:t>
          </a:r>
        </a:p>
        <a:p>
          <a:r>
            <a:rPr lang="en-US" sz="1000">
              <a:latin typeface="+mj-lt"/>
            </a:rPr>
            <a:t>-Greening standards</a:t>
          </a:r>
        </a:p>
      </dgm:t>
    </dgm:pt>
    <dgm:pt modelId="{1E92FAE5-AA94-2543-B154-E9A4F7EDD907}" type="parTrans" cxnId="{318C479D-6329-644A-940D-13F027A60794}">
      <dgm:prSet/>
      <dgm:spPr/>
      <dgm:t>
        <a:bodyPr/>
        <a:lstStyle/>
        <a:p>
          <a:endParaRPr lang="en-US" sz="1000">
            <a:latin typeface="+mj-lt"/>
          </a:endParaRPr>
        </a:p>
      </dgm:t>
    </dgm:pt>
    <dgm:pt modelId="{0609B771-7EBA-604F-9FF9-35BFF1713AFB}" type="sibTrans" cxnId="{318C479D-6329-644A-940D-13F027A60794}">
      <dgm:prSet/>
      <dgm:spPr/>
      <dgm:t>
        <a:bodyPr/>
        <a:lstStyle/>
        <a:p>
          <a:endParaRPr lang="en-US" sz="1000">
            <a:latin typeface="+mj-lt"/>
          </a:endParaRPr>
        </a:p>
      </dgm:t>
    </dgm:pt>
    <dgm:pt modelId="{AD67C1F8-D326-DF43-9E31-20C120921245}">
      <dgm:prSet phldrT="[Text]" custT="1"/>
      <dgm:spPr/>
      <dgm:t>
        <a:bodyPr/>
        <a:lstStyle/>
        <a:p>
          <a:r>
            <a:rPr lang="en-US" sz="1000" b="1">
              <a:latin typeface="+mj-lt"/>
            </a:rPr>
            <a:t>BUILT ENVIRONMENT</a:t>
          </a:r>
        </a:p>
        <a:p>
          <a:r>
            <a:rPr lang="en-US" sz="1000">
              <a:latin typeface="+mj-lt"/>
            </a:rPr>
            <a:t>-Heritage conservation</a:t>
          </a:r>
        </a:p>
        <a:p>
          <a:r>
            <a:rPr lang="en-US" sz="1000">
              <a:latin typeface="+mj-lt"/>
            </a:rPr>
            <a:t>-Urban design, renewal</a:t>
          </a:r>
        </a:p>
        <a:p>
          <a:r>
            <a:rPr lang="en-US" sz="1000">
              <a:latin typeface="+mj-lt"/>
            </a:rPr>
            <a:t>-Community development</a:t>
          </a:r>
        </a:p>
      </dgm:t>
    </dgm:pt>
    <dgm:pt modelId="{0E6E948F-D883-B94A-9035-FF865A41EA5E}" type="parTrans" cxnId="{63EE815E-9091-F941-A905-B5088EFDB854}">
      <dgm:prSet/>
      <dgm:spPr/>
      <dgm:t>
        <a:bodyPr/>
        <a:lstStyle/>
        <a:p>
          <a:endParaRPr lang="en-US"/>
        </a:p>
      </dgm:t>
    </dgm:pt>
    <dgm:pt modelId="{C28EECA9-1E46-7941-8B8A-DFB1E4E91E6B}" type="sibTrans" cxnId="{63EE815E-9091-F941-A905-B5088EFDB854}">
      <dgm:prSet/>
      <dgm:spPr/>
      <dgm:t>
        <a:bodyPr/>
        <a:lstStyle/>
        <a:p>
          <a:endParaRPr lang="en-US"/>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5"/>
      <dgm:spPr/>
      <dgm:t>
        <a:bodyPr/>
        <a:lstStyle/>
        <a:p>
          <a:endParaRPr lang="en-US"/>
        </a:p>
      </dgm:t>
    </dgm:pt>
    <dgm:pt modelId="{23EBFDC0-FC1B-C149-9074-FA64BCA50324}" type="pres">
      <dgm:prSet presAssocID="{AD61A3E9-5EF5-F042-8B24-285131277592}" presName="node" presStyleLbl="node1" presStyleIdx="0" presStyleCnt="5" custScaleX="84333" custScaleY="146717" custRadScaleRad="100386" custRadScaleInc="-132">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5"/>
      <dgm:spPr/>
      <dgm:t>
        <a:bodyPr/>
        <a:lstStyle/>
        <a:p>
          <a:endParaRPr lang="en-US"/>
        </a:p>
      </dgm:t>
    </dgm:pt>
    <dgm:pt modelId="{C3AD2892-4CED-1A4E-8294-7D82B8C1CDD1}" type="pres">
      <dgm:prSet presAssocID="{AD50246E-2445-5842-8227-7AEB7EC3FC88}" presName="node" presStyleLbl="node1" presStyleIdx="1" presStyleCnt="5" custScaleX="84333" custScaleY="135821" custRadScaleRad="113622" custRadScaleInc="8331">
        <dgm:presLayoutVars>
          <dgm:bulletEnabled val="1"/>
        </dgm:presLayoutVars>
      </dgm:prSet>
      <dgm:spPr/>
      <dgm:t>
        <a:bodyPr/>
        <a:lstStyle/>
        <a:p>
          <a:endParaRPr lang="en-US"/>
        </a:p>
      </dgm:t>
    </dgm:pt>
    <dgm:pt modelId="{14E7E96D-E879-2C41-B81E-35597B936688}" type="pres">
      <dgm:prSet presAssocID="{73AF7B7B-EFC1-CD4B-85F8-1B44E3224CCF}" presName="parTrans" presStyleLbl="bgSibTrans2D1" presStyleIdx="2" presStyleCnt="5"/>
      <dgm:spPr/>
      <dgm:t>
        <a:bodyPr/>
        <a:lstStyle/>
        <a:p>
          <a:endParaRPr lang="en-US"/>
        </a:p>
      </dgm:t>
    </dgm:pt>
    <dgm:pt modelId="{CC47E663-7AC3-A748-A5F6-DBF25F019799}" type="pres">
      <dgm:prSet presAssocID="{95AC4A1E-8C1A-0E46-8963-53FC8D515782}" presName="node" presStyleLbl="node1" presStyleIdx="2" presStyleCnt="5" custScaleX="84333" custScaleY="135821" custRadScaleRad="101736" custRadScaleInc="-1528">
        <dgm:presLayoutVars>
          <dgm:bulletEnabled val="1"/>
        </dgm:presLayoutVars>
      </dgm:prSet>
      <dgm:spPr/>
      <dgm:t>
        <a:bodyPr/>
        <a:lstStyle/>
        <a:p>
          <a:endParaRPr lang="en-US"/>
        </a:p>
      </dgm:t>
    </dgm:pt>
    <dgm:pt modelId="{9B9DAB09-CB66-1C49-B17C-A7C3A78B6341}" type="pres">
      <dgm:prSet presAssocID="{1E92FAE5-AA94-2543-B154-E9A4F7EDD907}" presName="parTrans" presStyleLbl="bgSibTrans2D1" presStyleIdx="3" presStyleCnt="5"/>
      <dgm:spPr/>
      <dgm:t>
        <a:bodyPr/>
        <a:lstStyle/>
        <a:p>
          <a:endParaRPr lang="en-US"/>
        </a:p>
      </dgm:t>
    </dgm:pt>
    <dgm:pt modelId="{110ED8F5-5058-0249-81DE-C84AD61682EB}" type="pres">
      <dgm:prSet presAssocID="{CA2CA4A2-E10A-7846-B514-E763210489A7}" presName="node" presStyleLbl="node1" presStyleIdx="3" presStyleCnt="5" custScaleX="84333" custScaleY="135821" custRadScaleRad="113298" custRadScaleInc="-12398">
        <dgm:presLayoutVars>
          <dgm:bulletEnabled val="1"/>
        </dgm:presLayoutVars>
      </dgm:prSet>
      <dgm:spPr/>
      <dgm:t>
        <a:bodyPr/>
        <a:lstStyle/>
        <a:p>
          <a:endParaRPr lang="en-US"/>
        </a:p>
      </dgm:t>
    </dgm:pt>
    <dgm:pt modelId="{52B3C1E0-FAD3-1A4E-8FE6-EA8E34F781BE}" type="pres">
      <dgm:prSet presAssocID="{0E6E948F-D883-B94A-9035-FF865A41EA5E}" presName="parTrans" presStyleLbl="bgSibTrans2D1" presStyleIdx="4" presStyleCnt="5"/>
      <dgm:spPr/>
      <dgm:t>
        <a:bodyPr/>
        <a:lstStyle/>
        <a:p>
          <a:endParaRPr lang="en-US"/>
        </a:p>
      </dgm:t>
    </dgm:pt>
    <dgm:pt modelId="{15BF4472-16B0-6E4E-8078-5F05D4D3E928}" type="pres">
      <dgm:prSet presAssocID="{AD67C1F8-D326-DF43-9E31-20C120921245}" presName="node" presStyleLbl="node1" presStyleIdx="4" presStyleCnt="5" custScaleX="88107" custScaleY="137641" custRadScaleRad="98775" custRadScaleInc="659">
        <dgm:presLayoutVars>
          <dgm:bulletEnabled val="1"/>
        </dgm:presLayoutVars>
      </dgm:prSet>
      <dgm:spPr/>
      <dgm:t>
        <a:bodyPr/>
        <a:lstStyle/>
        <a:p>
          <a:endParaRPr lang="en-US"/>
        </a:p>
      </dgm:t>
    </dgm:pt>
  </dgm:ptLst>
  <dgm:cxnLst>
    <dgm:cxn modelId="{F267A8CC-A220-C840-85BD-9BE13024C267}" srcId="{20D3383C-3D22-EC4D-81F2-7A993EA896BE}" destId="{95AC4A1E-8C1A-0E46-8963-53FC8D515782}" srcOrd="2" destOrd="0" parTransId="{73AF7B7B-EFC1-CD4B-85F8-1B44E3224CCF}" sibTransId="{B6E73610-449C-464B-BDC2-98F77F64647B}"/>
    <dgm:cxn modelId="{C9D204F7-CACB-8341-B1DB-3E0488B02E94}" type="presOf" srcId="{0E6E948F-D883-B94A-9035-FF865A41EA5E}" destId="{52B3C1E0-FAD3-1A4E-8FE6-EA8E34F781BE}" srcOrd="0" destOrd="0" presId="urn:microsoft.com/office/officeart/2005/8/layout/radial4"/>
    <dgm:cxn modelId="{1ECEE959-D362-2F4B-B284-07FF1FB72C5A}" type="presOf" srcId="{20D3383C-3D22-EC4D-81F2-7A993EA896BE}" destId="{59DA48A3-A726-194E-82C7-71EC7D7ABA42}" srcOrd="0" destOrd="0" presId="urn:microsoft.com/office/officeart/2005/8/layout/radial4"/>
    <dgm:cxn modelId="{B1430CF1-76CD-1E41-B268-E9399A39BA7F}" type="presOf" srcId="{AD67C1F8-D326-DF43-9E31-20C120921245}" destId="{15BF4472-16B0-6E4E-8078-5F05D4D3E928}" srcOrd="0" destOrd="0" presId="urn:microsoft.com/office/officeart/2005/8/layout/radial4"/>
    <dgm:cxn modelId="{5AFF68DF-DCDE-404B-81A3-12003DE020F2}" type="presOf" srcId="{CA2CA4A2-E10A-7846-B514-E763210489A7}" destId="{110ED8F5-5058-0249-81DE-C84AD61682EB}" srcOrd="0" destOrd="0" presId="urn:microsoft.com/office/officeart/2005/8/layout/radial4"/>
    <dgm:cxn modelId="{384B85FD-FF10-7442-A4EC-3984C04B3207}" type="presOf" srcId="{2237D05B-2234-D547-AE99-3407E7DEB2C9}" destId="{AA9E8685-B90B-4B4A-B81E-BFC26A5872CE}" srcOrd="0" destOrd="0" presId="urn:microsoft.com/office/officeart/2005/8/layout/radial4"/>
    <dgm:cxn modelId="{BAE83653-82B5-4742-ACEF-8D50E3FE639A}" type="presOf" srcId="{AD50246E-2445-5842-8227-7AEB7EC3FC88}" destId="{C3AD2892-4CED-1A4E-8294-7D82B8C1CDD1}" srcOrd="0" destOrd="0" presId="urn:microsoft.com/office/officeart/2005/8/layout/radial4"/>
    <dgm:cxn modelId="{C26421CA-500A-CC45-82DA-2BA32DA4C37B}" type="presOf" srcId="{A78F7590-FC52-8948-8FF7-70933D0EF26E}" destId="{CBE16D03-DCCC-A045-AA45-0B29F0C343E2}" srcOrd="0" destOrd="0" presId="urn:microsoft.com/office/officeart/2005/8/layout/radial4"/>
    <dgm:cxn modelId="{528847C8-7A5D-D440-BB4C-61B9B7FD48A7}" type="presOf" srcId="{73AF7B7B-EFC1-CD4B-85F8-1B44E3224CCF}" destId="{14E7E96D-E879-2C41-B81E-35597B936688}" srcOrd="0" destOrd="0" presId="urn:microsoft.com/office/officeart/2005/8/layout/radial4"/>
    <dgm:cxn modelId="{78837F8E-6CD1-7840-A51B-7F36A1171D9E}" type="presOf" srcId="{AD61A3E9-5EF5-F042-8B24-285131277592}" destId="{23EBFDC0-FC1B-C149-9074-FA64BCA50324}" srcOrd="0" destOrd="0" presId="urn:microsoft.com/office/officeart/2005/8/layout/radial4"/>
    <dgm:cxn modelId="{7E2E312E-8234-6043-827E-A1EE076D4B07}" srcId="{A78F7590-FC52-8948-8FF7-70933D0EF26E}" destId="{20D3383C-3D22-EC4D-81F2-7A993EA896BE}" srcOrd="0" destOrd="0" parTransId="{F63AF1BD-FC76-2048-BBB9-A16D06560471}" sibTransId="{CC2F0125-204B-A44A-9BAB-08B1E6719833}"/>
    <dgm:cxn modelId="{DECD7BD0-048E-0448-9D89-86B0BCC465C8}" type="presOf" srcId="{95AC4A1E-8C1A-0E46-8963-53FC8D515782}" destId="{CC47E663-7AC3-A748-A5F6-DBF25F019799}" srcOrd="0" destOrd="0" presId="urn:microsoft.com/office/officeart/2005/8/layout/radial4"/>
    <dgm:cxn modelId="{EC708512-32FC-8B4E-B4FE-E2A1B61832F2}" type="presOf" srcId="{1E92FAE5-AA94-2543-B154-E9A4F7EDD907}" destId="{9B9DAB09-CB66-1C49-B17C-A7C3A78B6341}"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0822A4C8-B721-9B49-B0C5-99B388DD2910}" srcId="{20D3383C-3D22-EC4D-81F2-7A993EA896BE}" destId="{AD50246E-2445-5842-8227-7AEB7EC3FC88}" srcOrd="1" destOrd="0" parTransId="{2237D05B-2234-D547-AE99-3407E7DEB2C9}" sibTransId="{7136AC4A-45EE-3840-82CA-9E31A64B2D7C}"/>
    <dgm:cxn modelId="{63EE815E-9091-F941-A905-B5088EFDB854}" srcId="{20D3383C-3D22-EC4D-81F2-7A993EA896BE}" destId="{AD67C1F8-D326-DF43-9E31-20C120921245}" srcOrd="4" destOrd="0" parTransId="{0E6E948F-D883-B94A-9035-FF865A41EA5E}" sibTransId="{C28EECA9-1E46-7941-8B8A-DFB1E4E91E6B}"/>
    <dgm:cxn modelId="{318C479D-6329-644A-940D-13F027A60794}" srcId="{20D3383C-3D22-EC4D-81F2-7A993EA896BE}" destId="{CA2CA4A2-E10A-7846-B514-E763210489A7}" srcOrd="3" destOrd="0" parTransId="{1E92FAE5-AA94-2543-B154-E9A4F7EDD907}" sibTransId="{0609B771-7EBA-604F-9FF9-35BFF1713AFB}"/>
    <dgm:cxn modelId="{747CEDA9-64EB-E442-98BE-36B43D2720FE}" type="presOf" srcId="{EC78DF5B-BC1B-5247-8871-822DD3C6643D}" destId="{7D5BBCDC-C8DA-D04D-927E-FA6C55520855}" srcOrd="0" destOrd="0" presId="urn:microsoft.com/office/officeart/2005/8/layout/radial4"/>
    <dgm:cxn modelId="{F7B436E0-B0F4-E444-9CA9-D94580C3FE64}" type="presParOf" srcId="{CBE16D03-DCCC-A045-AA45-0B29F0C343E2}" destId="{59DA48A3-A726-194E-82C7-71EC7D7ABA42}" srcOrd="0" destOrd="0" presId="urn:microsoft.com/office/officeart/2005/8/layout/radial4"/>
    <dgm:cxn modelId="{DCB0FB89-EABA-A947-93D0-39E52AA87698}" type="presParOf" srcId="{CBE16D03-DCCC-A045-AA45-0B29F0C343E2}" destId="{7D5BBCDC-C8DA-D04D-927E-FA6C55520855}" srcOrd="1" destOrd="0" presId="urn:microsoft.com/office/officeart/2005/8/layout/radial4"/>
    <dgm:cxn modelId="{60D50385-FFDF-E741-AAB0-D0608F281CC7}" type="presParOf" srcId="{CBE16D03-DCCC-A045-AA45-0B29F0C343E2}" destId="{23EBFDC0-FC1B-C149-9074-FA64BCA50324}" srcOrd="2" destOrd="0" presId="urn:microsoft.com/office/officeart/2005/8/layout/radial4"/>
    <dgm:cxn modelId="{C578F4A0-265F-004A-8280-610CC426E947}" type="presParOf" srcId="{CBE16D03-DCCC-A045-AA45-0B29F0C343E2}" destId="{AA9E8685-B90B-4B4A-B81E-BFC26A5872CE}" srcOrd="3" destOrd="0" presId="urn:microsoft.com/office/officeart/2005/8/layout/radial4"/>
    <dgm:cxn modelId="{9554F2AE-2AC0-684F-AC8A-1450B05B92AD}" type="presParOf" srcId="{CBE16D03-DCCC-A045-AA45-0B29F0C343E2}" destId="{C3AD2892-4CED-1A4E-8294-7D82B8C1CDD1}" srcOrd="4" destOrd="0" presId="urn:microsoft.com/office/officeart/2005/8/layout/radial4"/>
    <dgm:cxn modelId="{E98AAB0A-6105-2349-AE17-44F090BE5539}" type="presParOf" srcId="{CBE16D03-DCCC-A045-AA45-0B29F0C343E2}" destId="{14E7E96D-E879-2C41-B81E-35597B936688}" srcOrd="5" destOrd="0" presId="urn:microsoft.com/office/officeart/2005/8/layout/radial4"/>
    <dgm:cxn modelId="{F3815ECB-4707-344A-BEC0-0DAE36EC2191}" type="presParOf" srcId="{CBE16D03-DCCC-A045-AA45-0B29F0C343E2}" destId="{CC47E663-7AC3-A748-A5F6-DBF25F019799}" srcOrd="6" destOrd="0" presId="urn:microsoft.com/office/officeart/2005/8/layout/radial4"/>
    <dgm:cxn modelId="{3D0C4725-B46B-5646-9C42-150197683F78}" type="presParOf" srcId="{CBE16D03-DCCC-A045-AA45-0B29F0C343E2}" destId="{9B9DAB09-CB66-1C49-B17C-A7C3A78B6341}" srcOrd="7" destOrd="0" presId="urn:microsoft.com/office/officeart/2005/8/layout/radial4"/>
    <dgm:cxn modelId="{BCDD4E78-B16D-3345-A0B7-288F8DCE8EF6}" type="presParOf" srcId="{CBE16D03-DCCC-A045-AA45-0B29F0C343E2}" destId="{110ED8F5-5058-0249-81DE-C84AD61682EB}" srcOrd="8" destOrd="0" presId="urn:microsoft.com/office/officeart/2005/8/layout/radial4"/>
    <dgm:cxn modelId="{3CFA1155-4528-D040-8626-2EBB28577790}" type="presParOf" srcId="{CBE16D03-DCCC-A045-AA45-0B29F0C343E2}" destId="{52B3C1E0-FAD3-1A4E-8FE6-EA8E34F781BE}" srcOrd="9" destOrd="0" presId="urn:microsoft.com/office/officeart/2005/8/layout/radial4"/>
    <dgm:cxn modelId="{1658328B-9706-954A-A24C-9836C6B5DAFB}" type="presParOf" srcId="{CBE16D03-DCCC-A045-AA45-0B29F0C343E2}" destId="{15BF4472-16B0-6E4E-8078-5F05D4D3E928}"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RESOURCES</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HUMAN CAPITAL</a:t>
          </a:r>
        </a:p>
        <a:p>
          <a:r>
            <a:rPr lang="en-US" sz="1000">
              <a:latin typeface="+mj-lt"/>
            </a:rPr>
            <a:t>- Human resources management</a:t>
          </a:r>
        </a:p>
        <a:p>
          <a:r>
            <a:rPr lang="en-US" sz="1000">
              <a:latin typeface="+mj-lt"/>
            </a:rPr>
            <a:t>-Motivation theory</a:t>
          </a:r>
        </a:p>
        <a:p>
          <a:r>
            <a:rPr lang="en-US" sz="1000" b="0">
              <a:latin typeface="+mj-lt"/>
            </a:rPr>
            <a:t>-Staffing and volunteering</a:t>
          </a: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a:latin typeface="+mj-lt"/>
            </a:rPr>
            <a:t>KNOWLEDGE</a:t>
          </a:r>
        </a:p>
        <a:p>
          <a:r>
            <a:rPr lang="en-US" sz="1000" b="0">
              <a:latin typeface="+mj-lt"/>
            </a:rPr>
            <a:t>-Core knowlede versus knowledge from networks</a:t>
          </a:r>
          <a:endParaRPr lang="en-US" sz="1000">
            <a:latin typeface="+mj-lt"/>
          </a:endParaRP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95AC4A1E-8C1A-0E46-8963-53FC8D515782}">
      <dgm:prSet phldrT="[Text]" custT="1"/>
      <dgm:spPr/>
      <dgm:t>
        <a:bodyPr/>
        <a:lstStyle/>
        <a:p>
          <a:r>
            <a:rPr lang="en-US" sz="1000" b="1" dirty="0">
              <a:latin typeface="+mj-lt"/>
            </a:rPr>
            <a:t>ECONOMIC CAPITAL</a:t>
          </a:r>
        </a:p>
        <a:p>
          <a:r>
            <a:rPr lang="en-US" sz="1000" dirty="0">
              <a:latin typeface="+mj-lt"/>
            </a:rPr>
            <a:t>-Private capital (investment)</a:t>
          </a:r>
        </a:p>
        <a:p>
          <a:r>
            <a:rPr lang="en-US" sz="1000" dirty="0">
              <a:latin typeface="+mj-lt"/>
            </a:rPr>
            <a:t>-Public policy (grants)</a:t>
          </a:r>
        </a:p>
        <a:p>
          <a:r>
            <a:rPr lang="en-US" sz="1000" dirty="0">
              <a:latin typeface="+mj-lt"/>
            </a:rPr>
            <a:t>-Business model and business plan</a:t>
          </a:r>
        </a:p>
      </dgm:t>
    </dgm:pt>
    <dgm:pt modelId="{73AF7B7B-EFC1-CD4B-85F8-1B44E3224CCF}" type="parTrans" cxnId="{F267A8CC-A220-C840-85BD-9BE13024C267}">
      <dgm:prSet/>
      <dgm:spPr/>
      <dgm:t>
        <a:bodyPr/>
        <a:lstStyle/>
        <a:p>
          <a:endParaRPr lang="en-US" sz="1000">
            <a:latin typeface="+mj-lt"/>
          </a:endParaRPr>
        </a:p>
      </dgm:t>
    </dgm:pt>
    <dgm:pt modelId="{B6E73610-449C-464B-BDC2-98F77F64647B}" type="sibTrans" cxnId="{F267A8CC-A220-C840-85BD-9BE13024C267}">
      <dgm:prSet/>
      <dgm:spPr/>
      <dgm:t>
        <a:bodyPr/>
        <a:lstStyle/>
        <a:p>
          <a:endParaRPr lang="en-US" sz="1000">
            <a:latin typeface="+mj-lt"/>
          </a:endParaRPr>
        </a:p>
      </dgm:t>
    </dgm:pt>
    <dgm:pt modelId="{CA2CA4A2-E10A-7846-B514-E763210489A7}">
      <dgm:prSet phldrT="[Text]" custT="1"/>
      <dgm:spPr/>
      <dgm:t>
        <a:bodyPr/>
        <a:lstStyle/>
        <a:p>
          <a:r>
            <a:rPr lang="en-US" sz="1000" b="1">
              <a:latin typeface="+mj-lt"/>
            </a:rPr>
            <a:t>BARGAINING POWER</a:t>
          </a:r>
        </a:p>
        <a:p>
          <a:r>
            <a:rPr lang="en-US" sz="1000">
              <a:latin typeface="+mj-lt"/>
            </a:rPr>
            <a:t>-Weak and strong stakeholders</a:t>
          </a:r>
        </a:p>
        <a:p>
          <a:endParaRPr lang="en-US" sz="1000">
            <a:latin typeface="+mj-lt"/>
          </a:endParaRPr>
        </a:p>
      </dgm:t>
    </dgm:pt>
    <dgm:pt modelId="{1E92FAE5-AA94-2543-B154-E9A4F7EDD907}" type="parTrans" cxnId="{318C479D-6329-644A-940D-13F027A60794}">
      <dgm:prSet/>
      <dgm:spPr/>
      <dgm:t>
        <a:bodyPr/>
        <a:lstStyle/>
        <a:p>
          <a:endParaRPr lang="en-US" sz="1000">
            <a:latin typeface="+mj-lt"/>
          </a:endParaRPr>
        </a:p>
      </dgm:t>
    </dgm:pt>
    <dgm:pt modelId="{0609B771-7EBA-604F-9FF9-35BFF1713AFB}" type="sibTrans" cxnId="{318C479D-6329-644A-940D-13F027A60794}">
      <dgm:prSet/>
      <dgm:spPr/>
      <dgm:t>
        <a:bodyPr/>
        <a:lstStyle/>
        <a:p>
          <a:endParaRPr lang="en-US" sz="1000">
            <a:latin typeface="+mj-lt"/>
          </a:endParaRPr>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4"/>
      <dgm:spPr/>
      <dgm:t>
        <a:bodyPr/>
        <a:lstStyle/>
        <a:p>
          <a:endParaRPr lang="en-US"/>
        </a:p>
      </dgm:t>
    </dgm:pt>
    <dgm:pt modelId="{23EBFDC0-FC1B-C149-9074-FA64BCA50324}" type="pres">
      <dgm:prSet presAssocID="{AD61A3E9-5EF5-F042-8B24-285131277592}" presName="node" presStyleLbl="node1" presStyleIdx="0" presStyleCnt="4" custScaleX="91013" custScaleY="112702" custRadScaleRad="99642" custRadScaleInc="-35119">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4"/>
      <dgm:spPr/>
      <dgm:t>
        <a:bodyPr/>
        <a:lstStyle/>
        <a:p>
          <a:endParaRPr lang="en-US"/>
        </a:p>
      </dgm:t>
    </dgm:pt>
    <dgm:pt modelId="{C3AD2892-4CED-1A4E-8294-7D82B8C1CDD1}" type="pres">
      <dgm:prSet presAssocID="{AD50246E-2445-5842-8227-7AEB7EC3FC88}" presName="node" presStyleLbl="node1" presStyleIdx="1" presStyleCnt="4" custScaleX="91013" custScaleY="112702" custRadScaleRad="103006" custRadScaleInc="-16901">
        <dgm:presLayoutVars>
          <dgm:bulletEnabled val="1"/>
        </dgm:presLayoutVars>
      </dgm:prSet>
      <dgm:spPr/>
      <dgm:t>
        <a:bodyPr/>
        <a:lstStyle/>
        <a:p>
          <a:endParaRPr lang="en-US"/>
        </a:p>
      </dgm:t>
    </dgm:pt>
    <dgm:pt modelId="{14E7E96D-E879-2C41-B81E-35597B936688}" type="pres">
      <dgm:prSet presAssocID="{73AF7B7B-EFC1-CD4B-85F8-1B44E3224CCF}" presName="parTrans" presStyleLbl="bgSibTrans2D1" presStyleIdx="2" presStyleCnt="4"/>
      <dgm:spPr/>
      <dgm:t>
        <a:bodyPr/>
        <a:lstStyle/>
        <a:p>
          <a:endParaRPr lang="en-US"/>
        </a:p>
      </dgm:t>
    </dgm:pt>
    <dgm:pt modelId="{CC47E663-7AC3-A748-A5F6-DBF25F019799}" type="pres">
      <dgm:prSet presAssocID="{95AC4A1E-8C1A-0E46-8963-53FC8D515782}" presName="node" presStyleLbl="node1" presStyleIdx="2" presStyleCnt="4" custScaleX="91013" custScaleY="112702" custRadScaleRad="101449" custRadScaleInc="12806">
        <dgm:presLayoutVars>
          <dgm:bulletEnabled val="1"/>
        </dgm:presLayoutVars>
      </dgm:prSet>
      <dgm:spPr/>
      <dgm:t>
        <a:bodyPr/>
        <a:lstStyle/>
        <a:p>
          <a:endParaRPr lang="en-US"/>
        </a:p>
      </dgm:t>
    </dgm:pt>
    <dgm:pt modelId="{9B9DAB09-CB66-1C49-B17C-A7C3A78B6341}" type="pres">
      <dgm:prSet presAssocID="{1E92FAE5-AA94-2543-B154-E9A4F7EDD907}" presName="parTrans" presStyleLbl="bgSibTrans2D1" presStyleIdx="3" presStyleCnt="4"/>
      <dgm:spPr/>
      <dgm:t>
        <a:bodyPr/>
        <a:lstStyle/>
        <a:p>
          <a:endParaRPr lang="en-US"/>
        </a:p>
      </dgm:t>
    </dgm:pt>
    <dgm:pt modelId="{110ED8F5-5058-0249-81DE-C84AD61682EB}" type="pres">
      <dgm:prSet presAssocID="{CA2CA4A2-E10A-7846-B514-E763210489A7}" presName="node" presStyleLbl="node1" presStyleIdx="3" presStyleCnt="4" custScaleX="91013" custScaleY="112702" custRadScaleRad="99013" custRadScaleInc="35362">
        <dgm:presLayoutVars>
          <dgm:bulletEnabled val="1"/>
        </dgm:presLayoutVars>
      </dgm:prSet>
      <dgm:spPr/>
      <dgm:t>
        <a:bodyPr/>
        <a:lstStyle/>
        <a:p>
          <a:endParaRPr lang="en-US"/>
        </a:p>
      </dgm:t>
    </dgm:pt>
  </dgm:ptLst>
  <dgm:cxnLst>
    <dgm:cxn modelId="{8C0ED03F-0896-984E-A4C4-8641027EF7F1}" type="presOf" srcId="{2237D05B-2234-D547-AE99-3407E7DEB2C9}" destId="{AA9E8685-B90B-4B4A-B81E-BFC26A5872CE}" srcOrd="0" destOrd="0" presId="urn:microsoft.com/office/officeart/2005/8/layout/radial4"/>
    <dgm:cxn modelId="{0A05E991-8B66-0048-9A60-480355C8ACEF}" type="presOf" srcId="{1E92FAE5-AA94-2543-B154-E9A4F7EDD907}" destId="{9B9DAB09-CB66-1C49-B17C-A7C3A78B6341}" srcOrd="0" destOrd="0" presId="urn:microsoft.com/office/officeart/2005/8/layout/radial4"/>
    <dgm:cxn modelId="{54A472A5-3201-EA43-9A4B-0FB2C64F9414}" type="presOf" srcId="{A78F7590-FC52-8948-8FF7-70933D0EF26E}" destId="{CBE16D03-DCCC-A045-AA45-0B29F0C343E2}" srcOrd="0" destOrd="0" presId="urn:microsoft.com/office/officeart/2005/8/layout/radial4"/>
    <dgm:cxn modelId="{318C479D-6329-644A-940D-13F027A60794}" srcId="{20D3383C-3D22-EC4D-81F2-7A993EA896BE}" destId="{CA2CA4A2-E10A-7846-B514-E763210489A7}" srcOrd="3" destOrd="0" parTransId="{1E92FAE5-AA94-2543-B154-E9A4F7EDD907}" sibTransId="{0609B771-7EBA-604F-9FF9-35BFF1713AFB}"/>
    <dgm:cxn modelId="{5ACA0618-7A2D-DF41-B45B-3E2EB2B68BB2}" type="presOf" srcId="{CA2CA4A2-E10A-7846-B514-E763210489A7}" destId="{110ED8F5-5058-0249-81DE-C84AD61682EB}" srcOrd="0" destOrd="0" presId="urn:microsoft.com/office/officeart/2005/8/layout/radial4"/>
    <dgm:cxn modelId="{F267A8CC-A220-C840-85BD-9BE13024C267}" srcId="{20D3383C-3D22-EC4D-81F2-7A993EA896BE}" destId="{95AC4A1E-8C1A-0E46-8963-53FC8D515782}" srcOrd="2" destOrd="0" parTransId="{73AF7B7B-EFC1-CD4B-85F8-1B44E3224CCF}" sibTransId="{B6E73610-449C-464B-BDC2-98F77F64647B}"/>
    <dgm:cxn modelId="{FABB69C4-C68D-6F49-A0DA-84181BF1EA8E}" type="presOf" srcId="{EC78DF5B-BC1B-5247-8871-822DD3C6643D}" destId="{7D5BBCDC-C8DA-D04D-927E-FA6C55520855}" srcOrd="0" destOrd="0" presId="urn:microsoft.com/office/officeart/2005/8/layout/radial4"/>
    <dgm:cxn modelId="{33C38C3F-2F97-1A4A-9D41-FFFE29EAAB79}" type="presOf" srcId="{73AF7B7B-EFC1-CD4B-85F8-1B44E3224CCF}" destId="{14E7E96D-E879-2C41-B81E-35597B936688}" srcOrd="0" destOrd="0" presId="urn:microsoft.com/office/officeart/2005/8/layout/radial4"/>
    <dgm:cxn modelId="{638CA926-E397-D448-AFC5-DEA11CE3BF13}" type="presOf" srcId="{AD61A3E9-5EF5-F042-8B24-285131277592}" destId="{23EBFDC0-FC1B-C149-9074-FA64BCA50324}" srcOrd="0" destOrd="0" presId="urn:microsoft.com/office/officeart/2005/8/layout/radial4"/>
    <dgm:cxn modelId="{7E2E312E-8234-6043-827E-A1EE076D4B07}" srcId="{A78F7590-FC52-8948-8FF7-70933D0EF26E}" destId="{20D3383C-3D22-EC4D-81F2-7A993EA896BE}" srcOrd="0" destOrd="0" parTransId="{F63AF1BD-FC76-2048-BBB9-A16D06560471}" sibTransId="{CC2F0125-204B-A44A-9BAB-08B1E6719833}"/>
    <dgm:cxn modelId="{C231132E-285E-C548-B84A-45B36BE461E4}" type="presOf" srcId="{95AC4A1E-8C1A-0E46-8963-53FC8D515782}" destId="{CC47E663-7AC3-A748-A5F6-DBF25F019799}" srcOrd="0" destOrd="0" presId="urn:microsoft.com/office/officeart/2005/8/layout/radial4"/>
    <dgm:cxn modelId="{E4CDCABD-3025-2C48-B0DE-ACCC6067E698}" type="presOf" srcId="{20D3383C-3D22-EC4D-81F2-7A993EA896BE}" destId="{59DA48A3-A726-194E-82C7-71EC7D7ABA42}" srcOrd="0" destOrd="0" presId="urn:microsoft.com/office/officeart/2005/8/layout/radial4"/>
    <dgm:cxn modelId="{0822A4C8-B721-9B49-B0C5-99B388DD2910}" srcId="{20D3383C-3D22-EC4D-81F2-7A993EA896BE}" destId="{AD50246E-2445-5842-8227-7AEB7EC3FC88}" srcOrd="1" destOrd="0" parTransId="{2237D05B-2234-D547-AE99-3407E7DEB2C9}" sibTransId="{7136AC4A-45EE-3840-82CA-9E31A64B2D7C}"/>
    <dgm:cxn modelId="{6F4E1C96-6C5F-EF49-8800-23EB4EC46456}" type="presOf" srcId="{AD50246E-2445-5842-8227-7AEB7EC3FC88}" destId="{C3AD2892-4CED-1A4E-8294-7D82B8C1CDD1}"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BF4D01A2-036D-F440-9235-955768D9FB33}" type="presParOf" srcId="{CBE16D03-DCCC-A045-AA45-0B29F0C343E2}" destId="{59DA48A3-A726-194E-82C7-71EC7D7ABA42}" srcOrd="0" destOrd="0" presId="urn:microsoft.com/office/officeart/2005/8/layout/radial4"/>
    <dgm:cxn modelId="{A041C563-BDDB-484E-A7B9-5CB289BDE1C1}" type="presParOf" srcId="{CBE16D03-DCCC-A045-AA45-0B29F0C343E2}" destId="{7D5BBCDC-C8DA-D04D-927E-FA6C55520855}" srcOrd="1" destOrd="0" presId="urn:microsoft.com/office/officeart/2005/8/layout/radial4"/>
    <dgm:cxn modelId="{AEF4543A-2B5B-4241-9353-974B5A344995}" type="presParOf" srcId="{CBE16D03-DCCC-A045-AA45-0B29F0C343E2}" destId="{23EBFDC0-FC1B-C149-9074-FA64BCA50324}" srcOrd="2" destOrd="0" presId="urn:microsoft.com/office/officeart/2005/8/layout/radial4"/>
    <dgm:cxn modelId="{49EA875A-7BC5-F747-8F8D-043FACB9F065}" type="presParOf" srcId="{CBE16D03-DCCC-A045-AA45-0B29F0C343E2}" destId="{AA9E8685-B90B-4B4A-B81E-BFC26A5872CE}" srcOrd="3" destOrd="0" presId="urn:microsoft.com/office/officeart/2005/8/layout/radial4"/>
    <dgm:cxn modelId="{987216C4-8E5F-0B48-97AA-541AF4725155}" type="presParOf" srcId="{CBE16D03-DCCC-A045-AA45-0B29F0C343E2}" destId="{C3AD2892-4CED-1A4E-8294-7D82B8C1CDD1}" srcOrd="4" destOrd="0" presId="urn:microsoft.com/office/officeart/2005/8/layout/radial4"/>
    <dgm:cxn modelId="{9944BA31-47F3-0644-B90D-06A55B6F5672}" type="presParOf" srcId="{CBE16D03-DCCC-A045-AA45-0B29F0C343E2}" destId="{14E7E96D-E879-2C41-B81E-35597B936688}" srcOrd="5" destOrd="0" presId="urn:microsoft.com/office/officeart/2005/8/layout/radial4"/>
    <dgm:cxn modelId="{3170BD5E-2867-2749-A17D-75DA32551B97}" type="presParOf" srcId="{CBE16D03-DCCC-A045-AA45-0B29F0C343E2}" destId="{CC47E663-7AC3-A748-A5F6-DBF25F019799}" srcOrd="6" destOrd="0" presId="urn:microsoft.com/office/officeart/2005/8/layout/radial4"/>
    <dgm:cxn modelId="{E9FE1E48-E276-D046-BEFF-9A0A16BD155F}" type="presParOf" srcId="{CBE16D03-DCCC-A045-AA45-0B29F0C343E2}" destId="{9B9DAB09-CB66-1C49-B17C-A7C3A78B6341}" srcOrd="7" destOrd="0" presId="urn:microsoft.com/office/officeart/2005/8/layout/radial4"/>
    <dgm:cxn modelId="{A5C7EEA7-1D90-4D41-9E13-4F9257856383}" type="presParOf" srcId="{CBE16D03-DCCC-A045-AA45-0B29F0C343E2}" destId="{110ED8F5-5058-0249-81DE-C84AD61682E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099A2C9-D5C6-2B41-B9F3-39FE421DF94E}" type="doc">
      <dgm:prSet loTypeId="urn:microsoft.com/office/officeart/2008/layout/RadialCluster" loCatId="" qsTypeId="urn:microsoft.com/office/officeart/2005/8/quickstyle/simple1" qsCatId="simple" csTypeId="urn:microsoft.com/office/officeart/2005/8/colors/colorful1" csCatId="colorful" phldr="1"/>
      <dgm:spPr/>
      <dgm:t>
        <a:bodyPr/>
        <a:lstStyle/>
        <a:p>
          <a:endParaRPr lang="en-US"/>
        </a:p>
      </dgm:t>
    </dgm:pt>
    <dgm:pt modelId="{2718E354-47ED-D848-89F1-53B02377F7FF}">
      <dgm:prSet phldrT="[Text]" custT="1"/>
      <dgm:spPr/>
      <dgm:t>
        <a:bodyPr/>
        <a:lstStyle/>
        <a:p>
          <a:r>
            <a:rPr lang="en-US" sz="1000" b="1">
              <a:latin typeface="+mj-lt"/>
            </a:rPr>
            <a:t>FOCAL ORGANIZATION</a:t>
          </a:r>
        </a:p>
        <a:p>
          <a:r>
            <a:rPr lang="en-US" sz="1000" b="0">
              <a:latin typeface="+mj-lt"/>
            </a:rPr>
            <a:t>(Event organizers)</a:t>
          </a:r>
        </a:p>
      </dgm:t>
    </dgm:pt>
    <dgm:pt modelId="{DCD47843-5D23-A64A-A348-B43411CCF3F7}" type="parTrans" cxnId="{43569E40-CE83-7A46-97B4-09B5346B4CF4}">
      <dgm:prSet/>
      <dgm:spPr/>
      <dgm:t>
        <a:bodyPr/>
        <a:lstStyle/>
        <a:p>
          <a:endParaRPr lang="en-US" sz="1000">
            <a:latin typeface="+mj-lt"/>
          </a:endParaRPr>
        </a:p>
      </dgm:t>
    </dgm:pt>
    <dgm:pt modelId="{7466BC0D-F05A-D843-BEA7-A1598DD6E0D0}" type="sibTrans" cxnId="{43569E40-CE83-7A46-97B4-09B5346B4CF4}">
      <dgm:prSet/>
      <dgm:spPr/>
      <dgm:t>
        <a:bodyPr/>
        <a:lstStyle/>
        <a:p>
          <a:endParaRPr lang="en-US" sz="1000">
            <a:latin typeface="+mj-lt"/>
          </a:endParaRPr>
        </a:p>
      </dgm:t>
    </dgm:pt>
    <dgm:pt modelId="{A3D37E3D-7A5B-FF44-B1F3-84CB19B85900}">
      <dgm:prSet phldrT="[Text]" custT="1"/>
      <dgm:spPr/>
      <dgm:t>
        <a:bodyPr/>
        <a:lstStyle/>
        <a:p>
          <a:r>
            <a:rPr lang="en-US" sz="1000" b="1">
              <a:latin typeface="+mj-lt"/>
            </a:rPr>
            <a:t>EVENT OWNERS OR SANCTIONING BODIES</a:t>
          </a:r>
        </a:p>
      </dgm:t>
    </dgm:pt>
    <dgm:pt modelId="{985066EE-5CB2-314D-A3E9-75BAB694EFBA}" type="parTrans" cxnId="{FB33AAB5-B65C-8B44-B993-7D796A490E50}">
      <dgm:prSet custT="1"/>
      <dgm:spPr/>
      <dgm:t>
        <a:bodyPr/>
        <a:lstStyle/>
        <a:p>
          <a:endParaRPr lang="en-US" sz="1000">
            <a:latin typeface="+mj-lt"/>
          </a:endParaRPr>
        </a:p>
      </dgm:t>
    </dgm:pt>
    <dgm:pt modelId="{DC5FE2AB-757A-9B43-8AED-63B23141EDD4}" type="sibTrans" cxnId="{FB33AAB5-B65C-8B44-B993-7D796A490E50}">
      <dgm:prSet/>
      <dgm:spPr/>
      <dgm:t>
        <a:bodyPr/>
        <a:lstStyle/>
        <a:p>
          <a:endParaRPr lang="en-US" sz="1000">
            <a:latin typeface="+mj-lt"/>
          </a:endParaRPr>
        </a:p>
      </dgm:t>
    </dgm:pt>
    <dgm:pt modelId="{0A542680-8A49-184F-8CE5-BB78DC95E8E4}">
      <dgm:prSet phldrT="[Text]" custT="1"/>
      <dgm:spPr/>
      <dgm:t>
        <a:bodyPr/>
        <a:lstStyle/>
        <a:p>
          <a:r>
            <a:rPr lang="en-US" sz="1000" b="1">
              <a:latin typeface="+mj-lt"/>
            </a:rPr>
            <a:t>HOST COMMUNITY</a:t>
          </a:r>
        </a:p>
      </dgm:t>
    </dgm:pt>
    <dgm:pt modelId="{9D12FCD8-789D-4B45-AB3A-99AA709DC351}" type="parTrans" cxnId="{AA294FF9-FAA3-904E-8A61-98C4BAE23DB1}">
      <dgm:prSet custT="1"/>
      <dgm:spPr/>
      <dgm:t>
        <a:bodyPr/>
        <a:lstStyle/>
        <a:p>
          <a:endParaRPr lang="en-US" sz="1000">
            <a:latin typeface="+mj-lt"/>
          </a:endParaRPr>
        </a:p>
      </dgm:t>
    </dgm:pt>
    <dgm:pt modelId="{816C7CA0-1AF7-7E4F-AF6F-4725B362A354}" type="sibTrans" cxnId="{AA294FF9-FAA3-904E-8A61-98C4BAE23DB1}">
      <dgm:prSet/>
      <dgm:spPr/>
      <dgm:t>
        <a:bodyPr/>
        <a:lstStyle/>
        <a:p>
          <a:endParaRPr lang="en-US" sz="1000">
            <a:latin typeface="+mj-lt"/>
          </a:endParaRPr>
        </a:p>
      </dgm:t>
    </dgm:pt>
    <dgm:pt modelId="{BEA424CA-58E7-C04C-8148-BDE0F4E0806C}">
      <dgm:prSet phldrT="[Text]" custT="1"/>
      <dgm:spPr/>
      <dgm:t>
        <a:bodyPr/>
        <a:lstStyle/>
        <a:p>
          <a:r>
            <a:rPr lang="en-US" sz="1000" b="1">
              <a:latin typeface="+mj-lt"/>
            </a:rPr>
            <a:t>MEDIA</a:t>
          </a:r>
        </a:p>
        <a:p>
          <a:r>
            <a:rPr lang="en-US" sz="1000" b="0">
              <a:latin typeface="+mj-lt"/>
            </a:rPr>
            <a:t>-Mass and social media</a:t>
          </a:r>
        </a:p>
        <a:p>
          <a:r>
            <a:rPr lang="en-US" sz="1000" b="0">
              <a:latin typeface="+mj-lt"/>
            </a:rPr>
            <a:t>-Media audiences</a:t>
          </a:r>
        </a:p>
      </dgm:t>
    </dgm:pt>
    <dgm:pt modelId="{762390CF-15D4-8443-8167-D79E7E1BF2A3}" type="parTrans" cxnId="{9AC915F2-D01C-144C-9C0B-7E18931B42AD}">
      <dgm:prSet custT="1"/>
      <dgm:spPr/>
      <dgm:t>
        <a:bodyPr/>
        <a:lstStyle/>
        <a:p>
          <a:endParaRPr lang="en-US" sz="1000">
            <a:latin typeface="+mj-lt"/>
          </a:endParaRPr>
        </a:p>
      </dgm:t>
    </dgm:pt>
    <dgm:pt modelId="{A80F302F-8482-A54E-8A69-4E484F051FEB}" type="sibTrans" cxnId="{9AC915F2-D01C-144C-9C0B-7E18931B42AD}">
      <dgm:prSet/>
      <dgm:spPr/>
      <dgm:t>
        <a:bodyPr/>
        <a:lstStyle/>
        <a:p>
          <a:endParaRPr lang="en-US" sz="1000">
            <a:latin typeface="+mj-lt"/>
          </a:endParaRPr>
        </a:p>
      </dgm:t>
    </dgm:pt>
    <dgm:pt modelId="{B0643A7C-2BD7-8340-882B-002B46DC27AB}">
      <dgm:prSet phldrT="[Text]" custT="1"/>
      <dgm:spPr/>
      <dgm:t>
        <a:bodyPr/>
        <a:lstStyle/>
        <a:p>
          <a:r>
            <a:rPr lang="en-US" sz="1000" b="1">
              <a:latin typeface="+mj-lt"/>
            </a:rPr>
            <a:t>ATHLETES </a:t>
          </a:r>
        </a:p>
        <a:p>
          <a:r>
            <a:rPr lang="en-US" sz="1000" b="0">
              <a:latin typeface="+mj-lt"/>
            </a:rPr>
            <a:t>and other official participants</a:t>
          </a:r>
          <a:endParaRPr lang="en-US" sz="1000" b="1">
            <a:latin typeface="+mj-lt"/>
          </a:endParaRPr>
        </a:p>
      </dgm:t>
    </dgm:pt>
    <dgm:pt modelId="{36D7CF3A-89C0-CB49-AA09-514C7E591BEF}" type="parTrans" cxnId="{90196453-C9E8-F94C-A413-AAE8DD7FB2D1}">
      <dgm:prSet custT="1"/>
      <dgm:spPr/>
      <dgm:t>
        <a:bodyPr/>
        <a:lstStyle/>
        <a:p>
          <a:endParaRPr lang="en-US" sz="1000">
            <a:latin typeface="+mj-lt"/>
          </a:endParaRPr>
        </a:p>
      </dgm:t>
    </dgm:pt>
    <dgm:pt modelId="{E04FD32E-EE9B-034E-8144-544E9DF47A2E}" type="sibTrans" cxnId="{90196453-C9E8-F94C-A413-AAE8DD7FB2D1}">
      <dgm:prSet/>
      <dgm:spPr/>
      <dgm:t>
        <a:bodyPr/>
        <a:lstStyle/>
        <a:p>
          <a:endParaRPr lang="en-US" sz="1000">
            <a:latin typeface="+mj-lt"/>
          </a:endParaRPr>
        </a:p>
      </dgm:t>
    </dgm:pt>
    <dgm:pt modelId="{C9004151-B5F3-2E45-BFB8-32B5450D16F0}">
      <dgm:prSet phldrT="[Text]" custT="1"/>
      <dgm:spPr/>
      <dgm:t>
        <a:bodyPr/>
        <a:lstStyle/>
        <a:p>
          <a:r>
            <a:rPr lang="en-US" sz="1000" b="1">
              <a:latin typeface="+mj-lt"/>
            </a:rPr>
            <a:t>SPECTATORS </a:t>
          </a:r>
          <a:endParaRPr lang="en-US" sz="1000" b="0">
            <a:latin typeface="+mj-lt"/>
          </a:endParaRPr>
        </a:p>
      </dgm:t>
    </dgm:pt>
    <dgm:pt modelId="{4C39BF74-54ED-3145-B7EB-1E49775B8BD1}" type="parTrans" cxnId="{7F95DACA-8AB3-DB4B-8E3F-7E77FCEAC336}">
      <dgm:prSet/>
      <dgm:spPr/>
      <dgm:t>
        <a:bodyPr/>
        <a:lstStyle/>
        <a:p>
          <a:endParaRPr lang="en-US"/>
        </a:p>
      </dgm:t>
    </dgm:pt>
    <dgm:pt modelId="{DD481DB4-7CF3-2D4B-84DC-B0CAD718CF3F}" type="sibTrans" cxnId="{7F95DACA-8AB3-DB4B-8E3F-7E77FCEAC336}">
      <dgm:prSet/>
      <dgm:spPr/>
      <dgm:t>
        <a:bodyPr/>
        <a:lstStyle/>
        <a:p>
          <a:endParaRPr lang="en-US"/>
        </a:p>
      </dgm:t>
    </dgm:pt>
    <dgm:pt modelId="{1D540AE2-C60A-0244-BBF8-17879660FD9F}">
      <dgm:prSet phldrT="[Text]" custT="1"/>
      <dgm:spPr/>
      <dgm:t>
        <a:bodyPr/>
        <a:lstStyle/>
        <a:p>
          <a:r>
            <a:rPr lang="en-US" sz="1000" b="1" dirty="0" smtClean="0">
              <a:latin typeface="+mj-lt"/>
            </a:rPr>
            <a:t>FUNDERS/SPONSOR</a:t>
          </a:r>
          <a:endParaRPr lang="en-US" sz="1000" b="1" dirty="0">
            <a:latin typeface="+mj-lt"/>
          </a:endParaRPr>
        </a:p>
        <a:p>
          <a:r>
            <a:rPr lang="en-US" sz="1000" b="1" dirty="0">
              <a:latin typeface="+mj-lt"/>
            </a:rPr>
            <a:t>-</a:t>
          </a:r>
          <a:r>
            <a:rPr lang="en-US" sz="1000" b="0" dirty="0">
              <a:latin typeface="+mj-lt"/>
            </a:rPr>
            <a:t>Government and corporate sponsors</a:t>
          </a:r>
          <a:endParaRPr lang="en-US" sz="1000" dirty="0">
            <a:latin typeface="+mj-lt"/>
          </a:endParaRPr>
        </a:p>
      </dgm:t>
    </dgm:pt>
    <dgm:pt modelId="{543ACE9E-EDAD-3E48-B4B1-5ED5256FC609}" type="parTrans" cxnId="{52482994-17F3-EF43-BF29-15A58FF4E0A4}">
      <dgm:prSet/>
      <dgm:spPr/>
      <dgm:t>
        <a:bodyPr/>
        <a:lstStyle/>
        <a:p>
          <a:endParaRPr lang="en-US"/>
        </a:p>
      </dgm:t>
    </dgm:pt>
    <dgm:pt modelId="{E8A8E211-5A3F-4444-A32B-DE205AEFF947}" type="sibTrans" cxnId="{52482994-17F3-EF43-BF29-15A58FF4E0A4}">
      <dgm:prSet/>
      <dgm:spPr/>
      <dgm:t>
        <a:bodyPr/>
        <a:lstStyle/>
        <a:p>
          <a:endParaRPr lang="en-US"/>
        </a:p>
      </dgm:t>
    </dgm:pt>
    <dgm:pt modelId="{C194237C-103C-4041-90A6-A54A227498E6}">
      <dgm:prSet phldrT="[Text]" custT="1"/>
      <dgm:spPr/>
      <dgm:t>
        <a:bodyPr/>
        <a:lstStyle/>
        <a:p>
          <a:r>
            <a:rPr lang="en-US" sz="1000" b="1">
              <a:latin typeface="+mj-lt"/>
            </a:rPr>
            <a:t>SUPPORTERS</a:t>
          </a:r>
        </a:p>
        <a:p>
          <a:r>
            <a:rPr lang="en-US" sz="1000">
              <a:latin typeface="+mj-lt"/>
            </a:rPr>
            <a:t>-Parents</a:t>
          </a:r>
          <a:endParaRPr lang="en-US" sz="1000" b="0">
            <a:latin typeface="+mj-lt"/>
          </a:endParaRPr>
        </a:p>
        <a:p>
          <a:r>
            <a:rPr lang="en-US" sz="1000" b="0">
              <a:latin typeface="+mj-lt"/>
            </a:rPr>
            <a:t>-Entourages</a:t>
          </a:r>
        </a:p>
        <a:p>
          <a:r>
            <a:rPr lang="en-US" sz="1000" b="0">
              <a:latin typeface="+mj-lt"/>
            </a:rPr>
            <a:t>-Delegations</a:t>
          </a:r>
        </a:p>
      </dgm:t>
    </dgm:pt>
    <dgm:pt modelId="{4086F507-A001-A847-8335-8AE6F9959F9C}" type="parTrans" cxnId="{23869C78-642B-AA45-9A62-9EE701AD1341}">
      <dgm:prSet/>
      <dgm:spPr/>
      <dgm:t>
        <a:bodyPr/>
        <a:lstStyle/>
        <a:p>
          <a:endParaRPr lang="en-US"/>
        </a:p>
      </dgm:t>
    </dgm:pt>
    <dgm:pt modelId="{A7C5678E-66F3-874C-B897-416E5D97D6E0}" type="sibTrans" cxnId="{23869C78-642B-AA45-9A62-9EE701AD1341}">
      <dgm:prSet/>
      <dgm:spPr/>
      <dgm:t>
        <a:bodyPr/>
        <a:lstStyle/>
        <a:p>
          <a:endParaRPr lang="en-US"/>
        </a:p>
      </dgm:t>
    </dgm:pt>
    <dgm:pt modelId="{B754EEBD-D339-3E46-8CBA-B74ACD0F7A0F}" type="pres">
      <dgm:prSet presAssocID="{B099A2C9-D5C6-2B41-B9F3-39FE421DF94E}" presName="Name0" presStyleCnt="0">
        <dgm:presLayoutVars>
          <dgm:chMax val="1"/>
          <dgm:chPref val="1"/>
          <dgm:dir/>
          <dgm:animOne val="branch"/>
          <dgm:animLvl val="lvl"/>
        </dgm:presLayoutVars>
      </dgm:prSet>
      <dgm:spPr/>
      <dgm:t>
        <a:bodyPr/>
        <a:lstStyle/>
        <a:p>
          <a:endParaRPr lang="en-US"/>
        </a:p>
      </dgm:t>
    </dgm:pt>
    <dgm:pt modelId="{78C539C2-4B41-294C-8611-321F7E094254}" type="pres">
      <dgm:prSet presAssocID="{2718E354-47ED-D848-89F1-53B02377F7FF}" presName="singleCycle" presStyleCnt="0"/>
      <dgm:spPr/>
      <dgm:t>
        <a:bodyPr/>
        <a:lstStyle/>
        <a:p>
          <a:endParaRPr lang="en-US"/>
        </a:p>
      </dgm:t>
    </dgm:pt>
    <dgm:pt modelId="{6D6115B5-3BE0-5046-9416-227FCDB0347B}" type="pres">
      <dgm:prSet presAssocID="{2718E354-47ED-D848-89F1-53B02377F7FF}" presName="singleCenter" presStyleLbl="node1" presStyleIdx="0" presStyleCnt="8" custScaleX="132275" custLinFactNeighborX="0" custLinFactNeighborY="-2583">
        <dgm:presLayoutVars>
          <dgm:chMax val="7"/>
          <dgm:chPref val="7"/>
        </dgm:presLayoutVars>
      </dgm:prSet>
      <dgm:spPr/>
      <dgm:t>
        <a:bodyPr/>
        <a:lstStyle/>
        <a:p>
          <a:endParaRPr lang="en-US"/>
        </a:p>
      </dgm:t>
    </dgm:pt>
    <dgm:pt modelId="{8FFCF007-23D3-0C4F-BA9C-4471760976AF}" type="pres">
      <dgm:prSet presAssocID="{985066EE-5CB2-314D-A3E9-75BAB694EFBA}" presName="Name56" presStyleLbl="parChTrans1D2" presStyleIdx="0" presStyleCnt="7"/>
      <dgm:spPr/>
      <dgm:t>
        <a:bodyPr/>
        <a:lstStyle/>
        <a:p>
          <a:endParaRPr lang="en-US"/>
        </a:p>
      </dgm:t>
    </dgm:pt>
    <dgm:pt modelId="{42E0C49F-62B1-024F-B2AB-B681B1AF91B9}" type="pres">
      <dgm:prSet presAssocID="{A3D37E3D-7A5B-FF44-B1F3-84CB19B85900}" presName="text0" presStyleLbl="node1" presStyleIdx="1" presStyleCnt="8" custScaleX="165838" custScaleY="147720" custRadScaleRad="100648" custRadScaleInc="1430">
        <dgm:presLayoutVars>
          <dgm:bulletEnabled val="1"/>
        </dgm:presLayoutVars>
      </dgm:prSet>
      <dgm:spPr/>
      <dgm:t>
        <a:bodyPr/>
        <a:lstStyle/>
        <a:p>
          <a:endParaRPr lang="en-US"/>
        </a:p>
      </dgm:t>
    </dgm:pt>
    <dgm:pt modelId="{CF7950BF-0D84-8E41-8A3E-730064E68335}" type="pres">
      <dgm:prSet presAssocID="{9D12FCD8-789D-4B45-AB3A-99AA709DC351}" presName="Name56" presStyleLbl="parChTrans1D2" presStyleIdx="1" presStyleCnt="7"/>
      <dgm:spPr/>
      <dgm:t>
        <a:bodyPr/>
        <a:lstStyle/>
        <a:p>
          <a:endParaRPr lang="en-US"/>
        </a:p>
      </dgm:t>
    </dgm:pt>
    <dgm:pt modelId="{759391B2-AAE4-DC49-AC5D-3F16F88CB3CB}" type="pres">
      <dgm:prSet presAssocID="{0A542680-8A49-184F-8CE5-BB78DC95E8E4}" presName="text0" presStyleLbl="node1" presStyleIdx="2" presStyleCnt="8" custScaleX="165838" custScaleY="147720" custRadScaleRad="151618" custRadScaleInc="7000">
        <dgm:presLayoutVars>
          <dgm:bulletEnabled val="1"/>
        </dgm:presLayoutVars>
      </dgm:prSet>
      <dgm:spPr/>
      <dgm:t>
        <a:bodyPr/>
        <a:lstStyle/>
        <a:p>
          <a:endParaRPr lang="en-US"/>
        </a:p>
      </dgm:t>
    </dgm:pt>
    <dgm:pt modelId="{93951D2A-5BB8-3448-9160-1805DE2FEA0E}" type="pres">
      <dgm:prSet presAssocID="{762390CF-15D4-8443-8167-D79E7E1BF2A3}" presName="Name56" presStyleLbl="parChTrans1D2" presStyleIdx="2" presStyleCnt="7"/>
      <dgm:spPr/>
      <dgm:t>
        <a:bodyPr/>
        <a:lstStyle/>
        <a:p>
          <a:endParaRPr lang="en-US"/>
        </a:p>
      </dgm:t>
    </dgm:pt>
    <dgm:pt modelId="{95D1B649-22E6-6147-A2C1-0B121B93AD46}" type="pres">
      <dgm:prSet presAssocID="{BEA424CA-58E7-C04C-8148-BDE0F4E0806C}" presName="text0" presStyleLbl="node1" presStyleIdx="3" presStyleCnt="8" custScaleX="165838" custScaleY="147720" custRadScaleRad="164697" custRadScaleInc="-53969">
        <dgm:presLayoutVars>
          <dgm:bulletEnabled val="1"/>
        </dgm:presLayoutVars>
      </dgm:prSet>
      <dgm:spPr/>
      <dgm:t>
        <a:bodyPr/>
        <a:lstStyle/>
        <a:p>
          <a:endParaRPr lang="en-US"/>
        </a:p>
      </dgm:t>
    </dgm:pt>
    <dgm:pt modelId="{7748278A-0308-0D41-8CEB-DAA079B60F05}" type="pres">
      <dgm:prSet presAssocID="{36D7CF3A-89C0-CB49-AA09-514C7E591BEF}" presName="Name56" presStyleLbl="parChTrans1D2" presStyleIdx="3" presStyleCnt="7"/>
      <dgm:spPr/>
      <dgm:t>
        <a:bodyPr/>
        <a:lstStyle/>
        <a:p>
          <a:endParaRPr lang="en-US"/>
        </a:p>
      </dgm:t>
    </dgm:pt>
    <dgm:pt modelId="{F713E3F9-2ACC-A041-B960-118A5949892F}" type="pres">
      <dgm:prSet presAssocID="{B0643A7C-2BD7-8340-882B-002B46DC27AB}" presName="text0" presStyleLbl="node1" presStyleIdx="4" presStyleCnt="8" custScaleX="165838" custScaleY="147720" custRadScaleRad="119097" custRadScaleInc="-81553">
        <dgm:presLayoutVars>
          <dgm:bulletEnabled val="1"/>
        </dgm:presLayoutVars>
      </dgm:prSet>
      <dgm:spPr/>
      <dgm:t>
        <a:bodyPr/>
        <a:lstStyle/>
        <a:p>
          <a:endParaRPr lang="en-US"/>
        </a:p>
      </dgm:t>
    </dgm:pt>
    <dgm:pt modelId="{96A7249D-05A1-AF4D-888C-8264045E20C5}" type="pres">
      <dgm:prSet presAssocID="{543ACE9E-EDAD-3E48-B4B1-5ED5256FC609}" presName="Name56" presStyleLbl="parChTrans1D2" presStyleIdx="4" presStyleCnt="7"/>
      <dgm:spPr/>
      <dgm:t>
        <a:bodyPr/>
        <a:lstStyle/>
        <a:p>
          <a:endParaRPr lang="en-US"/>
        </a:p>
      </dgm:t>
    </dgm:pt>
    <dgm:pt modelId="{3A9F00E2-4467-4049-BBC4-05859853D972}" type="pres">
      <dgm:prSet presAssocID="{1D540AE2-C60A-0244-BBF8-17879660FD9F}" presName="text0" presStyleLbl="node1" presStyleIdx="5" presStyleCnt="8" custScaleX="165838" custScaleY="147720" custRadScaleRad="111551" custRadScaleInc="66130">
        <dgm:presLayoutVars>
          <dgm:bulletEnabled val="1"/>
        </dgm:presLayoutVars>
      </dgm:prSet>
      <dgm:spPr/>
      <dgm:t>
        <a:bodyPr/>
        <a:lstStyle/>
        <a:p>
          <a:endParaRPr lang="en-US"/>
        </a:p>
      </dgm:t>
    </dgm:pt>
    <dgm:pt modelId="{FE93AC58-E381-DC48-A38E-4C21A3FBD89F}" type="pres">
      <dgm:prSet presAssocID="{4086F507-A001-A847-8335-8AE6F9959F9C}" presName="Name56" presStyleLbl="parChTrans1D2" presStyleIdx="5" presStyleCnt="7"/>
      <dgm:spPr/>
      <dgm:t>
        <a:bodyPr/>
        <a:lstStyle/>
        <a:p>
          <a:endParaRPr lang="en-US"/>
        </a:p>
      </dgm:t>
    </dgm:pt>
    <dgm:pt modelId="{6A498FFF-B99F-354F-BC17-A397A64A0A66}" type="pres">
      <dgm:prSet presAssocID="{C194237C-103C-4041-90A6-A54A227498E6}" presName="text0" presStyleLbl="node1" presStyleIdx="6" presStyleCnt="8" custScaleX="165838" custScaleY="147720" custRadScaleRad="165988" custRadScaleInc="53938">
        <dgm:presLayoutVars>
          <dgm:bulletEnabled val="1"/>
        </dgm:presLayoutVars>
      </dgm:prSet>
      <dgm:spPr/>
      <dgm:t>
        <a:bodyPr/>
        <a:lstStyle/>
        <a:p>
          <a:endParaRPr lang="en-US"/>
        </a:p>
      </dgm:t>
    </dgm:pt>
    <dgm:pt modelId="{D3891FF3-91C9-7242-95D8-B33DD549C67F}" type="pres">
      <dgm:prSet presAssocID="{4C39BF74-54ED-3145-B7EB-1E49775B8BD1}" presName="Name56" presStyleLbl="parChTrans1D2" presStyleIdx="6" presStyleCnt="7"/>
      <dgm:spPr/>
      <dgm:t>
        <a:bodyPr/>
        <a:lstStyle/>
        <a:p>
          <a:endParaRPr lang="en-US"/>
        </a:p>
      </dgm:t>
    </dgm:pt>
    <dgm:pt modelId="{8605F87E-6C1C-C64F-A1CE-08F9369F7538}" type="pres">
      <dgm:prSet presAssocID="{C9004151-B5F3-2E45-BFB8-32B5450D16F0}" presName="text0" presStyleLbl="node1" presStyleIdx="7" presStyleCnt="8" custScaleX="165838" custScaleY="147720" custRadScaleRad="148776" custRadScaleInc="-6232">
        <dgm:presLayoutVars>
          <dgm:bulletEnabled val="1"/>
        </dgm:presLayoutVars>
      </dgm:prSet>
      <dgm:spPr/>
      <dgm:t>
        <a:bodyPr/>
        <a:lstStyle/>
        <a:p>
          <a:endParaRPr lang="en-US"/>
        </a:p>
      </dgm:t>
    </dgm:pt>
  </dgm:ptLst>
  <dgm:cxnLst>
    <dgm:cxn modelId="{A2C54389-B43F-BC4A-BF14-E5BD40FAC93A}" type="presOf" srcId="{543ACE9E-EDAD-3E48-B4B1-5ED5256FC609}" destId="{96A7249D-05A1-AF4D-888C-8264045E20C5}" srcOrd="0" destOrd="0" presId="urn:microsoft.com/office/officeart/2008/layout/RadialCluster"/>
    <dgm:cxn modelId="{6901BC24-216B-954E-A4E5-1783BFAD6B66}" type="presOf" srcId="{36D7CF3A-89C0-CB49-AA09-514C7E591BEF}" destId="{7748278A-0308-0D41-8CEB-DAA079B60F05}" srcOrd="0" destOrd="0" presId="urn:microsoft.com/office/officeart/2008/layout/RadialCluster"/>
    <dgm:cxn modelId="{FB33AAB5-B65C-8B44-B993-7D796A490E50}" srcId="{2718E354-47ED-D848-89F1-53B02377F7FF}" destId="{A3D37E3D-7A5B-FF44-B1F3-84CB19B85900}" srcOrd="0" destOrd="0" parTransId="{985066EE-5CB2-314D-A3E9-75BAB694EFBA}" sibTransId="{DC5FE2AB-757A-9B43-8AED-63B23141EDD4}"/>
    <dgm:cxn modelId="{991A04ED-829A-1542-8545-5580F82E34E8}" type="presOf" srcId="{985066EE-5CB2-314D-A3E9-75BAB694EFBA}" destId="{8FFCF007-23D3-0C4F-BA9C-4471760976AF}" srcOrd="0" destOrd="0" presId="urn:microsoft.com/office/officeart/2008/layout/RadialCluster"/>
    <dgm:cxn modelId="{90196453-C9E8-F94C-A413-AAE8DD7FB2D1}" srcId="{2718E354-47ED-D848-89F1-53B02377F7FF}" destId="{B0643A7C-2BD7-8340-882B-002B46DC27AB}" srcOrd="3" destOrd="0" parTransId="{36D7CF3A-89C0-CB49-AA09-514C7E591BEF}" sibTransId="{E04FD32E-EE9B-034E-8144-544E9DF47A2E}"/>
    <dgm:cxn modelId="{D6DD7843-8A00-7943-8C6A-C6F9A967862E}" type="presOf" srcId="{BEA424CA-58E7-C04C-8148-BDE0F4E0806C}" destId="{95D1B649-22E6-6147-A2C1-0B121B93AD46}" srcOrd="0" destOrd="0" presId="urn:microsoft.com/office/officeart/2008/layout/RadialCluster"/>
    <dgm:cxn modelId="{23869C78-642B-AA45-9A62-9EE701AD1341}" srcId="{2718E354-47ED-D848-89F1-53B02377F7FF}" destId="{C194237C-103C-4041-90A6-A54A227498E6}" srcOrd="5" destOrd="0" parTransId="{4086F507-A001-A847-8335-8AE6F9959F9C}" sibTransId="{A7C5678E-66F3-874C-B897-416E5D97D6E0}"/>
    <dgm:cxn modelId="{F0FD9956-E9D8-DD46-B933-2A47A5F18A5F}" type="presOf" srcId="{B099A2C9-D5C6-2B41-B9F3-39FE421DF94E}" destId="{B754EEBD-D339-3E46-8CBA-B74ACD0F7A0F}" srcOrd="0" destOrd="0" presId="urn:microsoft.com/office/officeart/2008/layout/RadialCluster"/>
    <dgm:cxn modelId="{43569E40-CE83-7A46-97B4-09B5346B4CF4}" srcId="{B099A2C9-D5C6-2B41-B9F3-39FE421DF94E}" destId="{2718E354-47ED-D848-89F1-53B02377F7FF}" srcOrd="0" destOrd="0" parTransId="{DCD47843-5D23-A64A-A348-B43411CCF3F7}" sibTransId="{7466BC0D-F05A-D843-BEA7-A1598DD6E0D0}"/>
    <dgm:cxn modelId="{54405335-C045-464D-A253-CBF787741B38}" type="presOf" srcId="{762390CF-15D4-8443-8167-D79E7E1BF2A3}" destId="{93951D2A-5BB8-3448-9160-1805DE2FEA0E}" srcOrd="0" destOrd="0" presId="urn:microsoft.com/office/officeart/2008/layout/RadialCluster"/>
    <dgm:cxn modelId="{0BA962D3-26CD-B543-A8FF-39020B4D8FC8}" type="presOf" srcId="{B0643A7C-2BD7-8340-882B-002B46DC27AB}" destId="{F713E3F9-2ACC-A041-B960-118A5949892F}" srcOrd="0" destOrd="0" presId="urn:microsoft.com/office/officeart/2008/layout/RadialCluster"/>
    <dgm:cxn modelId="{670B046C-B64A-904D-A370-4CEB687D5E43}" type="presOf" srcId="{9D12FCD8-789D-4B45-AB3A-99AA709DC351}" destId="{CF7950BF-0D84-8E41-8A3E-730064E68335}" srcOrd="0" destOrd="0" presId="urn:microsoft.com/office/officeart/2008/layout/RadialCluster"/>
    <dgm:cxn modelId="{F16E5949-FFC0-3B40-990D-B8D8FB5722CA}" type="presOf" srcId="{1D540AE2-C60A-0244-BBF8-17879660FD9F}" destId="{3A9F00E2-4467-4049-BBC4-05859853D972}" srcOrd="0" destOrd="0" presId="urn:microsoft.com/office/officeart/2008/layout/RadialCluster"/>
    <dgm:cxn modelId="{3C935520-1BB8-6343-B54A-50B9804C4501}" type="presOf" srcId="{C194237C-103C-4041-90A6-A54A227498E6}" destId="{6A498FFF-B99F-354F-BC17-A397A64A0A66}" srcOrd="0" destOrd="0" presId="urn:microsoft.com/office/officeart/2008/layout/RadialCluster"/>
    <dgm:cxn modelId="{C4B7AC38-221B-304B-8416-AF2E288EEB17}" type="presOf" srcId="{0A542680-8A49-184F-8CE5-BB78DC95E8E4}" destId="{759391B2-AAE4-DC49-AC5D-3F16F88CB3CB}" srcOrd="0" destOrd="0" presId="urn:microsoft.com/office/officeart/2008/layout/RadialCluster"/>
    <dgm:cxn modelId="{2F89DA5C-831F-6A4D-9A9B-EC3794CDA32C}" type="presOf" srcId="{C9004151-B5F3-2E45-BFB8-32B5450D16F0}" destId="{8605F87E-6C1C-C64F-A1CE-08F9369F7538}" srcOrd="0" destOrd="0" presId="urn:microsoft.com/office/officeart/2008/layout/RadialCluster"/>
    <dgm:cxn modelId="{AA294FF9-FAA3-904E-8A61-98C4BAE23DB1}" srcId="{2718E354-47ED-D848-89F1-53B02377F7FF}" destId="{0A542680-8A49-184F-8CE5-BB78DC95E8E4}" srcOrd="1" destOrd="0" parTransId="{9D12FCD8-789D-4B45-AB3A-99AA709DC351}" sibTransId="{816C7CA0-1AF7-7E4F-AF6F-4725B362A354}"/>
    <dgm:cxn modelId="{7F95DACA-8AB3-DB4B-8E3F-7E77FCEAC336}" srcId="{2718E354-47ED-D848-89F1-53B02377F7FF}" destId="{C9004151-B5F3-2E45-BFB8-32B5450D16F0}" srcOrd="6" destOrd="0" parTransId="{4C39BF74-54ED-3145-B7EB-1E49775B8BD1}" sibTransId="{DD481DB4-7CF3-2D4B-84DC-B0CAD718CF3F}"/>
    <dgm:cxn modelId="{6601CB20-E54B-0A4F-B68A-1C14953F81EA}" type="presOf" srcId="{A3D37E3D-7A5B-FF44-B1F3-84CB19B85900}" destId="{42E0C49F-62B1-024F-B2AB-B681B1AF91B9}" srcOrd="0" destOrd="0" presId="urn:microsoft.com/office/officeart/2008/layout/RadialCluster"/>
    <dgm:cxn modelId="{84BBB5AC-BC4E-3643-8F90-4A6EF8F0748C}" type="presOf" srcId="{4086F507-A001-A847-8335-8AE6F9959F9C}" destId="{FE93AC58-E381-DC48-A38E-4C21A3FBD89F}" srcOrd="0" destOrd="0" presId="urn:microsoft.com/office/officeart/2008/layout/RadialCluster"/>
    <dgm:cxn modelId="{5DAE9F6F-4C5F-0D4A-8A8C-E681B895D6AB}" type="presOf" srcId="{4C39BF74-54ED-3145-B7EB-1E49775B8BD1}" destId="{D3891FF3-91C9-7242-95D8-B33DD549C67F}" srcOrd="0" destOrd="0" presId="urn:microsoft.com/office/officeart/2008/layout/RadialCluster"/>
    <dgm:cxn modelId="{3AB93565-7870-E449-B99F-9D8EB4557579}" type="presOf" srcId="{2718E354-47ED-D848-89F1-53B02377F7FF}" destId="{6D6115B5-3BE0-5046-9416-227FCDB0347B}" srcOrd="0" destOrd="0" presId="urn:microsoft.com/office/officeart/2008/layout/RadialCluster"/>
    <dgm:cxn modelId="{9AC915F2-D01C-144C-9C0B-7E18931B42AD}" srcId="{2718E354-47ED-D848-89F1-53B02377F7FF}" destId="{BEA424CA-58E7-C04C-8148-BDE0F4E0806C}" srcOrd="2" destOrd="0" parTransId="{762390CF-15D4-8443-8167-D79E7E1BF2A3}" sibTransId="{A80F302F-8482-A54E-8A69-4E484F051FEB}"/>
    <dgm:cxn modelId="{52482994-17F3-EF43-BF29-15A58FF4E0A4}" srcId="{2718E354-47ED-D848-89F1-53B02377F7FF}" destId="{1D540AE2-C60A-0244-BBF8-17879660FD9F}" srcOrd="4" destOrd="0" parTransId="{543ACE9E-EDAD-3E48-B4B1-5ED5256FC609}" sibTransId="{E8A8E211-5A3F-4444-A32B-DE205AEFF947}"/>
    <dgm:cxn modelId="{0EE1BA8C-5483-9C40-A657-54ACD8515615}" type="presParOf" srcId="{B754EEBD-D339-3E46-8CBA-B74ACD0F7A0F}" destId="{78C539C2-4B41-294C-8611-321F7E094254}" srcOrd="0" destOrd="0" presId="urn:microsoft.com/office/officeart/2008/layout/RadialCluster"/>
    <dgm:cxn modelId="{E21FB6B1-7368-9A4B-BACC-B7BB0952AFD5}" type="presParOf" srcId="{78C539C2-4B41-294C-8611-321F7E094254}" destId="{6D6115B5-3BE0-5046-9416-227FCDB0347B}" srcOrd="0" destOrd="0" presId="urn:microsoft.com/office/officeart/2008/layout/RadialCluster"/>
    <dgm:cxn modelId="{6F8063E2-005E-0F4E-AB0D-F4B4A13EC14D}" type="presParOf" srcId="{78C539C2-4B41-294C-8611-321F7E094254}" destId="{8FFCF007-23D3-0C4F-BA9C-4471760976AF}" srcOrd="1" destOrd="0" presId="urn:microsoft.com/office/officeart/2008/layout/RadialCluster"/>
    <dgm:cxn modelId="{F32241EF-4BEF-5F49-AF4E-BFCA684B5D1F}" type="presParOf" srcId="{78C539C2-4B41-294C-8611-321F7E094254}" destId="{42E0C49F-62B1-024F-B2AB-B681B1AF91B9}" srcOrd="2" destOrd="0" presId="urn:microsoft.com/office/officeart/2008/layout/RadialCluster"/>
    <dgm:cxn modelId="{50C2CA8F-3B59-F14B-B458-9BE4B9561361}" type="presParOf" srcId="{78C539C2-4B41-294C-8611-321F7E094254}" destId="{CF7950BF-0D84-8E41-8A3E-730064E68335}" srcOrd="3" destOrd="0" presId="urn:microsoft.com/office/officeart/2008/layout/RadialCluster"/>
    <dgm:cxn modelId="{A334FF9D-C289-B042-9D45-8BA5D750F9C1}" type="presParOf" srcId="{78C539C2-4B41-294C-8611-321F7E094254}" destId="{759391B2-AAE4-DC49-AC5D-3F16F88CB3CB}" srcOrd="4" destOrd="0" presId="urn:microsoft.com/office/officeart/2008/layout/RadialCluster"/>
    <dgm:cxn modelId="{5CEA4622-6DB2-FD4D-BECC-2CF122F661DF}" type="presParOf" srcId="{78C539C2-4B41-294C-8611-321F7E094254}" destId="{93951D2A-5BB8-3448-9160-1805DE2FEA0E}" srcOrd="5" destOrd="0" presId="urn:microsoft.com/office/officeart/2008/layout/RadialCluster"/>
    <dgm:cxn modelId="{74A001EF-54C1-B446-ABA2-4342DFE5C352}" type="presParOf" srcId="{78C539C2-4B41-294C-8611-321F7E094254}" destId="{95D1B649-22E6-6147-A2C1-0B121B93AD46}" srcOrd="6" destOrd="0" presId="urn:microsoft.com/office/officeart/2008/layout/RadialCluster"/>
    <dgm:cxn modelId="{5F8DA521-27F8-6D4E-AA60-EA771FAB9881}" type="presParOf" srcId="{78C539C2-4B41-294C-8611-321F7E094254}" destId="{7748278A-0308-0D41-8CEB-DAA079B60F05}" srcOrd="7" destOrd="0" presId="urn:microsoft.com/office/officeart/2008/layout/RadialCluster"/>
    <dgm:cxn modelId="{467EA288-A8B3-A945-8B04-865C4AC74DFF}" type="presParOf" srcId="{78C539C2-4B41-294C-8611-321F7E094254}" destId="{F713E3F9-2ACC-A041-B960-118A5949892F}" srcOrd="8" destOrd="0" presId="urn:microsoft.com/office/officeart/2008/layout/RadialCluster"/>
    <dgm:cxn modelId="{36A00E53-4EC3-C74F-B4F3-D5298415FD3E}" type="presParOf" srcId="{78C539C2-4B41-294C-8611-321F7E094254}" destId="{96A7249D-05A1-AF4D-888C-8264045E20C5}" srcOrd="9" destOrd="0" presId="urn:microsoft.com/office/officeart/2008/layout/RadialCluster"/>
    <dgm:cxn modelId="{E340FB8B-882D-0642-BC91-283FB7BCBCF2}" type="presParOf" srcId="{78C539C2-4B41-294C-8611-321F7E094254}" destId="{3A9F00E2-4467-4049-BBC4-05859853D972}" srcOrd="10" destOrd="0" presId="urn:microsoft.com/office/officeart/2008/layout/RadialCluster"/>
    <dgm:cxn modelId="{7523DE76-3C4C-5546-8C64-1F644D8C4620}" type="presParOf" srcId="{78C539C2-4B41-294C-8611-321F7E094254}" destId="{FE93AC58-E381-DC48-A38E-4C21A3FBD89F}" srcOrd="11" destOrd="0" presId="urn:microsoft.com/office/officeart/2008/layout/RadialCluster"/>
    <dgm:cxn modelId="{FC4584C9-B15E-BE46-8E62-DA6E074A3C8D}" type="presParOf" srcId="{78C539C2-4B41-294C-8611-321F7E094254}" destId="{6A498FFF-B99F-354F-BC17-A397A64A0A66}" srcOrd="12" destOrd="0" presId="urn:microsoft.com/office/officeart/2008/layout/RadialCluster"/>
    <dgm:cxn modelId="{E4A3E919-3E29-1540-8741-0E8B7E95176F}" type="presParOf" srcId="{78C539C2-4B41-294C-8611-321F7E094254}" destId="{D3891FF3-91C9-7242-95D8-B33DD549C67F}" srcOrd="13" destOrd="0" presId="urn:microsoft.com/office/officeart/2008/layout/RadialCluster"/>
    <dgm:cxn modelId="{46420331-1DBB-154E-B8BF-7BBA17569F87}" type="presParOf" srcId="{78C539C2-4B41-294C-8611-321F7E094254}" destId="{8605F87E-6C1C-C64F-A1CE-08F9369F7538}"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99A2C9-D5C6-2B41-B9F3-39FE421DF94E}" type="doc">
      <dgm:prSet loTypeId="urn:microsoft.com/office/officeart/2008/layout/RadialCluster" loCatId="" qsTypeId="urn:microsoft.com/office/officeart/2005/8/quickstyle/simple1" qsCatId="simple" csTypeId="urn:microsoft.com/office/officeart/2005/8/colors/colorful1" csCatId="colorful" phldr="1"/>
      <dgm:spPr/>
      <dgm:t>
        <a:bodyPr/>
        <a:lstStyle/>
        <a:p>
          <a:endParaRPr lang="en-US"/>
        </a:p>
      </dgm:t>
    </dgm:pt>
    <dgm:pt modelId="{2718E354-47ED-D848-89F1-53B02377F7FF}">
      <dgm:prSet phldrT="[Text]" custT="1"/>
      <dgm:spPr/>
      <dgm:t>
        <a:bodyPr/>
        <a:lstStyle/>
        <a:p>
          <a:r>
            <a:rPr lang="en-US" sz="1000" b="1">
              <a:latin typeface="+mj-lt"/>
            </a:rPr>
            <a:t>THE EVENT</a:t>
          </a:r>
        </a:p>
        <a:p>
          <a:r>
            <a:rPr lang="en-US" sz="1000" b="0">
              <a:latin typeface="+mj-lt"/>
            </a:rPr>
            <a:t>-Sport</a:t>
          </a:r>
        </a:p>
        <a:p>
          <a:r>
            <a:rPr lang="en-US" sz="1000" b="0">
              <a:latin typeface="+mj-lt"/>
            </a:rPr>
            <a:t>-Conference</a:t>
          </a:r>
        </a:p>
        <a:p>
          <a:r>
            <a:rPr lang="en-US" sz="1000" b="0">
              <a:latin typeface="+mj-lt"/>
            </a:rPr>
            <a:t>-Festival</a:t>
          </a:r>
        </a:p>
      </dgm:t>
    </dgm:pt>
    <dgm:pt modelId="{DCD47843-5D23-A64A-A348-B43411CCF3F7}" type="parTrans" cxnId="{43569E40-CE83-7A46-97B4-09B5346B4CF4}">
      <dgm:prSet/>
      <dgm:spPr/>
      <dgm:t>
        <a:bodyPr/>
        <a:lstStyle/>
        <a:p>
          <a:endParaRPr lang="en-US" sz="1000">
            <a:latin typeface="+mj-lt"/>
          </a:endParaRPr>
        </a:p>
      </dgm:t>
    </dgm:pt>
    <dgm:pt modelId="{7466BC0D-F05A-D843-BEA7-A1598DD6E0D0}" type="sibTrans" cxnId="{43569E40-CE83-7A46-97B4-09B5346B4CF4}">
      <dgm:prSet/>
      <dgm:spPr/>
      <dgm:t>
        <a:bodyPr/>
        <a:lstStyle/>
        <a:p>
          <a:endParaRPr lang="en-US" sz="1000">
            <a:latin typeface="+mj-lt"/>
          </a:endParaRPr>
        </a:p>
      </dgm:t>
    </dgm:pt>
    <dgm:pt modelId="{0A542680-8A49-184F-8CE5-BB78DC95E8E4}">
      <dgm:prSet phldrT="[Text]" custT="1"/>
      <dgm:spPr/>
      <dgm:t>
        <a:bodyPr/>
        <a:lstStyle/>
        <a:p>
          <a:r>
            <a:rPr lang="en-US" sz="1000" b="1">
              <a:latin typeface="+mj-lt"/>
            </a:rPr>
            <a:t>DESTINATION</a:t>
          </a:r>
        </a:p>
        <a:p>
          <a:r>
            <a:rPr lang="en-US" sz="1000" b="0">
              <a:latin typeface="+mj-lt"/>
            </a:rPr>
            <a:t>-Co-branding</a:t>
          </a:r>
        </a:p>
        <a:p>
          <a:r>
            <a:rPr lang="en-US" sz="1000" b="0">
              <a:latin typeface="+mj-lt"/>
            </a:rPr>
            <a:t>-Joint marketing of event and destination</a:t>
          </a:r>
        </a:p>
      </dgm:t>
    </dgm:pt>
    <dgm:pt modelId="{9D12FCD8-789D-4B45-AB3A-99AA709DC351}" type="parTrans" cxnId="{AA294FF9-FAA3-904E-8A61-98C4BAE23DB1}">
      <dgm:prSet custT="1"/>
      <dgm:spPr/>
      <dgm:t>
        <a:bodyPr/>
        <a:lstStyle/>
        <a:p>
          <a:endParaRPr lang="en-US" sz="1000">
            <a:latin typeface="+mj-lt"/>
          </a:endParaRPr>
        </a:p>
      </dgm:t>
    </dgm:pt>
    <dgm:pt modelId="{816C7CA0-1AF7-7E4F-AF6F-4725B362A354}" type="sibTrans" cxnId="{AA294FF9-FAA3-904E-8A61-98C4BAE23DB1}">
      <dgm:prSet/>
      <dgm:spPr/>
      <dgm:t>
        <a:bodyPr/>
        <a:lstStyle/>
        <a:p>
          <a:endParaRPr lang="en-US" sz="1000">
            <a:latin typeface="+mj-lt"/>
          </a:endParaRPr>
        </a:p>
      </dgm:t>
    </dgm:pt>
    <dgm:pt modelId="{BEA424CA-58E7-C04C-8148-BDE0F4E0806C}">
      <dgm:prSet phldrT="[Text]" custT="1"/>
      <dgm:spPr/>
      <dgm:t>
        <a:bodyPr/>
        <a:lstStyle/>
        <a:p>
          <a:r>
            <a:rPr lang="en-US" sz="1000" b="1">
              <a:latin typeface="+mj-lt"/>
            </a:rPr>
            <a:t>SPONSORS</a:t>
          </a:r>
        </a:p>
        <a:p>
          <a:r>
            <a:rPr lang="en-US" sz="1000" b="0">
              <a:latin typeface="+mj-lt"/>
            </a:rPr>
            <a:t>-Joint marketing of the event and the sponsor</a:t>
          </a:r>
        </a:p>
      </dgm:t>
    </dgm:pt>
    <dgm:pt modelId="{762390CF-15D4-8443-8167-D79E7E1BF2A3}" type="parTrans" cxnId="{9AC915F2-D01C-144C-9C0B-7E18931B42AD}">
      <dgm:prSet custT="1"/>
      <dgm:spPr/>
      <dgm:t>
        <a:bodyPr/>
        <a:lstStyle/>
        <a:p>
          <a:endParaRPr lang="en-US" sz="1000">
            <a:latin typeface="+mj-lt"/>
          </a:endParaRPr>
        </a:p>
      </dgm:t>
    </dgm:pt>
    <dgm:pt modelId="{A80F302F-8482-A54E-8A69-4E484F051FEB}" type="sibTrans" cxnId="{9AC915F2-D01C-144C-9C0B-7E18931B42AD}">
      <dgm:prSet/>
      <dgm:spPr/>
      <dgm:t>
        <a:bodyPr/>
        <a:lstStyle/>
        <a:p>
          <a:endParaRPr lang="en-US" sz="1000">
            <a:latin typeface="+mj-lt"/>
          </a:endParaRPr>
        </a:p>
      </dgm:t>
    </dgm:pt>
    <dgm:pt modelId="{B0643A7C-2BD7-8340-882B-002B46DC27AB}">
      <dgm:prSet phldrT="[Text]" custT="1"/>
      <dgm:spPr/>
      <dgm:t>
        <a:bodyPr/>
        <a:lstStyle/>
        <a:p>
          <a:r>
            <a:rPr lang="en-US" sz="1000" b="1" dirty="0">
              <a:latin typeface="+mj-lt"/>
            </a:rPr>
            <a:t>MEDIA</a:t>
          </a:r>
        </a:p>
        <a:p>
          <a:r>
            <a:rPr lang="en-US" sz="1000" b="0" dirty="0">
              <a:latin typeface="+mj-lt"/>
            </a:rPr>
            <a:t>-Advertising</a:t>
          </a:r>
        </a:p>
        <a:p>
          <a:r>
            <a:rPr lang="en-US" sz="1000" b="0" dirty="0">
              <a:latin typeface="+mj-lt"/>
            </a:rPr>
            <a:t>-Sponsorship</a:t>
          </a:r>
        </a:p>
        <a:p>
          <a:r>
            <a:rPr lang="en-US" sz="1000" b="0" dirty="0">
              <a:latin typeface="+mj-lt"/>
            </a:rPr>
            <a:t>-News coverage</a:t>
          </a:r>
        </a:p>
        <a:p>
          <a:r>
            <a:rPr lang="en-US" sz="1000" b="0" dirty="0">
              <a:latin typeface="+mj-lt"/>
            </a:rPr>
            <a:t>-Joint marketing of event and media</a:t>
          </a:r>
        </a:p>
      </dgm:t>
    </dgm:pt>
    <dgm:pt modelId="{36D7CF3A-89C0-CB49-AA09-514C7E591BEF}" type="parTrans" cxnId="{90196453-C9E8-F94C-A413-AAE8DD7FB2D1}">
      <dgm:prSet custT="1"/>
      <dgm:spPr/>
      <dgm:t>
        <a:bodyPr/>
        <a:lstStyle/>
        <a:p>
          <a:endParaRPr lang="en-US" sz="1000">
            <a:latin typeface="+mj-lt"/>
          </a:endParaRPr>
        </a:p>
      </dgm:t>
    </dgm:pt>
    <dgm:pt modelId="{E04FD32E-EE9B-034E-8144-544E9DF47A2E}" type="sibTrans" cxnId="{90196453-C9E8-F94C-A413-AAE8DD7FB2D1}">
      <dgm:prSet/>
      <dgm:spPr/>
      <dgm:t>
        <a:bodyPr/>
        <a:lstStyle/>
        <a:p>
          <a:endParaRPr lang="en-US" sz="1000">
            <a:latin typeface="+mj-lt"/>
          </a:endParaRPr>
        </a:p>
      </dgm:t>
    </dgm:pt>
    <dgm:pt modelId="{C9004151-B5F3-2E45-BFB8-32B5450D16F0}">
      <dgm:prSet phldrT="[Text]" custT="1"/>
      <dgm:spPr/>
      <dgm:t>
        <a:bodyPr/>
        <a:lstStyle/>
        <a:p>
          <a:r>
            <a:rPr lang="en-US" sz="1000" b="1">
              <a:latin typeface="+mj-lt"/>
            </a:rPr>
            <a:t>TRAVEL TRADE</a:t>
          </a:r>
        </a:p>
        <a:p>
          <a:r>
            <a:rPr lang="en-US" sz="1000" b="0">
              <a:latin typeface="+mj-lt"/>
            </a:rPr>
            <a:t>-Sponsorship</a:t>
          </a:r>
        </a:p>
        <a:p>
          <a:r>
            <a:rPr lang="en-US" sz="1000" b="0">
              <a:latin typeface="+mj-lt"/>
            </a:rPr>
            <a:t>-Packaging</a:t>
          </a:r>
        </a:p>
        <a:p>
          <a:r>
            <a:rPr lang="en-US" sz="1000" b="0">
              <a:latin typeface="+mj-lt"/>
            </a:rPr>
            <a:t>-Joint marketing</a:t>
          </a:r>
        </a:p>
      </dgm:t>
    </dgm:pt>
    <dgm:pt modelId="{4C39BF74-54ED-3145-B7EB-1E49775B8BD1}" type="parTrans" cxnId="{7F95DACA-8AB3-DB4B-8E3F-7E77FCEAC336}">
      <dgm:prSet/>
      <dgm:spPr/>
      <dgm:t>
        <a:bodyPr/>
        <a:lstStyle/>
        <a:p>
          <a:endParaRPr lang="en-US" sz="1000"/>
        </a:p>
      </dgm:t>
    </dgm:pt>
    <dgm:pt modelId="{DD481DB4-7CF3-2D4B-84DC-B0CAD718CF3F}" type="sibTrans" cxnId="{7F95DACA-8AB3-DB4B-8E3F-7E77FCEAC336}">
      <dgm:prSet/>
      <dgm:spPr/>
      <dgm:t>
        <a:bodyPr/>
        <a:lstStyle/>
        <a:p>
          <a:endParaRPr lang="en-US" sz="1000"/>
        </a:p>
      </dgm:t>
    </dgm:pt>
    <dgm:pt modelId="{C194237C-103C-4041-90A6-A54A227498E6}">
      <dgm:prSet phldrT="[Text]" custT="1"/>
      <dgm:spPr/>
      <dgm:t>
        <a:bodyPr/>
        <a:lstStyle/>
        <a:p>
          <a:r>
            <a:rPr lang="en-US" sz="1000" b="1">
              <a:latin typeface="+mj-lt"/>
            </a:rPr>
            <a:t>SPORT ORGANIZATIONS</a:t>
          </a:r>
        </a:p>
        <a:p>
          <a:r>
            <a:rPr lang="en-US" sz="1000">
              <a:latin typeface="+mj-lt"/>
            </a:rPr>
            <a:t>-Joint marketing of the event</a:t>
          </a:r>
          <a:endParaRPr lang="en-US" sz="1000" b="0">
            <a:latin typeface="+mj-lt"/>
          </a:endParaRPr>
        </a:p>
        <a:p>
          <a:r>
            <a:rPr lang="en-US" sz="1000" b="0">
              <a:latin typeface="+mj-lt"/>
            </a:rPr>
            <a:t>-Co-production of the event</a:t>
          </a:r>
        </a:p>
      </dgm:t>
    </dgm:pt>
    <dgm:pt modelId="{4086F507-A001-A847-8335-8AE6F9959F9C}" type="parTrans" cxnId="{23869C78-642B-AA45-9A62-9EE701AD1341}">
      <dgm:prSet/>
      <dgm:spPr/>
      <dgm:t>
        <a:bodyPr/>
        <a:lstStyle/>
        <a:p>
          <a:endParaRPr lang="en-US" sz="1000"/>
        </a:p>
      </dgm:t>
    </dgm:pt>
    <dgm:pt modelId="{A7C5678E-66F3-874C-B897-416E5D97D6E0}" type="sibTrans" cxnId="{23869C78-642B-AA45-9A62-9EE701AD1341}">
      <dgm:prSet/>
      <dgm:spPr/>
      <dgm:t>
        <a:bodyPr/>
        <a:lstStyle/>
        <a:p>
          <a:endParaRPr lang="en-US" sz="1000"/>
        </a:p>
      </dgm:t>
    </dgm:pt>
    <dgm:pt modelId="{B754EEBD-D339-3E46-8CBA-B74ACD0F7A0F}" type="pres">
      <dgm:prSet presAssocID="{B099A2C9-D5C6-2B41-B9F3-39FE421DF94E}" presName="Name0" presStyleCnt="0">
        <dgm:presLayoutVars>
          <dgm:chMax val="1"/>
          <dgm:chPref val="1"/>
          <dgm:dir/>
          <dgm:animOne val="branch"/>
          <dgm:animLvl val="lvl"/>
        </dgm:presLayoutVars>
      </dgm:prSet>
      <dgm:spPr/>
      <dgm:t>
        <a:bodyPr/>
        <a:lstStyle/>
        <a:p>
          <a:endParaRPr lang="en-US"/>
        </a:p>
      </dgm:t>
    </dgm:pt>
    <dgm:pt modelId="{78C539C2-4B41-294C-8611-321F7E094254}" type="pres">
      <dgm:prSet presAssocID="{2718E354-47ED-D848-89F1-53B02377F7FF}" presName="singleCycle" presStyleCnt="0"/>
      <dgm:spPr/>
      <dgm:t>
        <a:bodyPr/>
        <a:lstStyle/>
        <a:p>
          <a:endParaRPr lang="en-US"/>
        </a:p>
      </dgm:t>
    </dgm:pt>
    <dgm:pt modelId="{6D6115B5-3BE0-5046-9416-227FCDB0347B}" type="pres">
      <dgm:prSet presAssocID="{2718E354-47ED-D848-89F1-53B02377F7FF}" presName="singleCenter" presStyleLbl="node1" presStyleIdx="0" presStyleCnt="6" custScaleX="132275" custLinFactNeighborX="527" custLinFactNeighborY="-3901">
        <dgm:presLayoutVars>
          <dgm:chMax val="7"/>
          <dgm:chPref val="7"/>
        </dgm:presLayoutVars>
      </dgm:prSet>
      <dgm:spPr/>
      <dgm:t>
        <a:bodyPr/>
        <a:lstStyle/>
        <a:p>
          <a:endParaRPr lang="en-US"/>
        </a:p>
      </dgm:t>
    </dgm:pt>
    <dgm:pt modelId="{CF7950BF-0D84-8E41-8A3E-730064E68335}" type="pres">
      <dgm:prSet presAssocID="{9D12FCD8-789D-4B45-AB3A-99AA709DC351}" presName="Name56" presStyleLbl="parChTrans1D2" presStyleIdx="0" presStyleCnt="5"/>
      <dgm:spPr/>
      <dgm:t>
        <a:bodyPr/>
        <a:lstStyle/>
        <a:p>
          <a:endParaRPr lang="en-US"/>
        </a:p>
      </dgm:t>
    </dgm:pt>
    <dgm:pt modelId="{759391B2-AAE4-DC49-AC5D-3F16F88CB3CB}" type="pres">
      <dgm:prSet presAssocID="{0A542680-8A49-184F-8CE5-BB78DC95E8E4}" presName="text0" presStyleLbl="node1" presStyleIdx="1" presStyleCnt="6" custScaleX="176549" custScaleY="147432" custRadScaleRad="94770" custRadScaleInc="-444">
        <dgm:presLayoutVars>
          <dgm:bulletEnabled val="1"/>
        </dgm:presLayoutVars>
      </dgm:prSet>
      <dgm:spPr/>
      <dgm:t>
        <a:bodyPr/>
        <a:lstStyle/>
        <a:p>
          <a:endParaRPr lang="en-US"/>
        </a:p>
      </dgm:t>
    </dgm:pt>
    <dgm:pt modelId="{93951D2A-5BB8-3448-9160-1805DE2FEA0E}" type="pres">
      <dgm:prSet presAssocID="{762390CF-15D4-8443-8167-D79E7E1BF2A3}" presName="Name56" presStyleLbl="parChTrans1D2" presStyleIdx="1" presStyleCnt="5"/>
      <dgm:spPr/>
      <dgm:t>
        <a:bodyPr/>
        <a:lstStyle/>
        <a:p>
          <a:endParaRPr lang="en-US"/>
        </a:p>
      </dgm:t>
    </dgm:pt>
    <dgm:pt modelId="{95D1B649-22E6-6147-A2C1-0B121B93AD46}" type="pres">
      <dgm:prSet presAssocID="{BEA424CA-58E7-C04C-8148-BDE0F4E0806C}" presName="text0" presStyleLbl="node1" presStyleIdx="2" presStyleCnt="6" custScaleX="176549" custScaleY="147432" custRadScaleRad="111009" custRadScaleInc="6274">
        <dgm:presLayoutVars>
          <dgm:bulletEnabled val="1"/>
        </dgm:presLayoutVars>
      </dgm:prSet>
      <dgm:spPr/>
      <dgm:t>
        <a:bodyPr/>
        <a:lstStyle/>
        <a:p>
          <a:endParaRPr lang="en-US"/>
        </a:p>
      </dgm:t>
    </dgm:pt>
    <dgm:pt modelId="{7748278A-0308-0D41-8CEB-DAA079B60F05}" type="pres">
      <dgm:prSet presAssocID="{36D7CF3A-89C0-CB49-AA09-514C7E591BEF}" presName="Name56" presStyleLbl="parChTrans1D2" presStyleIdx="2" presStyleCnt="5"/>
      <dgm:spPr/>
      <dgm:t>
        <a:bodyPr/>
        <a:lstStyle/>
        <a:p>
          <a:endParaRPr lang="en-US"/>
        </a:p>
      </dgm:t>
    </dgm:pt>
    <dgm:pt modelId="{F713E3F9-2ACC-A041-B960-118A5949892F}" type="pres">
      <dgm:prSet presAssocID="{B0643A7C-2BD7-8340-882B-002B46DC27AB}" presName="text0" presStyleLbl="node1" presStyleIdx="3" presStyleCnt="6" custScaleX="176549" custScaleY="147432" custRadScaleRad="110450" custRadScaleInc="-32712">
        <dgm:presLayoutVars>
          <dgm:bulletEnabled val="1"/>
        </dgm:presLayoutVars>
      </dgm:prSet>
      <dgm:spPr/>
      <dgm:t>
        <a:bodyPr/>
        <a:lstStyle/>
        <a:p>
          <a:endParaRPr lang="en-US"/>
        </a:p>
      </dgm:t>
    </dgm:pt>
    <dgm:pt modelId="{FE93AC58-E381-DC48-A38E-4C21A3FBD89F}" type="pres">
      <dgm:prSet presAssocID="{4086F507-A001-A847-8335-8AE6F9959F9C}" presName="Name56" presStyleLbl="parChTrans1D2" presStyleIdx="3" presStyleCnt="5"/>
      <dgm:spPr/>
      <dgm:t>
        <a:bodyPr/>
        <a:lstStyle/>
        <a:p>
          <a:endParaRPr lang="en-US"/>
        </a:p>
      </dgm:t>
    </dgm:pt>
    <dgm:pt modelId="{6A498FFF-B99F-354F-BC17-A397A64A0A66}" type="pres">
      <dgm:prSet presAssocID="{C194237C-103C-4041-90A6-A54A227498E6}" presName="text0" presStyleLbl="node1" presStyleIdx="4" presStyleCnt="6" custScaleX="176549" custScaleY="147432" custRadScaleRad="109020" custRadScaleInc="31312">
        <dgm:presLayoutVars>
          <dgm:bulletEnabled val="1"/>
        </dgm:presLayoutVars>
      </dgm:prSet>
      <dgm:spPr/>
      <dgm:t>
        <a:bodyPr/>
        <a:lstStyle/>
        <a:p>
          <a:endParaRPr lang="en-US"/>
        </a:p>
      </dgm:t>
    </dgm:pt>
    <dgm:pt modelId="{D3891FF3-91C9-7242-95D8-B33DD549C67F}" type="pres">
      <dgm:prSet presAssocID="{4C39BF74-54ED-3145-B7EB-1E49775B8BD1}" presName="Name56" presStyleLbl="parChTrans1D2" presStyleIdx="4" presStyleCnt="5"/>
      <dgm:spPr/>
      <dgm:t>
        <a:bodyPr/>
        <a:lstStyle/>
        <a:p>
          <a:endParaRPr lang="en-US"/>
        </a:p>
      </dgm:t>
    </dgm:pt>
    <dgm:pt modelId="{8605F87E-6C1C-C64F-A1CE-08F9369F7538}" type="pres">
      <dgm:prSet presAssocID="{C9004151-B5F3-2E45-BFB8-32B5450D16F0}" presName="text0" presStyleLbl="node1" presStyleIdx="5" presStyleCnt="6" custScaleX="176549" custScaleY="147432" custRadScaleRad="111172" custRadScaleInc="-5458">
        <dgm:presLayoutVars>
          <dgm:bulletEnabled val="1"/>
        </dgm:presLayoutVars>
      </dgm:prSet>
      <dgm:spPr/>
      <dgm:t>
        <a:bodyPr/>
        <a:lstStyle/>
        <a:p>
          <a:endParaRPr lang="en-US"/>
        </a:p>
      </dgm:t>
    </dgm:pt>
  </dgm:ptLst>
  <dgm:cxnLst>
    <dgm:cxn modelId="{65269259-1E4E-BC4F-A097-8DE2B7C38F38}" type="presOf" srcId="{36D7CF3A-89C0-CB49-AA09-514C7E591BEF}" destId="{7748278A-0308-0D41-8CEB-DAA079B60F05}" srcOrd="0" destOrd="0" presId="urn:microsoft.com/office/officeart/2008/layout/RadialCluster"/>
    <dgm:cxn modelId="{6C059A80-984D-DB45-AAAD-3BEDB4D0A094}" type="presOf" srcId="{C9004151-B5F3-2E45-BFB8-32B5450D16F0}" destId="{8605F87E-6C1C-C64F-A1CE-08F9369F7538}" srcOrd="0" destOrd="0" presId="urn:microsoft.com/office/officeart/2008/layout/RadialCluster"/>
    <dgm:cxn modelId="{18620F0B-E47B-2E43-AC7E-1D6354450D07}" type="presOf" srcId="{0A542680-8A49-184F-8CE5-BB78DC95E8E4}" destId="{759391B2-AAE4-DC49-AC5D-3F16F88CB3CB}" srcOrd="0" destOrd="0" presId="urn:microsoft.com/office/officeart/2008/layout/RadialCluster"/>
    <dgm:cxn modelId="{AA294FF9-FAA3-904E-8A61-98C4BAE23DB1}" srcId="{2718E354-47ED-D848-89F1-53B02377F7FF}" destId="{0A542680-8A49-184F-8CE5-BB78DC95E8E4}" srcOrd="0" destOrd="0" parTransId="{9D12FCD8-789D-4B45-AB3A-99AA709DC351}" sibTransId="{816C7CA0-1AF7-7E4F-AF6F-4725B362A354}"/>
    <dgm:cxn modelId="{47A98227-A950-F141-8129-E4A6A6E41856}" type="presOf" srcId="{2718E354-47ED-D848-89F1-53B02377F7FF}" destId="{6D6115B5-3BE0-5046-9416-227FCDB0347B}" srcOrd="0" destOrd="0" presId="urn:microsoft.com/office/officeart/2008/layout/RadialCluster"/>
    <dgm:cxn modelId="{E70DE424-6CFF-6945-B1C6-E11F8092F9D0}" type="presOf" srcId="{9D12FCD8-789D-4B45-AB3A-99AA709DC351}" destId="{CF7950BF-0D84-8E41-8A3E-730064E68335}" srcOrd="0" destOrd="0" presId="urn:microsoft.com/office/officeart/2008/layout/RadialCluster"/>
    <dgm:cxn modelId="{F3908C23-3FA3-F649-AE7A-55A89F6C8304}" type="presOf" srcId="{4086F507-A001-A847-8335-8AE6F9959F9C}" destId="{FE93AC58-E381-DC48-A38E-4C21A3FBD89F}" srcOrd="0" destOrd="0" presId="urn:microsoft.com/office/officeart/2008/layout/RadialCluster"/>
    <dgm:cxn modelId="{23869C78-642B-AA45-9A62-9EE701AD1341}" srcId="{2718E354-47ED-D848-89F1-53B02377F7FF}" destId="{C194237C-103C-4041-90A6-A54A227498E6}" srcOrd="3" destOrd="0" parTransId="{4086F507-A001-A847-8335-8AE6F9959F9C}" sibTransId="{A7C5678E-66F3-874C-B897-416E5D97D6E0}"/>
    <dgm:cxn modelId="{C2D83861-5E33-9F42-924C-0F91B568DA64}" type="presOf" srcId="{BEA424CA-58E7-C04C-8148-BDE0F4E0806C}" destId="{95D1B649-22E6-6147-A2C1-0B121B93AD46}" srcOrd="0" destOrd="0" presId="urn:microsoft.com/office/officeart/2008/layout/RadialCluster"/>
    <dgm:cxn modelId="{43569E40-CE83-7A46-97B4-09B5346B4CF4}" srcId="{B099A2C9-D5C6-2B41-B9F3-39FE421DF94E}" destId="{2718E354-47ED-D848-89F1-53B02377F7FF}" srcOrd="0" destOrd="0" parTransId="{DCD47843-5D23-A64A-A348-B43411CCF3F7}" sibTransId="{7466BC0D-F05A-D843-BEA7-A1598DD6E0D0}"/>
    <dgm:cxn modelId="{1A675EB9-43E7-4C4A-979E-36A9114C73BF}" type="presOf" srcId="{B099A2C9-D5C6-2B41-B9F3-39FE421DF94E}" destId="{B754EEBD-D339-3E46-8CBA-B74ACD0F7A0F}" srcOrd="0" destOrd="0" presId="urn:microsoft.com/office/officeart/2008/layout/RadialCluster"/>
    <dgm:cxn modelId="{CC0496B6-3D20-3B4A-88E9-4889EBAF4D6C}" type="presOf" srcId="{762390CF-15D4-8443-8167-D79E7E1BF2A3}" destId="{93951D2A-5BB8-3448-9160-1805DE2FEA0E}" srcOrd="0" destOrd="0" presId="urn:microsoft.com/office/officeart/2008/layout/RadialCluster"/>
    <dgm:cxn modelId="{9AC915F2-D01C-144C-9C0B-7E18931B42AD}" srcId="{2718E354-47ED-D848-89F1-53B02377F7FF}" destId="{BEA424CA-58E7-C04C-8148-BDE0F4E0806C}" srcOrd="1" destOrd="0" parTransId="{762390CF-15D4-8443-8167-D79E7E1BF2A3}" sibTransId="{A80F302F-8482-A54E-8A69-4E484F051FEB}"/>
    <dgm:cxn modelId="{3A5AA147-704B-164D-A983-431E9B8AFC8D}" type="presOf" srcId="{4C39BF74-54ED-3145-B7EB-1E49775B8BD1}" destId="{D3891FF3-91C9-7242-95D8-B33DD549C67F}" srcOrd="0" destOrd="0" presId="urn:microsoft.com/office/officeart/2008/layout/RadialCluster"/>
    <dgm:cxn modelId="{7F95DACA-8AB3-DB4B-8E3F-7E77FCEAC336}" srcId="{2718E354-47ED-D848-89F1-53B02377F7FF}" destId="{C9004151-B5F3-2E45-BFB8-32B5450D16F0}" srcOrd="4" destOrd="0" parTransId="{4C39BF74-54ED-3145-B7EB-1E49775B8BD1}" sibTransId="{DD481DB4-7CF3-2D4B-84DC-B0CAD718CF3F}"/>
    <dgm:cxn modelId="{90196453-C9E8-F94C-A413-AAE8DD7FB2D1}" srcId="{2718E354-47ED-D848-89F1-53B02377F7FF}" destId="{B0643A7C-2BD7-8340-882B-002B46DC27AB}" srcOrd="2" destOrd="0" parTransId="{36D7CF3A-89C0-CB49-AA09-514C7E591BEF}" sibTransId="{E04FD32E-EE9B-034E-8144-544E9DF47A2E}"/>
    <dgm:cxn modelId="{9131B4F1-5E33-4D4D-B8C2-343ECE93AAD6}" type="presOf" srcId="{C194237C-103C-4041-90A6-A54A227498E6}" destId="{6A498FFF-B99F-354F-BC17-A397A64A0A66}" srcOrd="0" destOrd="0" presId="urn:microsoft.com/office/officeart/2008/layout/RadialCluster"/>
    <dgm:cxn modelId="{23B6B9DD-1BAC-6A4C-8CD4-DD897C45DD16}" type="presOf" srcId="{B0643A7C-2BD7-8340-882B-002B46DC27AB}" destId="{F713E3F9-2ACC-A041-B960-118A5949892F}" srcOrd="0" destOrd="0" presId="urn:microsoft.com/office/officeart/2008/layout/RadialCluster"/>
    <dgm:cxn modelId="{15E6AAAF-D470-7D41-ABE3-9ECCEF34E8B7}" type="presParOf" srcId="{B754EEBD-D339-3E46-8CBA-B74ACD0F7A0F}" destId="{78C539C2-4B41-294C-8611-321F7E094254}" srcOrd="0" destOrd="0" presId="urn:microsoft.com/office/officeart/2008/layout/RadialCluster"/>
    <dgm:cxn modelId="{F9A45BA7-1A70-6A4B-B881-C5E8280DE56B}" type="presParOf" srcId="{78C539C2-4B41-294C-8611-321F7E094254}" destId="{6D6115B5-3BE0-5046-9416-227FCDB0347B}" srcOrd="0" destOrd="0" presId="urn:microsoft.com/office/officeart/2008/layout/RadialCluster"/>
    <dgm:cxn modelId="{AB7A7E06-6963-594D-A653-9E5A6303E2E9}" type="presParOf" srcId="{78C539C2-4B41-294C-8611-321F7E094254}" destId="{CF7950BF-0D84-8E41-8A3E-730064E68335}" srcOrd="1" destOrd="0" presId="urn:microsoft.com/office/officeart/2008/layout/RadialCluster"/>
    <dgm:cxn modelId="{BF4ED6AF-0275-1040-B991-92D2F0A49A96}" type="presParOf" srcId="{78C539C2-4B41-294C-8611-321F7E094254}" destId="{759391B2-AAE4-DC49-AC5D-3F16F88CB3CB}" srcOrd="2" destOrd="0" presId="urn:microsoft.com/office/officeart/2008/layout/RadialCluster"/>
    <dgm:cxn modelId="{A73CFB5F-C4FF-D84F-9DE4-99135654E79F}" type="presParOf" srcId="{78C539C2-4B41-294C-8611-321F7E094254}" destId="{93951D2A-5BB8-3448-9160-1805DE2FEA0E}" srcOrd="3" destOrd="0" presId="urn:microsoft.com/office/officeart/2008/layout/RadialCluster"/>
    <dgm:cxn modelId="{46167948-0B8D-D941-8AAC-E58155D34C5E}" type="presParOf" srcId="{78C539C2-4B41-294C-8611-321F7E094254}" destId="{95D1B649-22E6-6147-A2C1-0B121B93AD46}" srcOrd="4" destOrd="0" presId="urn:microsoft.com/office/officeart/2008/layout/RadialCluster"/>
    <dgm:cxn modelId="{8E622D61-6712-614B-AEF2-4261EEE478BD}" type="presParOf" srcId="{78C539C2-4B41-294C-8611-321F7E094254}" destId="{7748278A-0308-0D41-8CEB-DAA079B60F05}" srcOrd="5" destOrd="0" presId="urn:microsoft.com/office/officeart/2008/layout/RadialCluster"/>
    <dgm:cxn modelId="{D597DE85-A99B-4144-85CB-348E646C6614}" type="presParOf" srcId="{78C539C2-4B41-294C-8611-321F7E094254}" destId="{F713E3F9-2ACC-A041-B960-118A5949892F}" srcOrd="6" destOrd="0" presId="urn:microsoft.com/office/officeart/2008/layout/RadialCluster"/>
    <dgm:cxn modelId="{D5CE9F2A-B223-7447-AF8C-9C30E4BDC473}" type="presParOf" srcId="{78C539C2-4B41-294C-8611-321F7E094254}" destId="{FE93AC58-E381-DC48-A38E-4C21A3FBD89F}" srcOrd="7" destOrd="0" presId="urn:microsoft.com/office/officeart/2008/layout/RadialCluster"/>
    <dgm:cxn modelId="{1D27DC6A-16F4-C949-9438-09585BEC7AA5}" type="presParOf" srcId="{78C539C2-4B41-294C-8611-321F7E094254}" destId="{6A498FFF-B99F-354F-BC17-A397A64A0A66}" srcOrd="8" destOrd="0" presId="urn:microsoft.com/office/officeart/2008/layout/RadialCluster"/>
    <dgm:cxn modelId="{804B5074-18E6-1A48-8536-A101E4544AF4}" type="presParOf" srcId="{78C539C2-4B41-294C-8611-321F7E094254}" destId="{D3891FF3-91C9-7242-95D8-B33DD549C67F}" srcOrd="9" destOrd="0" presId="urn:microsoft.com/office/officeart/2008/layout/RadialCluster"/>
    <dgm:cxn modelId="{37F9F300-5601-1E47-A236-5D1B9766A4B7}" type="presParOf" srcId="{78C539C2-4B41-294C-8611-321F7E094254}" destId="{8605F87E-6C1C-C64F-A1CE-08F9369F7538}"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B0804-8BCE-8D48-A107-C5FAEFB39A9B}" type="doc">
      <dgm:prSet loTypeId="urn:microsoft.com/office/officeart/2008/layout/RadialCluster" loCatId="" qsTypeId="urn:microsoft.com/office/officeart/2005/8/quickstyle/simple1" qsCatId="simple" csTypeId="urn:microsoft.com/office/officeart/2005/8/colors/colorful1" csCatId="colorful" phldr="1"/>
      <dgm:spPr/>
      <dgm:t>
        <a:bodyPr/>
        <a:lstStyle/>
        <a:p>
          <a:endParaRPr lang="en-US"/>
        </a:p>
      </dgm:t>
    </dgm:pt>
    <dgm:pt modelId="{23941183-738D-8D4C-8295-AFFB13414059}">
      <dgm:prSet phldrT="[Text]" custT="1"/>
      <dgm:spPr/>
      <dgm:t>
        <a:bodyPr/>
        <a:lstStyle/>
        <a:p>
          <a:r>
            <a:rPr lang="en-US" sz="1000" b="1">
              <a:latin typeface="+mj-lt"/>
            </a:rPr>
            <a:t>EVENT &amp; TOURISM ORGANIZATIONS</a:t>
          </a:r>
        </a:p>
        <a:p>
          <a:r>
            <a:rPr lang="en-US" sz="1000">
              <a:latin typeface="+mj-lt"/>
            </a:rPr>
            <a:t>Internal Stakeholders</a:t>
          </a:r>
        </a:p>
      </dgm:t>
    </dgm:pt>
    <dgm:pt modelId="{04186D06-D5DA-6244-BAEC-E5CBBBAA15DE}" type="parTrans" cxnId="{5CA110A5-F4DC-C84E-86EF-3C61CC1EA7A1}">
      <dgm:prSet/>
      <dgm:spPr/>
      <dgm:t>
        <a:bodyPr/>
        <a:lstStyle/>
        <a:p>
          <a:endParaRPr lang="en-US" sz="1000">
            <a:latin typeface="+mj-lt"/>
          </a:endParaRPr>
        </a:p>
      </dgm:t>
    </dgm:pt>
    <dgm:pt modelId="{AB791786-4996-DC45-8D16-BE30A4C55859}" type="sibTrans" cxnId="{5CA110A5-F4DC-C84E-86EF-3C61CC1EA7A1}">
      <dgm:prSet/>
      <dgm:spPr/>
      <dgm:t>
        <a:bodyPr/>
        <a:lstStyle/>
        <a:p>
          <a:endParaRPr lang="en-US" sz="1000">
            <a:latin typeface="+mj-lt"/>
          </a:endParaRPr>
        </a:p>
      </dgm:t>
    </dgm:pt>
    <dgm:pt modelId="{75F05B7B-80A0-B048-BDB9-C7C83FEC9F9A}">
      <dgm:prSet phldrT="[Text]" custT="1"/>
      <dgm:spPr/>
      <dgm:t>
        <a:bodyPr/>
        <a:lstStyle/>
        <a:p>
          <a:r>
            <a:rPr lang="en-US" sz="1000" b="1">
              <a:latin typeface="+mj-lt"/>
            </a:rPr>
            <a:t>FACILITATORS</a:t>
          </a:r>
        </a:p>
        <a:p>
          <a:r>
            <a:rPr lang="en-US" sz="1000">
              <a:latin typeface="+mj-lt"/>
            </a:rPr>
            <a:t>Funding &amp; Marketing Bodies, Sponsors</a:t>
          </a:r>
        </a:p>
      </dgm:t>
    </dgm:pt>
    <dgm:pt modelId="{1B78816A-C31D-1742-924D-3699ABAA300A}" type="parTrans" cxnId="{2846C4CB-4707-E04C-AAB8-29AC42304227}">
      <dgm:prSet/>
      <dgm:spPr/>
      <dgm:t>
        <a:bodyPr/>
        <a:lstStyle/>
        <a:p>
          <a:endParaRPr lang="en-US" sz="1000">
            <a:latin typeface="+mj-lt"/>
          </a:endParaRPr>
        </a:p>
      </dgm:t>
    </dgm:pt>
    <dgm:pt modelId="{AA82132B-3AA0-B64E-9FC8-5028562151BD}" type="sibTrans" cxnId="{2846C4CB-4707-E04C-AAB8-29AC42304227}">
      <dgm:prSet/>
      <dgm:spPr/>
      <dgm:t>
        <a:bodyPr/>
        <a:lstStyle/>
        <a:p>
          <a:endParaRPr lang="en-US" sz="1000">
            <a:latin typeface="+mj-lt"/>
          </a:endParaRPr>
        </a:p>
      </dgm:t>
    </dgm:pt>
    <dgm:pt modelId="{23D8AF82-4160-5D41-9105-0B2AE135A6F8}">
      <dgm:prSet phldrT="[Text]" custT="1"/>
      <dgm:spPr/>
      <dgm:t>
        <a:bodyPr/>
        <a:lstStyle/>
        <a:p>
          <a:r>
            <a:rPr lang="en-US" sz="1000" b="1">
              <a:latin typeface="+mj-lt"/>
            </a:rPr>
            <a:t>SUPPLIERS &amp; VENUES</a:t>
          </a:r>
        </a:p>
      </dgm:t>
    </dgm:pt>
    <dgm:pt modelId="{70DACBAB-A853-4F4E-8BC9-54B38C37C340}" type="parTrans" cxnId="{D8A2D288-BF7A-7B4B-8421-B5E9C7D808EC}">
      <dgm:prSet/>
      <dgm:spPr/>
      <dgm:t>
        <a:bodyPr/>
        <a:lstStyle/>
        <a:p>
          <a:endParaRPr lang="en-US" sz="1000">
            <a:latin typeface="+mj-lt"/>
          </a:endParaRPr>
        </a:p>
      </dgm:t>
    </dgm:pt>
    <dgm:pt modelId="{45224CAB-3F78-FB4C-A9CD-456B6F868095}" type="sibTrans" cxnId="{D8A2D288-BF7A-7B4B-8421-B5E9C7D808EC}">
      <dgm:prSet/>
      <dgm:spPr/>
      <dgm:t>
        <a:bodyPr/>
        <a:lstStyle/>
        <a:p>
          <a:endParaRPr lang="en-US" sz="1000">
            <a:latin typeface="+mj-lt"/>
          </a:endParaRPr>
        </a:p>
      </dgm:t>
    </dgm:pt>
    <dgm:pt modelId="{7507E053-F5C1-D940-9A0E-9B84067CD304}">
      <dgm:prSet phldrT="[Text]" custT="1"/>
      <dgm:spPr/>
      <dgm:t>
        <a:bodyPr/>
        <a:lstStyle/>
        <a:p>
          <a:r>
            <a:rPr lang="en-US" sz="1000" b="1">
              <a:latin typeface="+mj-lt"/>
            </a:rPr>
            <a:t>PRODUCES OF EVENTS</a:t>
          </a:r>
        </a:p>
        <a:p>
          <a:r>
            <a:rPr lang="en-US" sz="1000">
              <a:latin typeface="+mj-lt"/>
            </a:rPr>
            <a:t>Governmental, not-for-profit, private</a:t>
          </a:r>
        </a:p>
      </dgm:t>
    </dgm:pt>
    <dgm:pt modelId="{6BA142CA-D509-CA48-B7AA-409C99885AA1}" type="parTrans" cxnId="{85DAA006-A063-5444-AFB1-85A12109160D}">
      <dgm:prSet/>
      <dgm:spPr/>
      <dgm:t>
        <a:bodyPr/>
        <a:lstStyle/>
        <a:p>
          <a:endParaRPr lang="en-US" sz="1000">
            <a:latin typeface="+mj-lt"/>
          </a:endParaRPr>
        </a:p>
      </dgm:t>
    </dgm:pt>
    <dgm:pt modelId="{7AC92FBF-64B4-3A4A-A5BB-566B49A3282B}" type="sibTrans" cxnId="{85DAA006-A063-5444-AFB1-85A12109160D}">
      <dgm:prSet/>
      <dgm:spPr/>
      <dgm:t>
        <a:bodyPr/>
        <a:lstStyle/>
        <a:p>
          <a:endParaRPr lang="en-US" sz="1000">
            <a:latin typeface="+mj-lt"/>
          </a:endParaRPr>
        </a:p>
      </dgm:t>
    </dgm:pt>
    <dgm:pt modelId="{7CC2E368-1DC8-E440-8F91-CA0BF0CAE18B}">
      <dgm:prSet phldrT="[Text]" custT="1"/>
      <dgm:spPr/>
      <dgm:t>
        <a:bodyPr/>
        <a:lstStyle/>
        <a:p>
          <a:r>
            <a:rPr lang="en-US" sz="1000" b="1">
              <a:latin typeface="+mj-lt"/>
            </a:rPr>
            <a:t>REGULATORS</a:t>
          </a:r>
        </a:p>
        <a:p>
          <a:r>
            <a:rPr lang="en-US" sz="1000">
              <a:latin typeface="+mj-lt"/>
            </a:rPr>
            <a:t>Government Agencies</a:t>
          </a:r>
        </a:p>
      </dgm:t>
    </dgm:pt>
    <dgm:pt modelId="{75BAD170-92DA-6F4E-8459-00F3C423E25E}" type="parTrans" cxnId="{821609C7-19E2-D447-ACE9-882D41B22873}">
      <dgm:prSet/>
      <dgm:spPr/>
      <dgm:t>
        <a:bodyPr/>
        <a:lstStyle/>
        <a:p>
          <a:endParaRPr lang="en-US" sz="1000"/>
        </a:p>
      </dgm:t>
    </dgm:pt>
    <dgm:pt modelId="{07BC2AF6-ED4A-244A-92C6-195958838291}" type="sibTrans" cxnId="{821609C7-19E2-D447-ACE9-882D41B22873}">
      <dgm:prSet/>
      <dgm:spPr/>
      <dgm:t>
        <a:bodyPr/>
        <a:lstStyle/>
        <a:p>
          <a:endParaRPr lang="en-US" sz="1000"/>
        </a:p>
      </dgm:t>
    </dgm:pt>
    <dgm:pt modelId="{441AA6C9-98AF-834B-BB09-2F995D7E27D7}">
      <dgm:prSet phldrT="[Text]" custT="1"/>
      <dgm:spPr/>
      <dgm:t>
        <a:bodyPr/>
        <a:lstStyle/>
        <a:p>
          <a:r>
            <a:rPr lang="en-US" sz="1000" b="1">
              <a:latin typeface="+mj-lt"/>
            </a:rPr>
            <a:t>ALLIES AND COLLABORATORS</a:t>
          </a:r>
        </a:p>
      </dgm:t>
    </dgm:pt>
    <dgm:pt modelId="{156364A7-F7FB-2540-80B0-1E7D438F5856}" type="parTrans" cxnId="{9F1B85C9-9311-BE4C-8DAA-299B57BDA371}">
      <dgm:prSet/>
      <dgm:spPr/>
      <dgm:t>
        <a:bodyPr/>
        <a:lstStyle/>
        <a:p>
          <a:endParaRPr lang="en-US" sz="1000"/>
        </a:p>
      </dgm:t>
    </dgm:pt>
    <dgm:pt modelId="{F29A6608-C179-2749-962F-C29C5E501A56}" type="sibTrans" cxnId="{9F1B85C9-9311-BE4C-8DAA-299B57BDA371}">
      <dgm:prSet/>
      <dgm:spPr/>
      <dgm:t>
        <a:bodyPr/>
        <a:lstStyle/>
        <a:p>
          <a:endParaRPr lang="en-US" sz="1000"/>
        </a:p>
      </dgm:t>
    </dgm:pt>
    <dgm:pt modelId="{2C5DE53C-2F84-0045-9A9B-465686A3AA12}">
      <dgm:prSet phldrT="[Text]" custT="1"/>
      <dgm:spPr/>
      <dgm:t>
        <a:bodyPr/>
        <a:lstStyle/>
        <a:p>
          <a:r>
            <a:rPr lang="en-US" sz="1000" b="1">
              <a:latin typeface="+mj-lt"/>
            </a:rPr>
            <a:t>THE IMPACTED</a:t>
          </a:r>
        </a:p>
        <a:p>
          <a:r>
            <a:rPr lang="en-US" sz="1000">
              <a:latin typeface="+mj-lt"/>
            </a:rPr>
            <a:t>Visitors</a:t>
          </a:r>
        </a:p>
        <a:p>
          <a:r>
            <a:rPr lang="en-US" sz="1000">
              <a:latin typeface="+mj-lt"/>
            </a:rPr>
            <a:t>Residents</a:t>
          </a:r>
        </a:p>
      </dgm:t>
    </dgm:pt>
    <dgm:pt modelId="{5D04ACAC-64DF-E948-AA24-AAAFD3E03937}" type="parTrans" cxnId="{E4B54EB2-313E-F842-AA75-8442F6591C64}">
      <dgm:prSet/>
      <dgm:spPr/>
      <dgm:t>
        <a:bodyPr/>
        <a:lstStyle/>
        <a:p>
          <a:endParaRPr lang="en-US" sz="1000"/>
        </a:p>
      </dgm:t>
    </dgm:pt>
    <dgm:pt modelId="{C2774538-C24B-DC49-BF86-7790802D1A38}" type="sibTrans" cxnId="{E4B54EB2-313E-F842-AA75-8442F6591C64}">
      <dgm:prSet/>
      <dgm:spPr/>
      <dgm:t>
        <a:bodyPr/>
        <a:lstStyle/>
        <a:p>
          <a:endParaRPr lang="en-US" sz="1000"/>
        </a:p>
      </dgm:t>
    </dgm:pt>
    <dgm:pt modelId="{8566C075-8574-0549-9EC9-CBB480059032}">
      <dgm:prSet phldrT="[Text]" custT="1"/>
      <dgm:spPr/>
      <dgm:t>
        <a:bodyPr/>
        <a:lstStyle/>
        <a:p>
          <a:r>
            <a:rPr lang="en-US" sz="1000" b="1">
              <a:latin typeface="+mj-lt"/>
            </a:rPr>
            <a:t>MANAGERS OF COMPLEMENTARY EVENTS PORTFOLIOS</a:t>
          </a:r>
        </a:p>
      </dgm:t>
    </dgm:pt>
    <dgm:pt modelId="{B8BDC8C2-8E1F-D540-B962-99A2DCC37185}" type="parTrans" cxnId="{9CC21D4C-8C30-C745-AC8B-80DDB86C5816}">
      <dgm:prSet/>
      <dgm:spPr/>
      <dgm:t>
        <a:bodyPr/>
        <a:lstStyle/>
        <a:p>
          <a:endParaRPr lang="en-US" sz="1000"/>
        </a:p>
      </dgm:t>
    </dgm:pt>
    <dgm:pt modelId="{29CD7A4D-6B12-764E-98A5-CAC5FBBE4B81}" type="sibTrans" cxnId="{9CC21D4C-8C30-C745-AC8B-80DDB86C5816}">
      <dgm:prSet/>
      <dgm:spPr/>
      <dgm:t>
        <a:bodyPr/>
        <a:lstStyle/>
        <a:p>
          <a:endParaRPr lang="en-US" sz="1000"/>
        </a:p>
      </dgm:t>
    </dgm:pt>
    <dgm:pt modelId="{EF3431EE-7520-C043-A5E2-49302D32B591}" type="pres">
      <dgm:prSet presAssocID="{038B0804-8BCE-8D48-A107-C5FAEFB39A9B}" presName="Name0" presStyleCnt="0">
        <dgm:presLayoutVars>
          <dgm:chMax val="1"/>
          <dgm:chPref val="1"/>
          <dgm:dir/>
          <dgm:animOne val="branch"/>
          <dgm:animLvl val="lvl"/>
        </dgm:presLayoutVars>
      </dgm:prSet>
      <dgm:spPr/>
      <dgm:t>
        <a:bodyPr/>
        <a:lstStyle/>
        <a:p>
          <a:endParaRPr lang="en-US"/>
        </a:p>
      </dgm:t>
    </dgm:pt>
    <dgm:pt modelId="{519077B5-EAF4-844A-8C62-E0FD18AE2B9D}" type="pres">
      <dgm:prSet presAssocID="{23941183-738D-8D4C-8295-AFFB13414059}" presName="singleCycle" presStyleCnt="0"/>
      <dgm:spPr/>
      <dgm:t>
        <a:bodyPr/>
        <a:lstStyle/>
        <a:p>
          <a:endParaRPr lang="en-US"/>
        </a:p>
      </dgm:t>
    </dgm:pt>
    <dgm:pt modelId="{2680589D-0527-174F-843B-2B877BB746C7}" type="pres">
      <dgm:prSet presAssocID="{23941183-738D-8D4C-8295-AFFB13414059}" presName="singleCenter" presStyleLbl="node1" presStyleIdx="0" presStyleCnt="8" custScaleX="177235" custLinFactNeighborX="343" custLinFactNeighborY="-1029">
        <dgm:presLayoutVars>
          <dgm:chMax val="7"/>
          <dgm:chPref val="7"/>
        </dgm:presLayoutVars>
      </dgm:prSet>
      <dgm:spPr/>
      <dgm:t>
        <a:bodyPr/>
        <a:lstStyle/>
        <a:p>
          <a:endParaRPr lang="en-US"/>
        </a:p>
      </dgm:t>
    </dgm:pt>
    <dgm:pt modelId="{293D7BC2-CF12-AE4D-A4F2-017F313112E6}" type="pres">
      <dgm:prSet presAssocID="{1B78816A-C31D-1742-924D-3699ABAA300A}" presName="Name56" presStyleLbl="parChTrans1D2" presStyleIdx="0" presStyleCnt="7"/>
      <dgm:spPr/>
      <dgm:t>
        <a:bodyPr/>
        <a:lstStyle/>
        <a:p>
          <a:endParaRPr lang="en-US"/>
        </a:p>
      </dgm:t>
    </dgm:pt>
    <dgm:pt modelId="{34DB9E31-3A85-984B-AB0B-834772EC2CF6}" type="pres">
      <dgm:prSet presAssocID="{75F05B7B-80A0-B048-BDB9-C7C83FEC9F9A}" presName="text0" presStyleLbl="node1" presStyleIdx="1" presStyleCnt="8" custScaleX="177235" custScaleY="126817" custRadScaleRad="102506" custRadScaleInc="5962">
        <dgm:presLayoutVars>
          <dgm:bulletEnabled val="1"/>
        </dgm:presLayoutVars>
      </dgm:prSet>
      <dgm:spPr/>
      <dgm:t>
        <a:bodyPr/>
        <a:lstStyle/>
        <a:p>
          <a:endParaRPr lang="en-US"/>
        </a:p>
      </dgm:t>
    </dgm:pt>
    <dgm:pt modelId="{EFD58CB5-24BE-FB41-9FA2-E054AD1F8F53}" type="pres">
      <dgm:prSet presAssocID="{70DACBAB-A853-4F4E-8BC9-54B38C37C340}" presName="Name56" presStyleLbl="parChTrans1D2" presStyleIdx="1" presStyleCnt="7"/>
      <dgm:spPr/>
      <dgm:t>
        <a:bodyPr/>
        <a:lstStyle/>
        <a:p>
          <a:endParaRPr lang="en-US"/>
        </a:p>
      </dgm:t>
    </dgm:pt>
    <dgm:pt modelId="{F1CC8AC8-C92B-EF40-B9D0-93A5C53EC9EB}" type="pres">
      <dgm:prSet presAssocID="{23D8AF82-4160-5D41-9105-0B2AE135A6F8}" presName="text0" presStyleLbl="node1" presStyleIdx="2" presStyleCnt="8" custScaleX="177235" custScaleY="126817" custRadScaleRad="146420" custRadScaleInc="19636">
        <dgm:presLayoutVars>
          <dgm:bulletEnabled val="1"/>
        </dgm:presLayoutVars>
      </dgm:prSet>
      <dgm:spPr/>
      <dgm:t>
        <a:bodyPr/>
        <a:lstStyle/>
        <a:p>
          <a:endParaRPr lang="en-US"/>
        </a:p>
      </dgm:t>
    </dgm:pt>
    <dgm:pt modelId="{478987AB-52C5-9F49-9C65-1852E5F7641A}" type="pres">
      <dgm:prSet presAssocID="{6BA142CA-D509-CA48-B7AA-409C99885AA1}" presName="Name56" presStyleLbl="parChTrans1D2" presStyleIdx="2" presStyleCnt="7"/>
      <dgm:spPr/>
      <dgm:t>
        <a:bodyPr/>
        <a:lstStyle/>
        <a:p>
          <a:endParaRPr lang="en-US"/>
        </a:p>
      </dgm:t>
    </dgm:pt>
    <dgm:pt modelId="{279B3FA5-190A-594D-85D6-A00D34EFE899}" type="pres">
      <dgm:prSet presAssocID="{7507E053-F5C1-D940-9A0E-9B84067CD304}" presName="text0" presStyleLbl="node1" presStyleIdx="3" presStyleCnt="8" custScaleX="177235" custScaleY="126817" custRadScaleRad="142076" custRadScaleInc="-52738">
        <dgm:presLayoutVars>
          <dgm:bulletEnabled val="1"/>
        </dgm:presLayoutVars>
      </dgm:prSet>
      <dgm:spPr/>
      <dgm:t>
        <a:bodyPr/>
        <a:lstStyle/>
        <a:p>
          <a:endParaRPr lang="en-US"/>
        </a:p>
      </dgm:t>
    </dgm:pt>
    <dgm:pt modelId="{9C2235CA-344C-E144-A23E-C651368F355F}" type="pres">
      <dgm:prSet presAssocID="{75BAD170-92DA-6F4E-8459-00F3C423E25E}" presName="Name56" presStyleLbl="parChTrans1D2" presStyleIdx="3" presStyleCnt="7"/>
      <dgm:spPr/>
      <dgm:t>
        <a:bodyPr/>
        <a:lstStyle/>
        <a:p>
          <a:endParaRPr lang="en-US"/>
        </a:p>
      </dgm:t>
    </dgm:pt>
    <dgm:pt modelId="{9CCD45D7-D12B-E04A-B7E1-B7952AE56DAC}" type="pres">
      <dgm:prSet presAssocID="{7CC2E368-1DC8-E440-8F91-CA0BF0CAE18B}" presName="text0" presStyleLbl="node1" presStyleIdx="4" presStyleCnt="8" custScaleX="177235" custScaleY="126817" custRadScaleRad="105546" custRadScaleInc="-36320">
        <dgm:presLayoutVars>
          <dgm:bulletEnabled val="1"/>
        </dgm:presLayoutVars>
      </dgm:prSet>
      <dgm:spPr/>
      <dgm:t>
        <a:bodyPr/>
        <a:lstStyle/>
        <a:p>
          <a:endParaRPr lang="en-US"/>
        </a:p>
      </dgm:t>
    </dgm:pt>
    <dgm:pt modelId="{43A2AB87-2A04-7B4F-9CAA-1AEEBAD1D3D7}" type="pres">
      <dgm:prSet presAssocID="{156364A7-F7FB-2540-80B0-1E7D438F5856}" presName="Name56" presStyleLbl="parChTrans1D2" presStyleIdx="4" presStyleCnt="7"/>
      <dgm:spPr/>
      <dgm:t>
        <a:bodyPr/>
        <a:lstStyle/>
        <a:p>
          <a:endParaRPr lang="en-US"/>
        </a:p>
      </dgm:t>
    </dgm:pt>
    <dgm:pt modelId="{4E97AB33-C41C-8640-8E8D-ADD8748383A6}" type="pres">
      <dgm:prSet presAssocID="{441AA6C9-98AF-834B-BB09-2F995D7E27D7}" presName="text0" presStyleLbl="node1" presStyleIdx="5" presStyleCnt="8" custScaleX="195867" custScaleY="126817" custRadScaleRad="112447" custRadScaleInc="56860">
        <dgm:presLayoutVars>
          <dgm:bulletEnabled val="1"/>
        </dgm:presLayoutVars>
      </dgm:prSet>
      <dgm:spPr/>
      <dgm:t>
        <a:bodyPr/>
        <a:lstStyle/>
        <a:p>
          <a:endParaRPr lang="en-US"/>
        </a:p>
      </dgm:t>
    </dgm:pt>
    <dgm:pt modelId="{D9F7862D-6432-454B-954C-F01E1D0F7A65}" type="pres">
      <dgm:prSet presAssocID="{5D04ACAC-64DF-E948-AA24-AAAFD3E03937}" presName="Name56" presStyleLbl="parChTrans1D2" presStyleIdx="5" presStyleCnt="7"/>
      <dgm:spPr/>
      <dgm:t>
        <a:bodyPr/>
        <a:lstStyle/>
        <a:p>
          <a:endParaRPr lang="en-US"/>
        </a:p>
      </dgm:t>
    </dgm:pt>
    <dgm:pt modelId="{5E789F93-C1BD-0F4E-86B8-0DA9A203505E}" type="pres">
      <dgm:prSet presAssocID="{2C5DE53C-2F84-0045-9A9B-465686A3AA12}" presName="text0" presStyleLbl="node1" presStyleIdx="6" presStyleCnt="8" custScaleX="177235" custScaleY="126817" custRadScaleRad="143425" custRadScaleInc="56326">
        <dgm:presLayoutVars>
          <dgm:bulletEnabled val="1"/>
        </dgm:presLayoutVars>
      </dgm:prSet>
      <dgm:spPr/>
      <dgm:t>
        <a:bodyPr/>
        <a:lstStyle/>
        <a:p>
          <a:endParaRPr lang="en-US"/>
        </a:p>
      </dgm:t>
    </dgm:pt>
    <dgm:pt modelId="{8DDE3575-7259-1547-81F7-3925B3ED796D}" type="pres">
      <dgm:prSet presAssocID="{B8BDC8C2-8E1F-D540-B962-99A2DCC37185}" presName="Name56" presStyleLbl="parChTrans1D2" presStyleIdx="6" presStyleCnt="7"/>
      <dgm:spPr/>
      <dgm:t>
        <a:bodyPr/>
        <a:lstStyle/>
        <a:p>
          <a:endParaRPr lang="en-US"/>
        </a:p>
      </dgm:t>
    </dgm:pt>
    <dgm:pt modelId="{19F7C240-D3CE-6F42-8F5E-87B169203897}" type="pres">
      <dgm:prSet presAssocID="{8566C075-8574-0549-9EC9-CBB480059032}" presName="text0" presStyleLbl="node1" presStyleIdx="7" presStyleCnt="8" custScaleX="177235" custScaleY="126817" custRadScaleRad="142522" custRadScaleInc="-15065">
        <dgm:presLayoutVars>
          <dgm:bulletEnabled val="1"/>
        </dgm:presLayoutVars>
      </dgm:prSet>
      <dgm:spPr/>
      <dgm:t>
        <a:bodyPr/>
        <a:lstStyle/>
        <a:p>
          <a:endParaRPr lang="en-US"/>
        </a:p>
      </dgm:t>
    </dgm:pt>
  </dgm:ptLst>
  <dgm:cxnLst>
    <dgm:cxn modelId="{BC61C406-737C-B448-A382-A9CD0837C505}" type="presOf" srcId="{7507E053-F5C1-D940-9A0E-9B84067CD304}" destId="{279B3FA5-190A-594D-85D6-A00D34EFE899}" srcOrd="0" destOrd="0" presId="urn:microsoft.com/office/officeart/2008/layout/RadialCluster"/>
    <dgm:cxn modelId="{821609C7-19E2-D447-ACE9-882D41B22873}" srcId="{23941183-738D-8D4C-8295-AFFB13414059}" destId="{7CC2E368-1DC8-E440-8F91-CA0BF0CAE18B}" srcOrd="3" destOrd="0" parTransId="{75BAD170-92DA-6F4E-8459-00F3C423E25E}" sibTransId="{07BC2AF6-ED4A-244A-92C6-195958838291}"/>
    <dgm:cxn modelId="{8CB8EFB2-D773-8845-9457-F9CA95BA8C7A}" type="presOf" srcId="{2C5DE53C-2F84-0045-9A9B-465686A3AA12}" destId="{5E789F93-C1BD-0F4E-86B8-0DA9A203505E}" srcOrd="0" destOrd="0" presId="urn:microsoft.com/office/officeart/2008/layout/RadialCluster"/>
    <dgm:cxn modelId="{C47C2FB6-4EEB-0646-971B-320115349371}" type="presOf" srcId="{75BAD170-92DA-6F4E-8459-00F3C423E25E}" destId="{9C2235CA-344C-E144-A23E-C651368F355F}" srcOrd="0" destOrd="0" presId="urn:microsoft.com/office/officeart/2008/layout/RadialCluster"/>
    <dgm:cxn modelId="{0F822190-5A84-AF4C-8BD2-B4D4B8DE8594}" type="presOf" srcId="{70DACBAB-A853-4F4E-8BC9-54B38C37C340}" destId="{EFD58CB5-24BE-FB41-9FA2-E054AD1F8F53}" srcOrd="0" destOrd="0" presId="urn:microsoft.com/office/officeart/2008/layout/RadialCluster"/>
    <dgm:cxn modelId="{C85E8AD7-ECF3-3843-9A4A-B73508E3BDD9}" type="presOf" srcId="{7CC2E368-1DC8-E440-8F91-CA0BF0CAE18B}" destId="{9CCD45D7-D12B-E04A-B7E1-B7952AE56DAC}" srcOrd="0" destOrd="0" presId="urn:microsoft.com/office/officeart/2008/layout/RadialCluster"/>
    <dgm:cxn modelId="{85DAA006-A063-5444-AFB1-85A12109160D}" srcId="{23941183-738D-8D4C-8295-AFFB13414059}" destId="{7507E053-F5C1-D940-9A0E-9B84067CD304}" srcOrd="2" destOrd="0" parTransId="{6BA142CA-D509-CA48-B7AA-409C99885AA1}" sibTransId="{7AC92FBF-64B4-3A4A-A5BB-566B49A3282B}"/>
    <dgm:cxn modelId="{D8A2D288-BF7A-7B4B-8421-B5E9C7D808EC}" srcId="{23941183-738D-8D4C-8295-AFFB13414059}" destId="{23D8AF82-4160-5D41-9105-0B2AE135A6F8}" srcOrd="1" destOrd="0" parTransId="{70DACBAB-A853-4F4E-8BC9-54B38C37C340}" sibTransId="{45224CAB-3F78-FB4C-A9CD-456B6F868095}"/>
    <dgm:cxn modelId="{4CC392DA-25D2-CC47-A2B0-CDB6AA6D7885}" type="presOf" srcId="{038B0804-8BCE-8D48-A107-C5FAEFB39A9B}" destId="{EF3431EE-7520-C043-A5E2-49302D32B591}" srcOrd="0" destOrd="0" presId="urn:microsoft.com/office/officeart/2008/layout/RadialCluster"/>
    <dgm:cxn modelId="{5DC7BAF8-171F-6346-98E1-9AF4B53B0395}" type="presOf" srcId="{23D8AF82-4160-5D41-9105-0B2AE135A6F8}" destId="{F1CC8AC8-C92B-EF40-B9D0-93A5C53EC9EB}" srcOrd="0" destOrd="0" presId="urn:microsoft.com/office/officeart/2008/layout/RadialCluster"/>
    <dgm:cxn modelId="{9F1B85C9-9311-BE4C-8DAA-299B57BDA371}" srcId="{23941183-738D-8D4C-8295-AFFB13414059}" destId="{441AA6C9-98AF-834B-BB09-2F995D7E27D7}" srcOrd="4" destOrd="0" parTransId="{156364A7-F7FB-2540-80B0-1E7D438F5856}" sibTransId="{F29A6608-C179-2749-962F-C29C5E501A56}"/>
    <dgm:cxn modelId="{9CC21D4C-8C30-C745-AC8B-80DDB86C5816}" srcId="{23941183-738D-8D4C-8295-AFFB13414059}" destId="{8566C075-8574-0549-9EC9-CBB480059032}" srcOrd="6" destOrd="0" parTransId="{B8BDC8C2-8E1F-D540-B962-99A2DCC37185}" sibTransId="{29CD7A4D-6B12-764E-98A5-CAC5FBBE4B81}"/>
    <dgm:cxn modelId="{281FFED2-7948-3047-A59A-FCEDA8201C9D}" type="presOf" srcId="{5D04ACAC-64DF-E948-AA24-AAAFD3E03937}" destId="{D9F7862D-6432-454B-954C-F01E1D0F7A65}" srcOrd="0" destOrd="0" presId="urn:microsoft.com/office/officeart/2008/layout/RadialCluster"/>
    <dgm:cxn modelId="{FB44287A-52B2-2641-A86A-363370A8CCDB}" type="presOf" srcId="{B8BDC8C2-8E1F-D540-B962-99A2DCC37185}" destId="{8DDE3575-7259-1547-81F7-3925B3ED796D}" srcOrd="0" destOrd="0" presId="urn:microsoft.com/office/officeart/2008/layout/RadialCluster"/>
    <dgm:cxn modelId="{DD0E1818-1A6E-1C49-8966-49D1B712AC72}" type="presOf" srcId="{1B78816A-C31D-1742-924D-3699ABAA300A}" destId="{293D7BC2-CF12-AE4D-A4F2-017F313112E6}" srcOrd="0" destOrd="0" presId="urn:microsoft.com/office/officeart/2008/layout/RadialCluster"/>
    <dgm:cxn modelId="{2846C4CB-4707-E04C-AAB8-29AC42304227}" srcId="{23941183-738D-8D4C-8295-AFFB13414059}" destId="{75F05B7B-80A0-B048-BDB9-C7C83FEC9F9A}" srcOrd="0" destOrd="0" parTransId="{1B78816A-C31D-1742-924D-3699ABAA300A}" sibTransId="{AA82132B-3AA0-B64E-9FC8-5028562151BD}"/>
    <dgm:cxn modelId="{0364718C-B77E-BF4B-8C41-6741055DABB8}" type="presOf" srcId="{6BA142CA-D509-CA48-B7AA-409C99885AA1}" destId="{478987AB-52C5-9F49-9C65-1852E5F7641A}" srcOrd="0" destOrd="0" presId="urn:microsoft.com/office/officeart/2008/layout/RadialCluster"/>
    <dgm:cxn modelId="{BD510448-9BB9-464C-8E3A-C69F3B6A16FC}" type="presOf" srcId="{156364A7-F7FB-2540-80B0-1E7D438F5856}" destId="{43A2AB87-2A04-7B4F-9CAA-1AEEBAD1D3D7}" srcOrd="0" destOrd="0" presId="urn:microsoft.com/office/officeart/2008/layout/RadialCluster"/>
    <dgm:cxn modelId="{CCBB0DD9-AA2C-0A40-83C7-A9C6711D3136}" type="presOf" srcId="{441AA6C9-98AF-834B-BB09-2F995D7E27D7}" destId="{4E97AB33-C41C-8640-8E8D-ADD8748383A6}" srcOrd="0" destOrd="0" presId="urn:microsoft.com/office/officeart/2008/layout/RadialCluster"/>
    <dgm:cxn modelId="{02089A48-F9DC-994C-A2B4-7DCEE680B611}" type="presOf" srcId="{23941183-738D-8D4C-8295-AFFB13414059}" destId="{2680589D-0527-174F-843B-2B877BB746C7}" srcOrd="0" destOrd="0" presId="urn:microsoft.com/office/officeart/2008/layout/RadialCluster"/>
    <dgm:cxn modelId="{72EFE79B-E0A6-084A-AA14-3280653C97E4}" type="presOf" srcId="{8566C075-8574-0549-9EC9-CBB480059032}" destId="{19F7C240-D3CE-6F42-8F5E-87B169203897}" srcOrd="0" destOrd="0" presId="urn:microsoft.com/office/officeart/2008/layout/RadialCluster"/>
    <dgm:cxn modelId="{4F56C6A4-7FF5-444B-8BAA-25AC071FAE8D}" type="presOf" srcId="{75F05B7B-80A0-B048-BDB9-C7C83FEC9F9A}" destId="{34DB9E31-3A85-984B-AB0B-834772EC2CF6}" srcOrd="0" destOrd="0" presId="urn:microsoft.com/office/officeart/2008/layout/RadialCluster"/>
    <dgm:cxn modelId="{E4B54EB2-313E-F842-AA75-8442F6591C64}" srcId="{23941183-738D-8D4C-8295-AFFB13414059}" destId="{2C5DE53C-2F84-0045-9A9B-465686A3AA12}" srcOrd="5" destOrd="0" parTransId="{5D04ACAC-64DF-E948-AA24-AAAFD3E03937}" sibTransId="{C2774538-C24B-DC49-BF86-7790802D1A38}"/>
    <dgm:cxn modelId="{5CA110A5-F4DC-C84E-86EF-3C61CC1EA7A1}" srcId="{038B0804-8BCE-8D48-A107-C5FAEFB39A9B}" destId="{23941183-738D-8D4C-8295-AFFB13414059}" srcOrd="0" destOrd="0" parTransId="{04186D06-D5DA-6244-BAEC-E5CBBBAA15DE}" sibTransId="{AB791786-4996-DC45-8D16-BE30A4C55859}"/>
    <dgm:cxn modelId="{C5DCC010-3B2D-4245-A471-0CC6262276C3}" type="presParOf" srcId="{EF3431EE-7520-C043-A5E2-49302D32B591}" destId="{519077B5-EAF4-844A-8C62-E0FD18AE2B9D}" srcOrd="0" destOrd="0" presId="urn:microsoft.com/office/officeart/2008/layout/RadialCluster"/>
    <dgm:cxn modelId="{E0355DCB-A17B-2746-B36A-55C825271E6C}" type="presParOf" srcId="{519077B5-EAF4-844A-8C62-E0FD18AE2B9D}" destId="{2680589D-0527-174F-843B-2B877BB746C7}" srcOrd="0" destOrd="0" presId="urn:microsoft.com/office/officeart/2008/layout/RadialCluster"/>
    <dgm:cxn modelId="{AECF9288-8B33-BB4F-8BDD-D2848CD310C5}" type="presParOf" srcId="{519077B5-EAF4-844A-8C62-E0FD18AE2B9D}" destId="{293D7BC2-CF12-AE4D-A4F2-017F313112E6}" srcOrd="1" destOrd="0" presId="urn:microsoft.com/office/officeart/2008/layout/RadialCluster"/>
    <dgm:cxn modelId="{28009B98-C294-D742-B4C5-C2A4F23BA2F5}" type="presParOf" srcId="{519077B5-EAF4-844A-8C62-E0FD18AE2B9D}" destId="{34DB9E31-3A85-984B-AB0B-834772EC2CF6}" srcOrd="2" destOrd="0" presId="urn:microsoft.com/office/officeart/2008/layout/RadialCluster"/>
    <dgm:cxn modelId="{39B0527B-B953-0E4C-A4DF-6BA17ABA6189}" type="presParOf" srcId="{519077B5-EAF4-844A-8C62-E0FD18AE2B9D}" destId="{EFD58CB5-24BE-FB41-9FA2-E054AD1F8F53}" srcOrd="3" destOrd="0" presId="urn:microsoft.com/office/officeart/2008/layout/RadialCluster"/>
    <dgm:cxn modelId="{344B56BD-9A57-4C40-9498-C81C5FFFA25C}" type="presParOf" srcId="{519077B5-EAF4-844A-8C62-E0FD18AE2B9D}" destId="{F1CC8AC8-C92B-EF40-B9D0-93A5C53EC9EB}" srcOrd="4" destOrd="0" presId="urn:microsoft.com/office/officeart/2008/layout/RadialCluster"/>
    <dgm:cxn modelId="{ADF57858-5735-8B46-BC9D-94646C14A504}" type="presParOf" srcId="{519077B5-EAF4-844A-8C62-E0FD18AE2B9D}" destId="{478987AB-52C5-9F49-9C65-1852E5F7641A}" srcOrd="5" destOrd="0" presId="urn:microsoft.com/office/officeart/2008/layout/RadialCluster"/>
    <dgm:cxn modelId="{B2EB3E17-1F3B-0049-8489-584A43C5290C}" type="presParOf" srcId="{519077B5-EAF4-844A-8C62-E0FD18AE2B9D}" destId="{279B3FA5-190A-594D-85D6-A00D34EFE899}" srcOrd="6" destOrd="0" presId="urn:microsoft.com/office/officeart/2008/layout/RadialCluster"/>
    <dgm:cxn modelId="{23C3A4EA-8FAA-264C-BAEC-8078948C1835}" type="presParOf" srcId="{519077B5-EAF4-844A-8C62-E0FD18AE2B9D}" destId="{9C2235CA-344C-E144-A23E-C651368F355F}" srcOrd="7" destOrd="0" presId="urn:microsoft.com/office/officeart/2008/layout/RadialCluster"/>
    <dgm:cxn modelId="{D892B724-00AF-674F-ACB5-769ADB913D41}" type="presParOf" srcId="{519077B5-EAF4-844A-8C62-E0FD18AE2B9D}" destId="{9CCD45D7-D12B-E04A-B7E1-B7952AE56DAC}" srcOrd="8" destOrd="0" presId="urn:microsoft.com/office/officeart/2008/layout/RadialCluster"/>
    <dgm:cxn modelId="{A897AF3A-C4B3-FE45-B66A-C91CB991400F}" type="presParOf" srcId="{519077B5-EAF4-844A-8C62-E0FD18AE2B9D}" destId="{43A2AB87-2A04-7B4F-9CAA-1AEEBAD1D3D7}" srcOrd="9" destOrd="0" presId="urn:microsoft.com/office/officeart/2008/layout/RadialCluster"/>
    <dgm:cxn modelId="{1A1311E4-78A3-8B4E-91AA-FC214803F2F1}" type="presParOf" srcId="{519077B5-EAF4-844A-8C62-E0FD18AE2B9D}" destId="{4E97AB33-C41C-8640-8E8D-ADD8748383A6}" srcOrd="10" destOrd="0" presId="urn:microsoft.com/office/officeart/2008/layout/RadialCluster"/>
    <dgm:cxn modelId="{8A400F57-E9A8-2840-A17F-B3A2485845C3}" type="presParOf" srcId="{519077B5-EAF4-844A-8C62-E0FD18AE2B9D}" destId="{D9F7862D-6432-454B-954C-F01E1D0F7A65}" srcOrd="11" destOrd="0" presId="urn:microsoft.com/office/officeart/2008/layout/RadialCluster"/>
    <dgm:cxn modelId="{3C002762-2C75-474F-AA2B-E7A37AE5FC8C}" type="presParOf" srcId="{519077B5-EAF4-844A-8C62-E0FD18AE2B9D}" destId="{5E789F93-C1BD-0F4E-86B8-0DA9A203505E}" srcOrd="12" destOrd="0" presId="urn:microsoft.com/office/officeart/2008/layout/RadialCluster"/>
    <dgm:cxn modelId="{6A843B46-EA7D-914E-808E-ACE2DF9215F7}" type="presParOf" srcId="{519077B5-EAF4-844A-8C62-E0FD18AE2B9D}" destId="{8DDE3575-7259-1547-81F7-3925B3ED796D}" srcOrd="13" destOrd="0" presId="urn:microsoft.com/office/officeart/2008/layout/RadialCluster"/>
    <dgm:cxn modelId="{EB70E3E4-CE2D-9D4D-9778-BEB5DE08ECAE}" type="presParOf" srcId="{519077B5-EAF4-844A-8C62-E0FD18AE2B9D}" destId="{19F7C240-D3CE-6F42-8F5E-87B169203897}"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0D66F9-B44D-2147-875A-0DC9FAEF0D3A}" type="doc">
      <dgm:prSet loTypeId="urn:microsoft.com/office/officeart/2005/8/layout/cycle5" loCatId="" qsTypeId="urn:microsoft.com/office/officeart/2005/8/quickstyle/simple1" qsCatId="simple" csTypeId="urn:microsoft.com/office/officeart/2005/8/colors/colorful1" csCatId="colorful" phldr="1"/>
      <dgm:spPr/>
      <dgm:t>
        <a:bodyPr/>
        <a:lstStyle/>
        <a:p>
          <a:endParaRPr lang="en-US"/>
        </a:p>
      </dgm:t>
    </dgm:pt>
    <dgm:pt modelId="{EC9BF505-7C91-BA43-8509-131F3EB08085}">
      <dgm:prSet phldrT="[Text]" custT="1"/>
      <dgm:spPr/>
      <dgm:t>
        <a:bodyPr/>
        <a:lstStyle/>
        <a:p>
          <a:pPr algn="ctr"/>
          <a:r>
            <a:rPr lang="en-US" sz="1000" b="1">
              <a:latin typeface="+mj-lt"/>
            </a:rPr>
            <a:t>IDENTIFY STAKEHOLDERS</a:t>
          </a:r>
        </a:p>
        <a:p>
          <a:pPr algn="ctr"/>
          <a:r>
            <a:rPr lang="en-US" sz="1000">
              <a:latin typeface="+mj-lt"/>
            </a:rPr>
            <a:t>Internal &amp; External Mapping</a:t>
          </a:r>
        </a:p>
      </dgm:t>
    </dgm:pt>
    <dgm:pt modelId="{B1B9070F-06AA-7F4F-88B0-7BA92936FB10}" type="parTrans" cxnId="{006CA787-9F07-E045-BCAF-BCCC8BAFABE9}">
      <dgm:prSet/>
      <dgm:spPr/>
      <dgm:t>
        <a:bodyPr/>
        <a:lstStyle/>
        <a:p>
          <a:pPr algn="ctr"/>
          <a:endParaRPr lang="en-US" sz="1000">
            <a:latin typeface="+mj-lt"/>
          </a:endParaRPr>
        </a:p>
      </dgm:t>
    </dgm:pt>
    <dgm:pt modelId="{05B1F165-5940-3246-9176-EBE40A9CF9F1}" type="sibTrans" cxnId="{006CA787-9F07-E045-BCAF-BCCC8BAFABE9}">
      <dgm:prSet/>
      <dgm:spPr/>
      <dgm:t>
        <a:bodyPr/>
        <a:lstStyle/>
        <a:p>
          <a:pPr algn="ctr"/>
          <a:endParaRPr lang="en-US" sz="1000">
            <a:latin typeface="+mj-lt"/>
          </a:endParaRPr>
        </a:p>
      </dgm:t>
    </dgm:pt>
    <dgm:pt modelId="{BD2C0987-D9C3-D949-A7EB-7947685DA17D}">
      <dgm:prSet phldrT="[Text]" custT="1"/>
      <dgm:spPr/>
      <dgm:t>
        <a:bodyPr/>
        <a:lstStyle/>
        <a:p>
          <a:pPr algn="ctr"/>
          <a:r>
            <a:rPr lang="en-US" sz="1000" b="1">
              <a:latin typeface="+mj-lt"/>
            </a:rPr>
            <a:t>ANALYSE &amp; PRIORITISE</a:t>
          </a:r>
        </a:p>
        <a:p>
          <a:pPr algn="ctr"/>
          <a:r>
            <a:rPr lang="en-US" sz="1000">
              <a:latin typeface="+mj-lt"/>
            </a:rPr>
            <a:t>SWOT Analysis</a:t>
          </a:r>
        </a:p>
        <a:p>
          <a:pPr algn="ctr"/>
          <a:r>
            <a:rPr lang="en-US" sz="1000">
              <a:latin typeface="+mj-lt"/>
            </a:rPr>
            <a:t>Direct inputs, needs and expectations</a:t>
          </a:r>
        </a:p>
      </dgm:t>
    </dgm:pt>
    <dgm:pt modelId="{592AB8AA-E082-B04D-A512-5A37978CC2B6}" type="parTrans" cxnId="{914FFEB5-7B24-6142-8C75-E68D6E5E9B24}">
      <dgm:prSet/>
      <dgm:spPr/>
      <dgm:t>
        <a:bodyPr/>
        <a:lstStyle/>
        <a:p>
          <a:pPr algn="ctr"/>
          <a:endParaRPr lang="en-US" sz="1000">
            <a:latin typeface="+mj-lt"/>
          </a:endParaRPr>
        </a:p>
      </dgm:t>
    </dgm:pt>
    <dgm:pt modelId="{F43BC8EF-DA1C-B841-BF9A-D7F535EE49C3}" type="sibTrans" cxnId="{914FFEB5-7B24-6142-8C75-E68D6E5E9B24}">
      <dgm:prSet/>
      <dgm:spPr/>
      <dgm:t>
        <a:bodyPr/>
        <a:lstStyle/>
        <a:p>
          <a:pPr algn="ctr"/>
          <a:endParaRPr lang="en-US" sz="1000">
            <a:latin typeface="+mj-lt"/>
          </a:endParaRPr>
        </a:p>
      </dgm:t>
    </dgm:pt>
    <dgm:pt modelId="{BEB224A0-F877-E34A-A33D-FA6BAF2785AB}">
      <dgm:prSet phldrT="[Text]" custT="1"/>
      <dgm:spPr/>
      <dgm:t>
        <a:bodyPr/>
        <a:lstStyle/>
        <a:p>
          <a:pPr algn="ctr"/>
          <a:r>
            <a:rPr lang="en-US" sz="1000" b="1">
              <a:latin typeface="+mj-lt"/>
            </a:rPr>
            <a:t>FORMULATE STRATEGIES</a:t>
          </a:r>
        </a:p>
        <a:p>
          <a:pPr algn="ctr"/>
          <a:r>
            <a:rPr lang="en-US" sz="1000">
              <a:latin typeface="+mj-lt"/>
            </a:rPr>
            <a:t>Engage, defend against, inform and monitor</a:t>
          </a:r>
        </a:p>
      </dgm:t>
    </dgm:pt>
    <dgm:pt modelId="{5F25CB08-13B4-6049-BB86-B17EA04D4B94}" type="parTrans" cxnId="{7B244A7C-F17B-304D-9219-9CB8D8F94B77}">
      <dgm:prSet/>
      <dgm:spPr/>
      <dgm:t>
        <a:bodyPr/>
        <a:lstStyle/>
        <a:p>
          <a:pPr algn="ctr"/>
          <a:endParaRPr lang="en-US" sz="1000">
            <a:latin typeface="+mj-lt"/>
          </a:endParaRPr>
        </a:p>
      </dgm:t>
    </dgm:pt>
    <dgm:pt modelId="{08E9071D-3C04-F548-B013-6B7DA4133000}" type="sibTrans" cxnId="{7B244A7C-F17B-304D-9219-9CB8D8F94B77}">
      <dgm:prSet/>
      <dgm:spPr/>
      <dgm:t>
        <a:bodyPr/>
        <a:lstStyle/>
        <a:p>
          <a:pPr algn="ctr"/>
          <a:endParaRPr lang="en-US" sz="1000">
            <a:latin typeface="+mj-lt"/>
          </a:endParaRPr>
        </a:p>
      </dgm:t>
    </dgm:pt>
    <dgm:pt modelId="{7AC9B748-4CA9-814C-8714-AA6FCB882867}">
      <dgm:prSet phldrT="[Text]" custT="1"/>
      <dgm:spPr/>
      <dgm:t>
        <a:bodyPr/>
        <a:lstStyle/>
        <a:p>
          <a:pPr algn="ctr"/>
          <a:r>
            <a:rPr lang="en-US" sz="1000" b="1">
              <a:latin typeface="+mj-lt"/>
            </a:rPr>
            <a:t>ENGAGEMENT</a:t>
          </a:r>
        </a:p>
        <a:p>
          <a:pPr algn="ctr"/>
          <a:r>
            <a:rPr lang="en-US" sz="1000">
              <a:latin typeface="+mj-lt"/>
            </a:rPr>
            <a:t>Two way communications and collaboration</a:t>
          </a:r>
        </a:p>
      </dgm:t>
    </dgm:pt>
    <dgm:pt modelId="{E9E26B33-CCCE-D043-A39A-F1E4A4CD4455}" type="parTrans" cxnId="{4429C4FB-5E71-FF47-9782-01A6D7C0CA58}">
      <dgm:prSet/>
      <dgm:spPr/>
      <dgm:t>
        <a:bodyPr/>
        <a:lstStyle/>
        <a:p>
          <a:pPr algn="ctr"/>
          <a:endParaRPr lang="en-US" sz="1000">
            <a:latin typeface="+mj-lt"/>
          </a:endParaRPr>
        </a:p>
      </dgm:t>
    </dgm:pt>
    <dgm:pt modelId="{283B83F0-8757-364F-8693-6FB0308286CC}" type="sibTrans" cxnId="{4429C4FB-5E71-FF47-9782-01A6D7C0CA58}">
      <dgm:prSet/>
      <dgm:spPr/>
      <dgm:t>
        <a:bodyPr/>
        <a:lstStyle/>
        <a:p>
          <a:pPr algn="ctr"/>
          <a:endParaRPr lang="en-US" sz="1000">
            <a:latin typeface="+mj-lt"/>
          </a:endParaRPr>
        </a:p>
      </dgm:t>
    </dgm:pt>
    <dgm:pt modelId="{B7F5371E-A540-C04E-864B-8871FC099CA5}">
      <dgm:prSet phldrT="[Text]" custT="1"/>
      <dgm:spPr/>
      <dgm:t>
        <a:bodyPr/>
        <a:lstStyle/>
        <a:p>
          <a:pPr algn="ctr"/>
          <a:r>
            <a:rPr lang="en-US" sz="1000" b="1">
              <a:latin typeface="+mj-lt"/>
            </a:rPr>
            <a:t>MONITORING AND EVALUATION</a:t>
          </a:r>
        </a:p>
        <a:p>
          <a:pPr algn="ctr"/>
          <a:r>
            <a:rPr lang="en-US" sz="1000">
              <a:latin typeface="+mj-lt"/>
            </a:rPr>
            <a:t>Revise Strategy</a:t>
          </a:r>
        </a:p>
      </dgm:t>
    </dgm:pt>
    <dgm:pt modelId="{BC9258E9-EB24-524C-86F5-47F7D8047CAD}" type="parTrans" cxnId="{AAAE8358-FF75-AC49-8379-56D2CB00E547}">
      <dgm:prSet/>
      <dgm:spPr/>
      <dgm:t>
        <a:bodyPr/>
        <a:lstStyle/>
        <a:p>
          <a:pPr algn="ctr"/>
          <a:endParaRPr lang="en-US" sz="1000">
            <a:latin typeface="+mj-lt"/>
          </a:endParaRPr>
        </a:p>
      </dgm:t>
    </dgm:pt>
    <dgm:pt modelId="{E898E431-45F5-4B4F-A197-F7797B3DD33E}" type="sibTrans" cxnId="{AAAE8358-FF75-AC49-8379-56D2CB00E547}">
      <dgm:prSet/>
      <dgm:spPr/>
      <dgm:t>
        <a:bodyPr/>
        <a:lstStyle/>
        <a:p>
          <a:pPr algn="ctr"/>
          <a:endParaRPr lang="en-US" sz="1000">
            <a:latin typeface="+mj-lt"/>
          </a:endParaRPr>
        </a:p>
      </dgm:t>
    </dgm:pt>
    <dgm:pt modelId="{68DF1A05-63F9-DF49-897A-EE4E961F1475}" type="pres">
      <dgm:prSet presAssocID="{C90D66F9-B44D-2147-875A-0DC9FAEF0D3A}" presName="cycle" presStyleCnt="0">
        <dgm:presLayoutVars>
          <dgm:dir/>
          <dgm:resizeHandles val="exact"/>
        </dgm:presLayoutVars>
      </dgm:prSet>
      <dgm:spPr/>
      <dgm:t>
        <a:bodyPr/>
        <a:lstStyle/>
        <a:p>
          <a:endParaRPr lang="en-US"/>
        </a:p>
      </dgm:t>
    </dgm:pt>
    <dgm:pt modelId="{27A243A6-B8F0-3A47-B52D-0CCA28BCF882}" type="pres">
      <dgm:prSet presAssocID="{EC9BF505-7C91-BA43-8509-131F3EB08085}" presName="node" presStyleLbl="node1" presStyleIdx="0" presStyleCnt="5" custScaleX="130009">
        <dgm:presLayoutVars>
          <dgm:bulletEnabled val="1"/>
        </dgm:presLayoutVars>
      </dgm:prSet>
      <dgm:spPr/>
      <dgm:t>
        <a:bodyPr/>
        <a:lstStyle/>
        <a:p>
          <a:endParaRPr lang="en-US"/>
        </a:p>
      </dgm:t>
    </dgm:pt>
    <dgm:pt modelId="{984E0E71-A957-A74A-9641-D2AB5D9AC512}" type="pres">
      <dgm:prSet presAssocID="{EC9BF505-7C91-BA43-8509-131F3EB08085}" presName="spNode" presStyleCnt="0"/>
      <dgm:spPr/>
      <dgm:t>
        <a:bodyPr/>
        <a:lstStyle/>
        <a:p>
          <a:endParaRPr lang="en-US"/>
        </a:p>
      </dgm:t>
    </dgm:pt>
    <dgm:pt modelId="{4156197D-6ACA-394B-8F56-EF11E096A921}" type="pres">
      <dgm:prSet presAssocID="{05B1F165-5940-3246-9176-EBE40A9CF9F1}" presName="sibTrans" presStyleLbl="sibTrans1D1" presStyleIdx="0" presStyleCnt="5"/>
      <dgm:spPr/>
      <dgm:t>
        <a:bodyPr/>
        <a:lstStyle/>
        <a:p>
          <a:endParaRPr lang="en-US"/>
        </a:p>
      </dgm:t>
    </dgm:pt>
    <dgm:pt modelId="{A74B0578-8739-154C-AB9D-8725715EE4D7}" type="pres">
      <dgm:prSet presAssocID="{BD2C0987-D9C3-D949-A7EB-7947685DA17D}" presName="node" presStyleLbl="node1" presStyleIdx="1" presStyleCnt="5" custScaleX="130009" custRadScaleRad="100590" custRadScaleInc="455">
        <dgm:presLayoutVars>
          <dgm:bulletEnabled val="1"/>
        </dgm:presLayoutVars>
      </dgm:prSet>
      <dgm:spPr/>
      <dgm:t>
        <a:bodyPr/>
        <a:lstStyle/>
        <a:p>
          <a:endParaRPr lang="en-US"/>
        </a:p>
      </dgm:t>
    </dgm:pt>
    <dgm:pt modelId="{0F874E3E-AF69-6045-AE88-252474A1AE23}" type="pres">
      <dgm:prSet presAssocID="{BD2C0987-D9C3-D949-A7EB-7947685DA17D}" presName="spNode" presStyleCnt="0"/>
      <dgm:spPr/>
      <dgm:t>
        <a:bodyPr/>
        <a:lstStyle/>
        <a:p>
          <a:endParaRPr lang="en-US"/>
        </a:p>
      </dgm:t>
    </dgm:pt>
    <dgm:pt modelId="{D894BFA2-DAF0-2F48-BFEE-3DF5DE5E6E01}" type="pres">
      <dgm:prSet presAssocID="{F43BC8EF-DA1C-B841-BF9A-D7F535EE49C3}" presName="sibTrans" presStyleLbl="sibTrans1D1" presStyleIdx="1" presStyleCnt="5"/>
      <dgm:spPr/>
      <dgm:t>
        <a:bodyPr/>
        <a:lstStyle/>
        <a:p>
          <a:endParaRPr lang="en-US"/>
        </a:p>
      </dgm:t>
    </dgm:pt>
    <dgm:pt modelId="{D0024205-5117-F745-861E-3E1B226E29FE}" type="pres">
      <dgm:prSet presAssocID="{BEB224A0-F877-E34A-A33D-FA6BAF2785AB}" presName="node" presStyleLbl="node1" presStyleIdx="2" presStyleCnt="5" custScaleX="130009" custRadScaleRad="107541" custRadScaleInc="-35867">
        <dgm:presLayoutVars>
          <dgm:bulletEnabled val="1"/>
        </dgm:presLayoutVars>
      </dgm:prSet>
      <dgm:spPr/>
      <dgm:t>
        <a:bodyPr/>
        <a:lstStyle/>
        <a:p>
          <a:endParaRPr lang="en-US"/>
        </a:p>
      </dgm:t>
    </dgm:pt>
    <dgm:pt modelId="{FD5F02F4-0B4D-644F-A93B-4B69A2BFC1F0}" type="pres">
      <dgm:prSet presAssocID="{BEB224A0-F877-E34A-A33D-FA6BAF2785AB}" presName="spNode" presStyleCnt="0"/>
      <dgm:spPr/>
      <dgm:t>
        <a:bodyPr/>
        <a:lstStyle/>
        <a:p>
          <a:endParaRPr lang="en-US"/>
        </a:p>
      </dgm:t>
    </dgm:pt>
    <dgm:pt modelId="{14676999-5784-454A-AE58-DC30DA8A1141}" type="pres">
      <dgm:prSet presAssocID="{08E9071D-3C04-F548-B013-6B7DA4133000}" presName="sibTrans" presStyleLbl="sibTrans1D1" presStyleIdx="2" presStyleCnt="5"/>
      <dgm:spPr/>
      <dgm:t>
        <a:bodyPr/>
        <a:lstStyle/>
        <a:p>
          <a:endParaRPr lang="en-US"/>
        </a:p>
      </dgm:t>
    </dgm:pt>
    <dgm:pt modelId="{173047D5-51C0-F34E-9A94-9DF791CC27D9}" type="pres">
      <dgm:prSet presAssocID="{7AC9B748-4CA9-814C-8714-AA6FCB882867}" presName="node" presStyleLbl="node1" presStyleIdx="3" presStyleCnt="5" custScaleX="130009" custRadScaleRad="107600" custRadScaleInc="45598">
        <dgm:presLayoutVars>
          <dgm:bulletEnabled val="1"/>
        </dgm:presLayoutVars>
      </dgm:prSet>
      <dgm:spPr/>
      <dgm:t>
        <a:bodyPr/>
        <a:lstStyle/>
        <a:p>
          <a:endParaRPr lang="en-US"/>
        </a:p>
      </dgm:t>
    </dgm:pt>
    <dgm:pt modelId="{052AE067-D720-5A43-9E1D-99C27408AEFF}" type="pres">
      <dgm:prSet presAssocID="{7AC9B748-4CA9-814C-8714-AA6FCB882867}" presName="spNode" presStyleCnt="0"/>
      <dgm:spPr/>
      <dgm:t>
        <a:bodyPr/>
        <a:lstStyle/>
        <a:p>
          <a:endParaRPr lang="en-US"/>
        </a:p>
      </dgm:t>
    </dgm:pt>
    <dgm:pt modelId="{072C2E97-EF31-CE40-AD87-4390305E5F65}" type="pres">
      <dgm:prSet presAssocID="{283B83F0-8757-364F-8693-6FB0308286CC}" presName="sibTrans" presStyleLbl="sibTrans1D1" presStyleIdx="3" presStyleCnt="5"/>
      <dgm:spPr/>
      <dgm:t>
        <a:bodyPr/>
        <a:lstStyle/>
        <a:p>
          <a:endParaRPr lang="en-US"/>
        </a:p>
      </dgm:t>
    </dgm:pt>
    <dgm:pt modelId="{6A897943-F140-A54A-AB49-C1315D7468BC}" type="pres">
      <dgm:prSet presAssocID="{B7F5371E-A540-C04E-864B-8871FC099CA5}" presName="node" presStyleLbl="node1" presStyleIdx="4" presStyleCnt="5" custScaleX="130009">
        <dgm:presLayoutVars>
          <dgm:bulletEnabled val="1"/>
        </dgm:presLayoutVars>
      </dgm:prSet>
      <dgm:spPr/>
      <dgm:t>
        <a:bodyPr/>
        <a:lstStyle/>
        <a:p>
          <a:endParaRPr lang="en-US"/>
        </a:p>
      </dgm:t>
    </dgm:pt>
    <dgm:pt modelId="{E91E5A60-C9F1-CF4D-AC20-87A760762091}" type="pres">
      <dgm:prSet presAssocID="{B7F5371E-A540-C04E-864B-8871FC099CA5}" presName="spNode" presStyleCnt="0"/>
      <dgm:spPr/>
      <dgm:t>
        <a:bodyPr/>
        <a:lstStyle/>
        <a:p>
          <a:endParaRPr lang="en-US"/>
        </a:p>
      </dgm:t>
    </dgm:pt>
    <dgm:pt modelId="{85CDF1D1-6662-4449-8403-CAFE730D84CF}" type="pres">
      <dgm:prSet presAssocID="{E898E431-45F5-4B4F-A197-F7797B3DD33E}" presName="sibTrans" presStyleLbl="sibTrans1D1" presStyleIdx="4" presStyleCnt="5"/>
      <dgm:spPr/>
      <dgm:t>
        <a:bodyPr/>
        <a:lstStyle/>
        <a:p>
          <a:endParaRPr lang="en-US"/>
        </a:p>
      </dgm:t>
    </dgm:pt>
  </dgm:ptLst>
  <dgm:cxnLst>
    <dgm:cxn modelId="{DE76C062-7DC1-8A46-A46B-DA3E02675760}" type="presOf" srcId="{BEB224A0-F877-E34A-A33D-FA6BAF2785AB}" destId="{D0024205-5117-F745-861E-3E1B226E29FE}" srcOrd="0" destOrd="0" presId="urn:microsoft.com/office/officeart/2005/8/layout/cycle5"/>
    <dgm:cxn modelId="{23060236-3271-E441-824B-66488603C644}" type="presOf" srcId="{E898E431-45F5-4B4F-A197-F7797B3DD33E}" destId="{85CDF1D1-6662-4449-8403-CAFE730D84CF}" srcOrd="0" destOrd="0" presId="urn:microsoft.com/office/officeart/2005/8/layout/cycle5"/>
    <dgm:cxn modelId="{5F728DFC-036C-E84D-ACE6-AF2FF6B2B1EC}" type="presOf" srcId="{08E9071D-3C04-F548-B013-6B7DA4133000}" destId="{14676999-5784-454A-AE58-DC30DA8A1141}" srcOrd="0" destOrd="0" presId="urn:microsoft.com/office/officeart/2005/8/layout/cycle5"/>
    <dgm:cxn modelId="{68C5B6CE-8170-7A43-A484-1713371FCD3E}" type="presOf" srcId="{F43BC8EF-DA1C-B841-BF9A-D7F535EE49C3}" destId="{D894BFA2-DAF0-2F48-BFEE-3DF5DE5E6E01}" srcOrd="0" destOrd="0" presId="urn:microsoft.com/office/officeart/2005/8/layout/cycle5"/>
    <dgm:cxn modelId="{41555FD6-2EC0-5147-8EEB-73F937D3C52C}" type="presOf" srcId="{283B83F0-8757-364F-8693-6FB0308286CC}" destId="{072C2E97-EF31-CE40-AD87-4390305E5F65}" srcOrd="0" destOrd="0" presId="urn:microsoft.com/office/officeart/2005/8/layout/cycle5"/>
    <dgm:cxn modelId="{C169A2B0-FDA4-9A4A-903B-34EB3028952F}" type="presOf" srcId="{BD2C0987-D9C3-D949-A7EB-7947685DA17D}" destId="{A74B0578-8739-154C-AB9D-8725715EE4D7}" srcOrd="0" destOrd="0" presId="urn:microsoft.com/office/officeart/2005/8/layout/cycle5"/>
    <dgm:cxn modelId="{006CA787-9F07-E045-BCAF-BCCC8BAFABE9}" srcId="{C90D66F9-B44D-2147-875A-0DC9FAEF0D3A}" destId="{EC9BF505-7C91-BA43-8509-131F3EB08085}" srcOrd="0" destOrd="0" parTransId="{B1B9070F-06AA-7F4F-88B0-7BA92936FB10}" sibTransId="{05B1F165-5940-3246-9176-EBE40A9CF9F1}"/>
    <dgm:cxn modelId="{AAAE8358-FF75-AC49-8379-56D2CB00E547}" srcId="{C90D66F9-B44D-2147-875A-0DC9FAEF0D3A}" destId="{B7F5371E-A540-C04E-864B-8871FC099CA5}" srcOrd="4" destOrd="0" parTransId="{BC9258E9-EB24-524C-86F5-47F7D8047CAD}" sibTransId="{E898E431-45F5-4B4F-A197-F7797B3DD33E}"/>
    <dgm:cxn modelId="{1713D863-A051-094C-92B9-4B0DAAA89055}" type="presOf" srcId="{B7F5371E-A540-C04E-864B-8871FC099CA5}" destId="{6A897943-F140-A54A-AB49-C1315D7468BC}" srcOrd="0" destOrd="0" presId="urn:microsoft.com/office/officeart/2005/8/layout/cycle5"/>
    <dgm:cxn modelId="{914FFEB5-7B24-6142-8C75-E68D6E5E9B24}" srcId="{C90D66F9-B44D-2147-875A-0DC9FAEF0D3A}" destId="{BD2C0987-D9C3-D949-A7EB-7947685DA17D}" srcOrd="1" destOrd="0" parTransId="{592AB8AA-E082-B04D-A512-5A37978CC2B6}" sibTransId="{F43BC8EF-DA1C-B841-BF9A-D7F535EE49C3}"/>
    <dgm:cxn modelId="{670B740E-191E-5E41-AFB8-0FB271B46557}" type="presOf" srcId="{C90D66F9-B44D-2147-875A-0DC9FAEF0D3A}" destId="{68DF1A05-63F9-DF49-897A-EE4E961F1475}" srcOrd="0" destOrd="0" presId="urn:microsoft.com/office/officeart/2005/8/layout/cycle5"/>
    <dgm:cxn modelId="{4429C4FB-5E71-FF47-9782-01A6D7C0CA58}" srcId="{C90D66F9-B44D-2147-875A-0DC9FAEF0D3A}" destId="{7AC9B748-4CA9-814C-8714-AA6FCB882867}" srcOrd="3" destOrd="0" parTransId="{E9E26B33-CCCE-D043-A39A-F1E4A4CD4455}" sibTransId="{283B83F0-8757-364F-8693-6FB0308286CC}"/>
    <dgm:cxn modelId="{433EB6D9-E387-EB46-B215-5ADD05847C00}" type="presOf" srcId="{7AC9B748-4CA9-814C-8714-AA6FCB882867}" destId="{173047D5-51C0-F34E-9A94-9DF791CC27D9}" srcOrd="0" destOrd="0" presId="urn:microsoft.com/office/officeart/2005/8/layout/cycle5"/>
    <dgm:cxn modelId="{47EE9277-8BA3-114F-9A7D-6D9433BC7084}" type="presOf" srcId="{05B1F165-5940-3246-9176-EBE40A9CF9F1}" destId="{4156197D-6ACA-394B-8F56-EF11E096A921}" srcOrd="0" destOrd="0" presId="urn:microsoft.com/office/officeart/2005/8/layout/cycle5"/>
    <dgm:cxn modelId="{7B244A7C-F17B-304D-9219-9CB8D8F94B77}" srcId="{C90D66F9-B44D-2147-875A-0DC9FAEF0D3A}" destId="{BEB224A0-F877-E34A-A33D-FA6BAF2785AB}" srcOrd="2" destOrd="0" parTransId="{5F25CB08-13B4-6049-BB86-B17EA04D4B94}" sibTransId="{08E9071D-3C04-F548-B013-6B7DA4133000}"/>
    <dgm:cxn modelId="{EF6DACE3-7093-9B48-880F-24E3E34C79C3}" type="presOf" srcId="{EC9BF505-7C91-BA43-8509-131F3EB08085}" destId="{27A243A6-B8F0-3A47-B52D-0CCA28BCF882}" srcOrd="0" destOrd="0" presId="urn:microsoft.com/office/officeart/2005/8/layout/cycle5"/>
    <dgm:cxn modelId="{DC898F77-E80F-A949-B38D-31FC520DAC32}" type="presParOf" srcId="{68DF1A05-63F9-DF49-897A-EE4E961F1475}" destId="{27A243A6-B8F0-3A47-B52D-0CCA28BCF882}" srcOrd="0" destOrd="0" presId="urn:microsoft.com/office/officeart/2005/8/layout/cycle5"/>
    <dgm:cxn modelId="{7465CCCC-8811-154A-9681-1A83950893B6}" type="presParOf" srcId="{68DF1A05-63F9-DF49-897A-EE4E961F1475}" destId="{984E0E71-A957-A74A-9641-D2AB5D9AC512}" srcOrd="1" destOrd="0" presId="urn:microsoft.com/office/officeart/2005/8/layout/cycle5"/>
    <dgm:cxn modelId="{9B6B9C94-E19E-8541-9616-D3A98DE851B0}" type="presParOf" srcId="{68DF1A05-63F9-DF49-897A-EE4E961F1475}" destId="{4156197D-6ACA-394B-8F56-EF11E096A921}" srcOrd="2" destOrd="0" presId="urn:microsoft.com/office/officeart/2005/8/layout/cycle5"/>
    <dgm:cxn modelId="{23923246-D933-644A-AB8C-A9239C13EE1E}" type="presParOf" srcId="{68DF1A05-63F9-DF49-897A-EE4E961F1475}" destId="{A74B0578-8739-154C-AB9D-8725715EE4D7}" srcOrd="3" destOrd="0" presId="urn:microsoft.com/office/officeart/2005/8/layout/cycle5"/>
    <dgm:cxn modelId="{CD914DBB-F6F1-9E45-81C1-E7BEA8742627}" type="presParOf" srcId="{68DF1A05-63F9-DF49-897A-EE4E961F1475}" destId="{0F874E3E-AF69-6045-AE88-252474A1AE23}" srcOrd="4" destOrd="0" presId="urn:microsoft.com/office/officeart/2005/8/layout/cycle5"/>
    <dgm:cxn modelId="{6D0D7224-D4BB-4443-81CC-379AB44585AB}" type="presParOf" srcId="{68DF1A05-63F9-DF49-897A-EE4E961F1475}" destId="{D894BFA2-DAF0-2F48-BFEE-3DF5DE5E6E01}" srcOrd="5" destOrd="0" presId="urn:microsoft.com/office/officeart/2005/8/layout/cycle5"/>
    <dgm:cxn modelId="{AC7F5218-FC41-C74D-8F95-9968B4E41E8A}" type="presParOf" srcId="{68DF1A05-63F9-DF49-897A-EE4E961F1475}" destId="{D0024205-5117-F745-861E-3E1B226E29FE}" srcOrd="6" destOrd="0" presId="urn:microsoft.com/office/officeart/2005/8/layout/cycle5"/>
    <dgm:cxn modelId="{30476AD2-D65A-8B4B-9C59-3A306DCAAFAE}" type="presParOf" srcId="{68DF1A05-63F9-DF49-897A-EE4E961F1475}" destId="{FD5F02F4-0B4D-644F-A93B-4B69A2BFC1F0}" srcOrd="7" destOrd="0" presId="urn:microsoft.com/office/officeart/2005/8/layout/cycle5"/>
    <dgm:cxn modelId="{EBBB0CC8-D82E-D247-A482-CAB70685E35A}" type="presParOf" srcId="{68DF1A05-63F9-DF49-897A-EE4E961F1475}" destId="{14676999-5784-454A-AE58-DC30DA8A1141}" srcOrd="8" destOrd="0" presId="urn:microsoft.com/office/officeart/2005/8/layout/cycle5"/>
    <dgm:cxn modelId="{AE1E4B34-1500-9549-9EFC-00AD8C6EA2C6}" type="presParOf" srcId="{68DF1A05-63F9-DF49-897A-EE4E961F1475}" destId="{173047D5-51C0-F34E-9A94-9DF791CC27D9}" srcOrd="9" destOrd="0" presId="urn:microsoft.com/office/officeart/2005/8/layout/cycle5"/>
    <dgm:cxn modelId="{0EC6D1AA-C869-6044-8E62-99FF8C792419}" type="presParOf" srcId="{68DF1A05-63F9-DF49-897A-EE4E961F1475}" destId="{052AE067-D720-5A43-9E1D-99C27408AEFF}" srcOrd="10" destOrd="0" presId="urn:microsoft.com/office/officeart/2005/8/layout/cycle5"/>
    <dgm:cxn modelId="{4E1F1428-0B53-1E4A-AAAF-D142CB601AE0}" type="presParOf" srcId="{68DF1A05-63F9-DF49-897A-EE4E961F1475}" destId="{072C2E97-EF31-CE40-AD87-4390305E5F65}" srcOrd="11" destOrd="0" presId="urn:microsoft.com/office/officeart/2005/8/layout/cycle5"/>
    <dgm:cxn modelId="{FC4E1B11-B624-0544-A57C-5CB420CF76F6}" type="presParOf" srcId="{68DF1A05-63F9-DF49-897A-EE4E961F1475}" destId="{6A897943-F140-A54A-AB49-C1315D7468BC}" srcOrd="12" destOrd="0" presId="urn:microsoft.com/office/officeart/2005/8/layout/cycle5"/>
    <dgm:cxn modelId="{E16123B5-6090-F14D-BEF8-227F6F534BBB}" type="presParOf" srcId="{68DF1A05-63F9-DF49-897A-EE4E961F1475}" destId="{E91E5A60-C9F1-CF4D-AC20-87A760762091}" srcOrd="13" destOrd="0" presId="urn:microsoft.com/office/officeart/2005/8/layout/cycle5"/>
    <dgm:cxn modelId="{6AFF53F9-A04B-3141-8ADB-1C4CAB41CC0C}" type="presParOf" srcId="{68DF1A05-63F9-DF49-897A-EE4E961F1475}" destId="{85CDF1D1-6662-4449-8403-CAFE730D84CF}"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FDA52D-56C3-5543-954A-2358987DA755}"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80F8D7AB-5C60-7B41-975F-000D7C6C9624}">
      <dgm:prSet phldrT="[Text]" custT="1"/>
      <dgm:spPr/>
      <dgm:t>
        <a:bodyPr/>
        <a:lstStyle/>
        <a:p>
          <a:r>
            <a:rPr lang="en-US" sz="1000" b="1">
              <a:latin typeface="+mj-lt"/>
            </a:rPr>
            <a:t>STAKEHOLDER STRENGHTS</a:t>
          </a:r>
        </a:p>
        <a:p>
          <a:r>
            <a:rPr lang="en-US" sz="1000">
              <a:latin typeface="+mj-lt"/>
            </a:rPr>
            <a:t>-Their ability and potential to help or harm the focal organization</a:t>
          </a:r>
        </a:p>
        <a:p>
          <a:r>
            <a:rPr lang="en-US" sz="1000">
              <a:latin typeface="+mj-lt"/>
            </a:rPr>
            <a:t>- Their desire and ability to resist or oppose our efforts</a:t>
          </a:r>
        </a:p>
      </dgm:t>
    </dgm:pt>
    <dgm:pt modelId="{543544BF-3C73-B144-B67B-C3521E7C5C4D}" type="parTrans" cxnId="{3B3FF2E8-9B2E-C045-92CE-47596AAC1FFA}">
      <dgm:prSet/>
      <dgm:spPr/>
      <dgm:t>
        <a:bodyPr/>
        <a:lstStyle/>
        <a:p>
          <a:endParaRPr lang="en-US" sz="1000">
            <a:latin typeface="+mj-lt"/>
          </a:endParaRPr>
        </a:p>
      </dgm:t>
    </dgm:pt>
    <dgm:pt modelId="{E35FC04C-329C-9C4C-B6E3-FF9D0E4EEF2E}" type="sibTrans" cxnId="{3B3FF2E8-9B2E-C045-92CE-47596AAC1FFA}">
      <dgm:prSet/>
      <dgm:spPr/>
      <dgm:t>
        <a:bodyPr/>
        <a:lstStyle/>
        <a:p>
          <a:endParaRPr lang="en-US" sz="1000">
            <a:latin typeface="+mj-lt"/>
          </a:endParaRPr>
        </a:p>
      </dgm:t>
    </dgm:pt>
    <dgm:pt modelId="{F7AF9E78-23DD-2F43-A488-0036043CBF18}">
      <dgm:prSet phldrT="[Text]" custT="1"/>
      <dgm:spPr/>
      <dgm:t>
        <a:bodyPr/>
        <a:lstStyle/>
        <a:p>
          <a:r>
            <a:rPr lang="en-US" sz="1000" b="1">
              <a:latin typeface="+mj-lt"/>
            </a:rPr>
            <a:t>STAKEHOLDER WEAKNESSES</a:t>
          </a:r>
        </a:p>
        <a:p>
          <a:r>
            <a:rPr lang="en-US" sz="1000">
              <a:latin typeface="+mj-lt"/>
            </a:rPr>
            <a:t>-Where are they vulnerable?</a:t>
          </a:r>
        </a:p>
        <a:p>
          <a:r>
            <a:rPr lang="en-US" sz="1000">
              <a:latin typeface="+mj-lt"/>
            </a:rPr>
            <a:t>- Are they subject to the same forces and tends as us?</a:t>
          </a:r>
        </a:p>
      </dgm:t>
    </dgm:pt>
    <dgm:pt modelId="{EE6896EE-6F19-9646-BD7D-583D24450EEC}" type="parTrans" cxnId="{BEEBF137-C52E-264C-A5A3-D0AD374A6A52}">
      <dgm:prSet/>
      <dgm:spPr/>
      <dgm:t>
        <a:bodyPr/>
        <a:lstStyle/>
        <a:p>
          <a:endParaRPr lang="en-US" sz="1000">
            <a:latin typeface="+mj-lt"/>
          </a:endParaRPr>
        </a:p>
      </dgm:t>
    </dgm:pt>
    <dgm:pt modelId="{76493B5E-9DB4-934B-BF73-703785F68953}" type="sibTrans" cxnId="{BEEBF137-C52E-264C-A5A3-D0AD374A6A52}">
      <dgm:prSet/>
      <dgm:spPr/>
      <dgm:t>
        <a:bodyPr/>
        <a:lstStyle/>
        <a:p>
          <a:endParaRPr lang="en-US" sz="1000">
            <a:latin typeface="+mj-lt"/>
          </a:endParaRPr>
        </a:p>
      </dgm:t>
    </dgm:pt>
    <dgm:pt modelId="{AA143762-481B-234B-A775-5343B317B003}">
      <dgm:prSet phldrT="[Text]" custT="1"/>
      <dgm:spPr/>
      <dgm:t>
        <a:bodyPr/>
        <a:lstStyle/>
        <a:p>
          <a:r>
            <a:rPr lang="en-US" sz="1000" b="1">
              <a:latin typeface="+mj-lt"/>
            </a:rPr>
            <a:t>STAKEHOLDER OPPORTUNITIES</a:t>
          </a:r>
        </a:p>
        <a:p>
          <a:r>
            <a:rPr lang="en-US" sz="1000" b="1">
              <a:latin typeface="+mj-lt"/>
            </a:rPr>
            <a:t>- </a:t>
          </a:r>
          <a:r>
            <a:rPr lang="en-US" sz="1000" b="0">
              <a:latin typeface="+mj-lt"/>
            </a:rPr>
            <a:t>Will they collaborate with us?</a:t>
          </a:r>
        </a:p>
        <a:p>
          <a:r>
            <a:rPr lang="en-US" sz="1000" b="0">
              <a:latin typeface="+mj-lt"/>
            </a:rPr>
            <a:t>-What can they do to help?</a:t>
          </a:r>
          <a:endParaRPr lang="en-US" sz="1000">
            <a:latin typeface="+mj-lt"/>
          </a:endParaRPr>
        </a:p>
      </dgm:t>
    </dgm:pt>
    <dgm:pt modelId="{28972E97-AF39-EC49-9F31-B621C2844648}" type="parTrans" cxnId="{6835388F-397D-EC4D-AA20-EECCE2E3FF2D}">
      <dgm:prSet/>
      <dgm:spPr/>
      <dgm:t>
        <a:bodyPr/>
        <a:lstStyle/>
        <a:p>
          <a:endParaRPr lang="en-US" sz="1000">
            <a:latin typeface="+mj-lt"/>
          </a:endParaRPr>
        </a:p>
      </dgm:t>
    </dgm:pt>
    <dgm:pt modelId="{3F541CEB-122D-974C-9096-572795BF9271}" type="sibTrans" cxnId="{6835388F-397D-EC4D-AA20-EECCE2E3FF2D}">
      <dgm:prSet/>
      <dgm:spPr/>
      <dgm:t>
        <a:bodyPr/>
        <a:lstStyle/>
        <a:p>
          <a:endParaRPr lang="en-US" sz="1000">
            <a:latin typeface="+mj-lt"/>
          </a:endParaRPr>
        </a:p>
      </dgm:t>
    </dgm:pt>
    <dgm:pt modelId="{BA5C54DA-8FD1-9D42-9737-1D1EB81AE968}">
      <dgm:prSet phldrT="[Text]" custT="1"/>
      <dgm:spPr/>
      <dgm:t>
        <a:bodyPr/>
        <a:lstStyle/>
        <a:p>
          <a:r>
            <a:rPr lang="en-US" sz="1000" b="1">
              <a:latin typeface="+mj-lt"/>
            </a:rPr>
            <a:t>STAKEHOLDER THREATS</a:t>
          </a:r>
        </a:p>
        <a:p>
          <a:r>
            <a:rPr lang="en-US" sz="1000">
              <a:latin typeface="+mj-lt"/>
            </a:rPr>
            <a:t>- Are they a competitor?</a:t>
          </a:r>
        </a:p>
        <a:p>
          <a:r>
            <a:rPr lang="en-US" sz="1000">
              <a:latin typeface="+mj-lt"/>
            </a:rPr>
            <a:t>- What can they do that we cannot?</a:t>
          </a:r>
          <a:endParaRPr lang="en-US" sz="1000" b="0">
            <a:latin typeface="+mj-lt"/>
          </a:endParaRPr>
        </a:p>
      </dgm:t>
    </dgm:pt>
    <dgm:pt modelId="{A1E1AA3E-A4A7-B142-B5AC-A3FE02AC9FFA}" type="parTrans" cxnId="{702F8C1A-B175-FE42-878D-20E1EEF9881A}">
      <dgm:prSet/>
      <dgm:spPr/>
      <dgm:t>
        <a:bodyPr/>
        <a:lstStyle/>
        <a:p>
          <a:endParaRPr lang="en-US" sz="1000">
            <a:latin typeface="+mj-lt"/>
          </a:endParaRPr>
        </a:p>
      </dgm:t>
    </dgm:pt>
    <dgm:pt modelId="{318FE826-BF13-A547-8D6F-5488EC784069}" type="sibTrans" cxnId="{702F8C1A-B175-FE42-878D-20E1EEF9881A}">
      <dgm:prSet/>
      <dgm:spPr/>
      <dgm:t>
        <a:bodyPr/>
        <a:lstStyle/>
        <a:p>
          <a:endParaRPr lang="en-US" sz="1000">
            <a:latin typeface="+mj-lt"/>
          </a:endParaRPr>
        </a:p>
      </dgm:t>
    </dgm:pt>
    <dgm:pt modelId="{2D562963-59D9-5341-A02B-5D4B3A2499B8}" type="pres">
      <dgm:prSet presAssocID="{8CFDA52D-56C3-5543-954A-2358987DA755}" presName="matrix" presStyleCnt="0">
        <dgm:presLayoutVars>
          <dgm:chMax val="1"/>
          <dgm:dir/>
          <dgm:resizeHandles val="exact"/>
        </dgm:presLayoutVars>
      </dgm:prSet>
      <dgm:spPr/>
      <dgm:t>
        <a:bodyPr/>
        <a:lstStyle/>
        <a:p>
          <a:endParaRPr lang="en-US"/>
        </a:p>
      </dgm:t>
    </dgm:pt>
    <dgm:pt modelId="{14CECB50-95A2-8546-8020-2840621119FE}" type="pres">
      <dgm:prSet presAssocID="{8CFDA52D-56C3-5543-954A-2358987DA755}" presName="diamond" presStyleLbl="bgShp" presStyleIdx="0" presStyleCnt="1" custScaleX="108986"/>
      <dgm:spPr/>
      <dgm:t>
        <a:bodyPr/>
        <a:lstStyle/>
        <a:p>
          <a:endParaRPr lang="en-US"/>
        </a:p>
      </dgm:t>
    </dgm:pt>
    <dgm:pt modelId="{435D15D5-F9F3-9248-9E17-46BF9554060A}" type="pres">
      <dgm:prSet presAssocID="{8CFDA52D-56C3-5543-954A-2358987DA755}" presName="quad1" presStyleLbl="node1" presStyleIdx="0" presStyleCnt="4" custScaleX="160603" custScaleY="118872" custLinFactNeighborX="-46126" custLinFactNeighborY="-10853">
        <dgm:presLayoutVars>
          <dgm:chMax val="0"/>
          <dgm:chPref val="0"/>
          <dgm:bulletEnabled val="1"/>
        </dgm:presLayoutVars>
      </dgm:prSet>
      <dgm:spPr/>
      <dgm:t>
        <a:bodyPr/>
        <a:lstStyle/>
        <a:p>
          <a:endParaRPr lang="en-US"/>
        </a:p>
      </dgm:t>
    </dgm:pt>
    <dgm:pt modelId="{F6FE7272-FF4A-4048-B565-A88DF97445A2}" type="pres">
      <dgm:prSet presAssocID="{8CFDA52D-56C3-5543-954A-2358987DA755}" presName="quad2" presStyleLbl="node1" presStyleIdx="1" presStyleCnt="4" custScaleX="160603" custScaleY="118872" custLinFactNeighborX="45449" custLinFactNeighborY="-11532">
        <dgm:presLayoutVars>
          <dgm:chMax val="0"/>
          <dgm:chPref val="0"/>
          <dgm:bulletEnabled val="1"/>
        </dgm:presLayoutVars>
      </dgm:prSet>
      <dgm:spPr/>
      <dgm:t>
        <a:bodyPr/>
        <a:lstStyle/>
        <a:p>
          <a:endParaRPr lang="en-US"/>
        </a:p>
      </dgm:t>
    </dgm:pt>
    <dgm:pt modelId="{73F71A11-3A75-8A4B-9908-986FB0676553}" type="pres">
      <dgm:prSet presAssocID="{8CFDA52D-56C3-5543-954A-2358987DA755}" presName="quad3" presStyleLbl="node1" presStyleIdx="2" presStyleCnt="4" custScaleX="160603" custScaleY="118872" custLinFactNeighborX="-46805" custLinFactNeighborY="10175">
        <dgm:presLayoutVars>
          <dgm:chMax val="0"/>
          <dgm:chPref val="0"/>
          <dgm:bulletEnabled val="1"/>
        </dgm:presLayoutVars>
      </dgm:prSet>
      <dgm:spPr/>
      <dgm:t>
        <a:bodyPr/>
        <a:lstStyle/>
        <a:p>
          <a:endParaRPr lang="en-US"/>
        </a:p>
      </dgm:t>
    </dgm:pt>
    <dgm:pt modelId="{7D2F01E2-F196-794A-AAD5-53D5D9961D72}" type="pres">
      <dgm:prSet presAssocID="{8CFDA52D-56C3-5543-954A-2358987DA755}" presName="quad4" presStyleLbl="node1" presStyleIdx="3" presStyleCnt="4" custScaleX="160603" custScaleY="118872" custLinFactNeighborX="47483" custLinFactNeighborY="10853">
        <dgm:presLayoutVars>
          <dgm:chMax val="0"/>
          <dgm:chPref val="0"/>
          <dgm:bulletEnabled val="1"/>
        </dgm:presLayoutVars>
      </dgm:prSet>
      <dgm:spPr/>
      <dgm:t>
        <a:bodyPr/>
        <a:lstStyle/>
        <a:p>
          <a:endParaRPr lang="en-US"/>
        </a:p>
      </dgm:t>
    </dgm:pt>
  </dgm:ptLst>
  <dgm:cxnLst>
    <dgm:cxn modelId="{96B96F80-2F03-DF46-8AB2-C952ED50796E}" type="presOf" srcId="{8CFDA52D-56C3-5543-954A-2358987DA755}" destId="{2D562963-59D9-5341-A02B-5D4B3A2499B8}" srcOrd="0" destOrd="0" presId="urn:microsoft.com/office/officeart/2005/8/layout/matrix3"/>
    <dgm:cxn modelId="{0A46C124-670D-0D4D-BA7C-BB69D9DD4FCE}" type="presOf" srcId="{80F8D7AB-5C60-7B41-975F-000D7C6C9624}" destId="{435D15D5-F9F3-9248-9E17-46BF9554060A}" srcOrd="0" destOrd="0" presId="urn:microsoft.com/office/officeart/2005/8/layout/matrix3"/>
    <dgm:cxn modelId="{3B3FF2E8-9B2E-C045-92CE-47596AAC1FFA}" srcId="{8CFDA52D-56C3-5543-954A-2358987DA755}" destId="{80F8D7AB-5C60-7B41-975F-000D7C6C9624}" srcOrd="0" destOrd="0" parTransId="{543544BF-3C73-B144-B67B-C3521E7C5C4D}" sibTransId="{E35FC04C-329C-9C4C-B6E3-FF9D0E4EEF2E}"/>
    <dgm:cxn modelId="{3ADD58CE-B227-2E46-87DE-EE2304B52280}" type="presOf" srcId="{BA5C54DA-8FD1-9D42-9737-1D1EB81AE968}" destId="{7D2F01E2-F196-794A-AAD5-53D5D9961D72}" srcOrd="0" destOrd="0" presId="urn:microsoft.com/office/officeart/2005/8/layout/matrix3"/>
    <dgm:cxn modelId="{702F8C1A-B175-FE42-878D-20E1EEF9881A}" srcId="{8CFDA52D-56C3-5543-954A-2358987DA755}" destId="{BA5C54DA-8FD1-9D42-9737-1D1EB81AE968}" srcOrd="3" destOrd="0" parTransId="{A1E1AA3E-A4A7-B142-B5AC-A3FE02AC9FFA}" sibTransId="{318FE826-BF13-A547-8D6F-5488EC784069}"/>
    <dgm:cxn modelId="{CD2837B5-66FF-A244-ADB6-B04CA5EAFC58}" type="presOf" srcId="{F7AF9E78-23DD-2F43-A488-0036043CBF18}" destId="{F6FE7272-FF4A-4048-B565-A88DF97445A2}" srcOrd="0" destOrd="0" presId="urn:microsoft.com/office/officeart/2005/8/layout/matrix3"/>
    <dgm:cxn modelId="{6835388F-397D-EC4D-AA20-EECCE2E3FF2D}" srcId="{8CFDA52D-56C3-5543-954A-2358987DA755}" destId="{AA143762-481B-234B-A775-5343B317B003}" srcOrd="2" destOrd="0" parTransId="{28972E97-AF39-EC49-9F31-B621C2844648}" sibTransId="{3F541CEB-122D-974C-9096-572795BF9271}"/>
    <dgm:cxn modelId="{E3C858E6-5A3B-474C-8432-62F3A4B71C31}" type="presOf" srcId="{AA143762-481B-234B-A775-5343B317B003}" destId="{73F71A11-3A75-8A4B-9908-986FB0676553}" srcOrd="0" destOrd="0" presId="urn:microsoft.com/office/officeart/2005/8/layout/matrix3"/>
    <dgm:cxn modelId="{BEEBF137-C52E-264C-A5A3-D0AD374A6A52}" srcId="{8CFDA52D-56C3-5543-954A-2358987DA755}" destId="{F7AF9E78-23DD-2F43-A488-0036043CBF18}" srcOrd="1" destOrd="0" parTransId="{EE6896EE-6F19-9646-BD7D-583D24450EEC}" sibTransId="{76493B5E-9DB4-934B-BF73-703785F68953}"/>
    <dgm:cxn modelId="{C874A326-49BA-584A-832B-214FD1400044}" type="presParOf" srcId="{2D562963-59D9-5341-A02B-5D4B3A2499B8}" destId="{14CECB50-95A2-8546-8020-2840621119FE}" srcOrd="0" destOrd="0" presId="urn:microsoft.com/office/officeart/2005/8/layout/matrix3"/>
    <dgm:cxn modelId="{C088EF87-54B2-2A46-AA29-36436AFAB3B2}" type="presParOf" srcId="{2D562963-59D9-5341-A02B-5D4B3A2499B8}" destId="{435D15D5-F9F3-9248-9E17-46BF9554060A}" srcOrd="1" destOrd="0" presId="urn:microsoft.com/office/officeart/2005/8/layout/matrix3"/>
    <dgm:cxn modelId="{32F879FB-1A30-CF48-946B-C60284C31114}" type="presParOf" srcId="{2D562963-59D9-5341-A02B-5D4B3A2499B8}" destId="{F6FE7272-FF4A-4048-B565-A88DF97445A2}" srcOrd="2" destOrd="0" presId="urn:microsoft.com/office/officeart/2005/8/layout/matrix3"/>
    <dgm:cxn modelId="{124FD693-1B0F-6644-8F01-8B6A640080A0}" type="presParOf" srcId="{2D562963-59D9-5341-A02B-5D4B3A2499B8}" destId="{73F71A11-3A75-8A4B-9908-986FB0676553}" srcOrd="3" destOrd="0" presId="urn:microsoft.com/office/officeart/2005/8/layout/matrix3"/>
    <dgm:cxn modelId="{C3646618-C0C6-944F-A62E-C38FDA97173C}" type="presParOf" srcId="{2D562963-59D9-5341-A02B-5D4B3A2499B8}" destId="{7D2F01E2-F196-794A-AAD5-53D5D9961D7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72F5B5-F76E-064C-94C1-B3780B159E56}" type="doc">
      <dgm:prSet loTypeId="urn:microsoft.com/office/officeart/2005/8/layout/radial1" loCatId="" qsTypeId="urn:microsoft.com/office/officeart/2005/8/quickstyle/simple1" qsCatId="simple" csTypeId="urn:microsoft.com/office/officeart/2005/8/colors/colorful1" csCatId="colorful" phldr="1"/>
      <dgm:spPr/>
      <dgm:t>
        <a:bodyPr/>
        <a:lstStyle/>
        <a:p>
          <a:endParaRPr lang="en-US"/>
        </a:p>
      </dgm:t>
    </dgm:pt>
    <dgm:pt modelId="{A177F20B-9F57-F549-9E44-E432BCC24B8D}">
      <dgm:prSet phldrT="[Text]" custT="1"/>
      <dgm:spPr/>
      <dgm:t>
        <a:bodyPr/>
        <a:lstStyle/>
        <a:p>
          <a:r>
            <a:rPr lang="en-US" sz="1000" b="1">
              <a:latin typeface="+mj-lt"/>
            </a:rPr>
            <a:t>FESTIVAL</a:t>
          </a:r>
        </a:p>
      </dgm:t>
    </dgm:pt>
    <dgm:pt modelId="{7B529B68-C0A4-5F41-AEA4-F11B2EE785E0}" type="parTrans" cxnId="{3A9D9F72-433F-D94B-AA7A-BACAAF0D33DB}">
      <dgm:prSet/>
      <dgm:spPr/>
      <dgm:t>
        <a:bodyPr/>
        <a:lstStyle/>
        <a:p>
          <a:endParaRPr lang="en-US" sz="800">
            <a:latin typeface="+mj-lt"/>
          </a:endParaRPr>
        </a:p>
      </dgm:t>
    </dgm:pt>
    <dgm:pt modelId="{83166C65-68D1-3041-95AC-0AD899E08DA0}" type="sibTrans" cxnId="{3A9D9F72-433F-D94B-AA7A-BACAAF0D33DB}">
      <dgm:prSet/>
      <dgm:spPr/>
      <dgm:t>
        <a:bodyPr/>
        <a:lstStyle/>
        <a:p>
          <a:endParaRPr lang="en-US" sz="800">
            <a:latin typeface="+mj-lt"/>
          </a:endParaRPr>
        </a:p>
      </dgm:t>
    </dgm:pt>
    <dgm:pt modelId="{33BDDBB3-A833-2B46-9041-6EE52E321714}">
      <dgm:prSet phldrT="[Text]" custT="1"/>
      <dgm:spPr/>
      <dgm:t>
        <a:bodyPr/>
        <a:lstStyle/>
        <a:p>
          <a:r>
            <a:rPr lang="en-US" sz="800" b="1" dirty="0">
              <a:latin typeface="+mj-lt"/>
            </a:rPr>
            <a:t>LOCAL GOVERNMENT</a:t>
          </a:r>
        </a:p>
        <a:p>
          <a:r>
            <a:rPr lang="en-US" sz="800" dirty="0">
              <a:latin typeface="+mj-lt"/>
            </a:rPr>
            <a:t>*Regulators</a:t>
          </a:r>
        </a:p>
        <a:p>
          <a:r>
            <a:rPr lang="en-US" sz="800" dirty="0">
              <a:latin typeface="+mj-lt"/>
            </a:rPr>
            <a:t>-Building inspection, health and safety, parking police, fire</a:t>
          </a:r>
        </a:p>
        <a:p>
          <a:r>
            <a:rPr lang="en-US" sz="800" dirty="0">
              <a:latin typeface="+mj-lt"/>
            </a:rPr>
            <a:t>*Grants</a:t>
          </a:r>
        </a:p>
        <a:p>
          <a:r>
            <a:rPr lang="en-US" sz="800" dirty="0">
              <a:latin typeface="+mj-lt"/>
            </a:rPr>
            <a:t>-Arts and culture, parks and recreation, -tourism, economic development</a:t>
          </a:r>
        </a:p>
        <a:p>
          <a:r>
            <a:rPr lang="en-US" sz="800" dirty="0">
              <a:latin typeface="+mj-lt"/>
            </a:rPr>
            <a:t>*Politicians</a:t>
          </a:r>
        </a:p>
      </dgm:t>
    </dgm:pt>
    <dgm:pt modelId="{133050F9-BCB9-D449-B401-7FC3682BDC32}" type="parTrans" cxnId="{0E12249F-B6D3-E64E-89C8-2F37790C1B5F}">
      <dgm:prSet custT="1"/>
      <dgm:spPr/>
      <dgm:t>
        <a:bodyPr/>
        <a:lstStyle/>
        <a:p>
          <a:endParaRPr lang="en-US" sz="800">
            <a:latin typeface="+mj-lt"/>
          </a:endParaRPr>
        </a:p>
      </dgm:t>
    </dgm:pt>
    <dgm:pt modelId="{89F847A7-8A5D-1441-B42B-F1C7844B901E}" type="sibTrans" cxnId="{0E12249F-B6D3-E64E-89C8-2F37790C1B5F}">
      <dgm:prSet/>
      <dgm:spPr/>
      <dgm:t>
        <a:bodyPr/>
        <a:lstStyle/>
        <a:p>
          <a:endParaRPr lang="en-US" sz="800">
            <a:latin typeface="+mj-lt"/>
          </a:endParaRPr>
        </a:p>
      </dgm:t>
    </dgm:pt>
    <dgm:pt modelId="{10D82FF4-84D2-7E46-9DA5-D6A554653744}">
      <dgm:prSet phldrT="[Text]" custT="1"/>
      <dgm:spPr/>
      <dgm:t>
        <a:bodyPr/>
        <a:lstStyle/>
        <a:p>
          <a:r>
            <a:rPr lang="en-US" sz="800" b="1">
              <a:latin typeface="+mj-lt"/>
            </a:rPr>
            <a:t>SPONSORS</a:t>
          </a:r>
        </a:p>
        <a:p>
          <a:r>
            <a:rPr lang="en-US" sz="800">
              <a:latin typeface="+mj-lt"/>
            </a:rPr>
            <a:t>* Official suppliers</a:t>
          </a:r>
        </a:p>
        <a:p>
          <a:r>
            <a:rPr lang="en-US" sz="800">
              <a:latin typeface="+mj-lt"/>
            </a:rPr>
            <a:t>-Food, beverage</a:t>
          </a:r>
        </a:p>
        <a:p>
          <a:r>
            <a:rPr lang="en-US" sz="800">
              <a:latin typeface="+mj-lt"/>
            </a:rPr>
            <a:t>-Venue</a:t>
          </a:r>
        </a:p>
        <a:p>
          <a:r>
            <a:rPr lang="en-US" sz="800">
              <a:latin typeface="+mj-lt"/>
            </a:rPr>
            <a:t>-Equipment</a:t>
          </a:r>
        </a:p>
      </dgm:t>
    </dgm:pt>
    <dgm:pt modelId="{58E908A3-90AF-4D43-91EB-4338DE9BC8B8}" type="parTrans" cxnId="{9B7353EB-EAB7-4E48-9ED6-0AB371E91A1A}">
      <dgm:prSet custT="1"/>
      <dgm:spPr/>
      <dgm:t>
        <a:bodyPr/>
        <a:lstStyle/>
        <a:p>
          <a:endParaRPr lang="en-US" sz="800">
            <a:latin typeface="+mj-lt"/>
          </a:endParaRPr>
        </a:p>
      </dgm:t>
    </dgm:pt>
    <dgm:pt modelId="{65CF046D-509B-CE48-82BF-8E0B3F84DD94}" type="sibTrans" cxnId="{9B7353EB-EAB7-4E48-9ED6-0AB371E91A1A}">
      <dgm:prSet/>
      <dgm:spPr/>
      <dgm:t>
        <a:bodyPr/>
        <a:lstStyle/>
        <a:p>
          <a:endParaRPr lang="en-US" sz="800">
            <a:latin typeface="+mj-lt"/>
          </a:endParaRPr>
        </a:p>
      </dgm:t>
    </dgm:pt>
    <dgm:pt modelId="{6F888F46-AA06-CD40-A433-177D768C830D}">
      <dgm:prSet phldrT="[Text]" custT="1"/>
      <dgm:spPr/>
      <dgm:t>
        <a:bodyPr/>
        <a:lstStyle/>
        <a:p>
          <a:r>
            <a:rPr lang="en-US" sz="800" b="1">
              <a:latin typeface="+mj-lt"/>
            </a:rPr>
            <a:t>AUDIENCE</a:t>
          </a:r>
        </a:p>
        <a:p>
          <a:r>
            <a:rPr lang="en-US" sz="800">
              <a:latin typeface="+mj-lt"/>
            </a:rPr>
            <a:t>-Repeaters</a:t>
          </a:r>
        </a:p>
        <a:p>
          <a:r>
            <a:rPr lang="en-US" sz="800">
              <a:latin typeface="+mj-lt"/>
            </a:rPr>
            <a:t>-Target segments</a:t>
          </a:r>
        </a:p>
      </dgm:t>
    </dgm:pt>
    <dgm:pt modelId="{E473E347-A96B-B144-A084-DA3C9820275F}" type="parTrans" cxnId="{423F1949-AE64-7746-B23B-4FCA26C299FC}">
      <dgm:prSet custT="1"/>
      <dgm:spPr/>
      <dgm:t>
        <a:bodyPr/>
        <a:lstStyle/>
        <a:p>
          <a:endParaRPr lang="en-US" sz="800">
            <a:latin typeface="+mj-lt"/>
          </a:endParaRPr>
        </a:p>
      </dgm:t>
    </dgm:pt>
    <dgm:pt modelId="{D9499257-B98C-A047-95DC-C3E860676A4B}" type="sibTrans" cxnId="{423F1949-AE64-7746-B23B-4FCA26C299FC}">
      <dgm:prSet/>
      <dgm:spPr/>
      <dgm:t>
        <a:bodyPr/>
        <a:lstStyle/>
        <a:p>
          <a:endParaRPr lang="en-US" sz="800">
            <a:latin typeface="+mj-lt"/>
          </a:endParaRPr>
        </a:p>
      </dgm:t>
    </dgm:pt>
    <dgm:pt modelId="{5C8678A8-ACD8-E24F-9BA9-6E871CCD2CCC}">
      <dgm:prSet phldrT="[Text]" custT="1"/>
      <dgm:spPr/>
      <dgm:t>
        <a:bodyPr/>
        <a:lstStyle/>
        <a:p>
          <a:r>
            <a:rPr lang="en-US" sz="800" b="1">
              <a:latin typeface="+mj-lt"/>
            </a:rPr>
            <a:t>THE IMPACTED</a:t>
          </a:r>
        </a:p>
        <a:p>
          <a:r>
            <a:rPr lang="en-US" sz="800">
              <a:latin typeface="+mj-lt"/>
            </a:rPr>
            <a:t>* Lobby groups</a:t>
          </a:r>
        </a:p>
        <a:p>
          <a:r>
            <a:rPr lang="en-US" sz="800">
              <a:latin typeface="+mj-lt"/>
            </a:rPr>
            <a:t>- ENVIRONMENT</a:t>
          </a:r>
        </a:p>
        <a:p>
          <a:r>
            <a:rPr lang="en-US" sz="800">
              <a:latin typeface="+mj-lt"/>
            </a:rPr>
            <a:t>-CHAMBER OF COMMERCE</a:t>
          </a:r>
        </a:p>
        <a:p>
          <a:r>
            <a:rPr lang="en-US" sz="800">
              <a:latin typeface="+mj-lt"/>
            </a:rPr>
            <a:t>*Immediate Community</a:t>
          </a:r>
        </a:p>
      </dgm:t>
    </dgm:pt>
    <dgm:pt modelId="{182C3DCB-1A4A-4445-B594-EA134E5761D8}" type="parTrans" cxnId="{C32B6905-2077-934B-8E5F-54C50F9D2827}">
      <dgm:prSet custT="1"/>
      <dgm:spPr/>
      <dgm:t>
        <a:bodyPr/>
        <a:lstStyle/>
        <a:p>
          <a:endParaRPr lang="en-US" sz="800">
            <a:latin typeface="+mj-lt"/>
          </a:endParaRPr>
        </a:p>
      </dgm:t>
    </dgm:pt>
    <dgm:pt modelId="{0FFDC9BB-7D7C-3144-89BE-B4283CFCE6AF}" type="sibTrans" cxnId="{C32B6905-2077-934B-8E5F-54C50F9D2827}">
      <dgm:prSet/>
      <dgm:spPr/>
      <dgm:t>
        <a:bodyPr/>
        <a:lstStyle/>
        <a:p>
          <a:endParaRPr lang="en-US" sz="800">
            <a:latin typeface="+mj-lt"/>
          </a:endParaRPr>
        </a:p>
      </dgm:t>
    </dgm:pt>
    <dgm:pt modelId="{1BC879CF-C896-A94C-84A2-3E303A209FAD}">
      <dgm:prSet phldrT="[Text]" custT="1"/>
      <dgm:spPr/>
      <dgm:t>
        <a:bodyPr/>
        <a:lstStyle/>
        <a:p>
          <a:r>
            <a:rPr lang="en-US" sz="800" b="1">
              <a:latin typeface="+mj-lt"/>
            </a:rPr>
            <a:t>CO-PRODUCERS</a:t>
          </a:r>
        </a:p>
        <a:p>
          <a:r>
            <a:rPr lang="en-US" sz="800">
              <a:latin typeface="+mj-lt"/>
            </a:rPr>
            <a:t>*Entertainers</a:t>
          </a:r>
        </a:p>
        <a:p>
          <a:r>
            <a:rPr lang="en-US" sz="800">
              <a:latin typeface="+mj-lt"/>
            </a:rPr>
            <a:t>*Community groups</a:t>
          </a:r>
        </a:p>
        <a:p>
          <a:r>
            <a:rPr lang="en-US" sz="800">
              <a:latin typeface="+mj-lt"/>
            </a:rPr>
            <a:t>*Food and beverage</a:t>
          </a:r>
        </a:p>
        <a:p>
          <a:r>
            <a:rPr lang="en-US" sz="800">
              <a:latin typeface="+mj-lt"/>
            </a:rPr>
            <a:t>*Suppliers</a:t>
          </a:r>
        </a:p>
        <a:p>
          <a:r>
            <a:rPr lang="en-US" sz="800">
              <a:latin typeface="+mj-lt"/>
            </a:rPr>
            <a:t>*Technical support</a:t>
          </a:r>
        </a:p>
      </dgm:t>
    </dgm:pt>
    <dgm:pt modelId="{B1B2111B-4486-2042-90F6-499849C27093}" type="parTrans" cxnId="{8945A207-C015-1B4C-877D-C84D944BCB11}">
      <dgm:prSet custT="1"/>
      <dgm:spPr/>
      <dgm:t>
        <a:bodyPr/>
        <a:lstStyle/>
        <a:p>
          <a:endParaRPr lang="en-US" sz="800">
            <a:latin typeface="+mj-lt"/>
          </a:endParaRPr>
        </a:p>
      </dgm:t>
    </dgm:pt>
    <dgm:pt modelId="{457BA69C-8924-2245-BCE0-E0C124D06BFB}" type="sibTrans" cxnId="{8945A207-C015-1B4C-877D-C84D944BCB11}">
      <dgm:prSet/>
      <dgm:spPr/>
      <dgm:t>
        <a:bodyPr/>
        <a:lstStyle/>
        <a:p>
          <a:endParaRPr lang="en-US" sz="800">
            <a:latin typeface="+mj-lt"/>
          </a:endParaRPr>
        </a:p>
      </dgm:t>
    </dgm:pt>
    <dgm:pt modelId="{8FDA9129-018E-8041-B92D-72CBF9111BF8}">
      <dgm:prSet phldrT="[Text]" custT="1"/>
      <dgm:spPr/>
      <dgm:t>
        <a:bodyPr/>
        <a:lstStyle/>
        <a:p>
          <a:r>
            <a:rPr lang="en-US" sz="800" b="1">
              <a:latin typeface="+mj-lt"/>
            </a:rPr>
            <a:t>ALLIES AND COLLABORATORS</a:t>
          </a:r>
        </a:p>
        <a:p>
          <a:r>
            <a:rPr lang="en-US" sz="800">
              <a:latin typeface="+mj-lt"/>
            </a:rPr>
            <a:t>*Festivals association</a:t>
          </a:r>
        </a:p>
        <a:p>
          <a:r>
            <a:rPr lang="en-US" sz="800">
              <a:latin typeface="+mj-lt"/>
            </a:rPr>
            <a:t>*Artists association</a:t>
          </a:r>
        </a:p>
        <a:p>
          <a:r>
            <a:rPr lang="en-US" sz="800">
              <a:latin typeface="+mj-lt"/>
            </a:rPr>
            <a:t>*Community-group alliance</a:t>
          </a:r>
        </a:p>
        <a:p>
          <a:r>
            <a:rPr lang="en-US" sz="800">
              <a:latin typeface="+mj-lt"/>
            </a:rPr>
            <a:t>*Restaurant association</a:t>
          </a:r>
        </a:p>
      </dgm:t>
    </dgm:pt>
    <dgm:pt modelId="{A899437F-5DE2-9043-B07E-A3958F13C393}" type="parTrans" cxnId="{FB901686-8B5C-E949-B6AA-581A064B08C1}">
      <dgm:prSet custT="1"/>
      <dgm:spPr/>
      <dgm:t>
        <a:bodyPr/>
        <a:lstStyle/>
        <a:p>
          <a:endParaRPr lang="en-US" sz="800">
            <a:latin typeface="+mj-lt"/>
          </a:endParaRPr>
        </a:p>
      </dgm:t>
    </dgm:pt>
    <dgm:pt modelId="{5F5DD117-6149-9E4F-AF99-C9154D7BFB78}" type="sibTrans" cxnId="{FB901686-8B5C-E949-B6AA-581A064B08C1}">
      <dgm:prSet/>
      <dgm:spPr/>
      <dgm:t>
        <a:bodyPr/>
        <a:lstStyle/>
        <a:p>
          <a:endParaRPr lang="en-US" sz="800">
            <a:latin typeface="+mj-lt"/>
          </a:endParaRPr>
        </a:p>
      </dgm:t>
    </dgm:pt>
    <dgm:pt modelId="{A8276646-9B8F-C245-AB84-3AAC5C9E7462}">
      <dgm:prSet phldrT="[Text]"/>
      <dgm:spPr/>
      <dgm:t>
        <a:bodyPr/>
        <a:lstStyle/>
        <a:p>
          <a:endParaRPr lang="en-US" sz="800">
            <a:latin typeface="+mj-lt"/>
          </a:endParaRPr>
        </a:p>
      </dgm:t>
    </dgm:pt>
    <dgm:pt modelId="{3E5A6168-2260-9C42-8D55-440BA8B91DD4}" type="parTrans" cxnId="{97145C17-1DC1-7449-9D62-D71E3BD7CD52}">
      <dgm:prSet/>
      <dgm:spPr/>
      <dgm:t>
        <a:bodyPr/>
        <a:lstStyle/>
        <a:p>
          <a:endParaRPr lang="en-US" sz="800">
            <a:latin typeface="+mj-lt"/>
          </a:endParaRPr>
        </a:p>
      </dgm:t>
    </dgm:pt>
    <dgm:pt modelId="{BC87D6C7-57F6-9846-81D8-D5E272042A95}" type="sibTrans" cxnId="{97145C17-1DC1-7449-9D62-D71E3BD7CD52}">
      <dgm:prSet/>
      <dgm:spPr/>
      <dgm:t>
        <a:bodyPr/>
        <a:lstStyle/>
        <a:p>
          <a:endParaRPr lang="en-US" sz="800">
            <a:latin typeface="+mj-lt"/>
          </a:endParaRPr>
        </a:p>
      </dgm:t>
    </dgm:pt>
    <dgm:pt modelId="{D825ED73-C46A-DD4A-ADDB-2013494AA626}">
      <dgm:prSet phldrT="[Text]" custT="1"/>
      <dgm:spPr/>
      <dgm:t>
        <a:bodyPr/>
        <a:lstStyle/>
        <a:p>
          <a:r>
            <a:rPr lang="en-US" sz="800" b="1">
              <a:latin typeface="+mj-lt"/>
            </a:rPr>
            <a:t>MEDIA</a:t>
          </a:r>
        </a:p>
        <a:p>
          <a:r>
            <a:rPr lang="en-US" sz="800">
              <a:latin typeface="+mj-lt"/>
            </a:rPr>
            <a:t>*Radio</a:t>
          </a:r>
        </a:p>
        <a:p>
          <a:r>
            <a:rPr lang="en-US" sz="800">
              <a:latin typeface="+mj-lt"/>
            </a:rPr>
            <a:t>*TV</a:t>
          </a:r>
        </a:p>
        <a:p>
          <a:r>
            <a:rPr lang="en-US" sz="800">
              <a:latin typeface="+mj-lt"/>
            </a:rPr>
            <a:t>*Print</a:t>
          </a:r>
        </a:p>
        <a:p>
          <a:r>
            <a:rPr lang="en-US" sz="800">
              <a:latin typeface="+mj-lt"/>
            </a:rPr>
            <a:t>*Blogs</a:t>
          </a:r>
        </a:p>
      </dgm:t>
    </dgm:pt>
    <dgm:pt modelId="{55F2C174-4102-A044-ACEF-0744E2CF253B}" type="parTrans" cxnId="{886CD32D-E828-AB46-88D5-7DF1E71E8455}">
      <dgm:prSet custT="1"/>
      <dgm:spPr/>
      <dgm:t>
        <a:bodyPr/>
        <a:lstStyle/>
        <a:p>
          <a:endParaRPr lang="en-US" sz="800">
            <a:latin typeface="+mj-lt"/>
          </a:endParaRPr>
        </a:p>
      </dgm:t>
    </dgm:pt>
    <dgm:pt modelId="{6E9E55AE-04B6-424A-8466-A9668E22552E}" type="sibTrans" cxnId="{886CD32D-E828-AB46-88D5-7DF1E71E8455}">
      <dgm:prSet/>
      <dgm:spPr/>
      <dgm:t>
        <a:bodyPr/>
        <a:lstStyle/>
        <a:p>
          <a:endParaRPr lang="en-US" sz="800">
            <a:latin typeface="+mj-lt"/>
          </a:endParaRPr>
        </a:p>
      </dgm:t>
    </dgm:pt>
    <dgm:pt modelId="{95E15F31-AA6F-5A4E-8041-CD7D96A638E0}">
      <dgm:prSet phldrT="[Text]" custT="1">
        <dgm:style>
          <a:lnRef idx="2">
            <a:schemeClr val="dk1"/>
          </a:lnRef>
          <a:fillRef idx="1">
            <a:schemeClr val="lt1"/>
          </a:fillRef>
          <a:effectRef idx="0">
            <a:schemeClr val="dk1"/>
          </a:effectRef>
          <a:fontRef idx="minor">
            <a:schemeClr val="dk1"/>
          </a:fontRef>
        </dgm:style>
      </dgm:prSet>
      <dgm:spPr/>
      <dgm:t>
        <a:bodyPr/>
        <a:lstStyle/>
        <a:p>
          <a:r>
            <a:rPr lang="en-US" sz="800" b="1">
              <a:latin typeface="+mj-lt"/>
            </a:rPr>
            <a:t>DMO &amp; TOURISM AGENCY</a:t>
          </a:r>
        </a:p>
      </dgm:t>
    </dgm:pt>
    <dgm:pt modelId="{8713D8A4-E439-6B40-8895-99183AC69ABF}" type="parTrans" cxnId="{F9314F6B-03F5-A045-BBDC-0AB793F736E7}">
      <dgm:prSet custT="1"/>
      <dgm:spPr/>
      <dgm:t>
        <a:bodyPr/>
        <a:lstStyle/>
        <a:p>
          <a:endParaRPr lang="en-US" sz="800">
            <a:latin typeface="+mj-lt"/>
          </a:endParaRPr>
        </a:p>
      </dgm:t>
    </dgm:pt>
    <dgm:pt modelId="{7F4207D7-DFBD-F640-8458-0CB57584018B}" type="sibTrans" cxnId="{F9314F6B-03F5-A045-BBDC-0AB793F736E7}">
      <dgm:prSet/>
      <dgm:spPr/>
      <dgm:t>
        <a:bodyPr/>
        <a:lstStyle/>
        <a:p>
          <a:endParaRPr lang="en-US" sz="800">
            <a:latin typeface="+mj-lt"/>
          </a:endParaRPr>
        </a:p>
      </dgm:t>
    </dgm:pt>
    <dgm:pt modelId="{633B7BF0-9227-B247-95C1-ED3CD2C6DEFC}" type="pres">
      <dgm:prSet presAssocID="{DD72F5B5-F76E-064C-94C1-B3780B159E56}" presName="cycle" presStyleCnt="0">
        <dgm:presLayoutVars>
          <dgm:chMax val="1"/>
          <dgm:dir/>
          <dgm:animLvl val="ctr"/>
          <dgm:resizeHandles val="exact"/>
        </dgm:presLayoutVars>
      </dgm:prSet>
      <dgm:spPr/>
      <dgm:t>
        <a:bodyPr/>
        <a:lstStyle/>
        <a:p>
          <a:endParaRPr lang="en-US"/>
        </a:p>
      </dgm:t>
    </dgm:pt>
    <dgm:pt modelId="{D29F51A6-37F8-BB45-ABA9-C4A05898501D}" type="pres">
      <dgm:prSet presAssocID="{A177F20B-9F57-F549-9E44-E432BCC24B8D}" presName="centerShape" presStyleLbl="node0" presStyleIdx="0" presStyleCnt="1" custScaleX="134857" custScaleY="113996"/>
      <dgm:spPr/>
      <dgm:t>
        <a:bodyPr/>
        <a:lstStyle/>
        <a:p>
          <a:endParaRPr lang="en-US"/>
        </a:p>
      </dgm:t>
    </dgm:pt>
    <dgm:pt modelId="{48925AD3-2245-5C41-9A3D-C02D61C8E9C9}" type="pres">
      <dgm:prSet presAssocID="{133050F9-BCB9-D449-B401-7FC3682BDC32}" presName="Name9" presStyleLbl="parChTrans1D2" presStyleIdx="0" presStyleCnt="8"/>
      <dgm:spPr/>
      <dgm:t>
        <a:bodyPr/>
        <a:lstStyle/>
        <a:p>
          <a:endParaRPr lang="en-US"/>
        </a:p>
      </dgm:t>
    </dgm:pt>
    <dgm:pt modelId="{8CB68B99-D6ED-8242-9328-2C926FFD347D}" type="pres">
      <dgm:prSet presAssocID="{133050F9-BCB9-D449-B401-7FC3682BDC32}" presName="connTx" presStyleLbl="parChTrans1D2" presStyleIdx="0" presStyleCnt="8"/>
      <dgm:spPr/>
      <dgm:t>
        <a:bodyPr/>
        <a:lstStyle/>
        <a:p>
          <a:endParaRPr lang="en-US"/>
        </a:p>
      </dgm:t>
    </dgm:pt>
    <dgm:pt modelId="{1AB19E05-EA00-6545-BDA0-D952BFE8464F}" type="pres">
      <dgm:prSet presAssocID="{33BDDBB3-A833-2B46-9041-6EE52E321714}" presName="node" presStyleLbl="node1" presStyleIdx="0" presStyleCnt="8" custScaleX="126609" custScaleY="143645" custRadScaleRad="99076" custRadScaleInc="2122">
        <dgm:presLayoutVars>
          <dgm:bulletEnabled val="1"/>
        </dgm:presLayoutVars>
      </dgm:prSet>
      <dgm:spPr>
        <a:prstGeom prst="roundRect">
          <a:avLst/>
        </a:prstGeom>
      </dgm:spPr>
      <dgm:t>
        <a:bodyPr/>
        <a:lstStyle/>
        <a:p>
          <a:endParaRPr lang="en-US"/>
        </a:p>
      </dgm:t>
    </dgm:pt>
    <dgm:pt modelId="{7222A160-9C2F-4741-A277-58C164F37AEF}" type="pres">
      <dgm:prSet presAssocID="{58E908A3-90AF-4D43-91EB-4338DE9BC8B8}" presName="Name9" presStyleLbl="parChTrans1D2" presStyleIdx="1" presStyleCnt="8"/>
      <dgm:spPr/>
      <dgm:t>
        <a:bodyPr/>
        <a:lstStyle/>
        <a:p>
          <a:endParaRPr lang="en-US"/>
        </a:p>
      </dgm:t>
    </dgm:pt>
    <dgm:pt modelId="{B8B475CC-BEB7-764D-A933-A4C793C8FF6A}" type="pres">
      <dgm:prSet presAssocID="{58E908A3-90AF-4D43-91EB-4338DE9BC8B8}" presName="connTx" presStyleLbl="parChTrans1D2" presStyleIdx="1" presStyleCnt="8"/>
      <dgm:spPr/>
      <dgm:t>
        <a:bodyPr/>
        <a:lstStyle/>
        <a:p>
          <a:endParaRPr lang="en-US"/>
        </a:p>
      </dgm:t>
    </dgm:pt>
    <dgm:pt modelId="{8742F5B5-143C-5E47-9039-E0CD5CBEDA22}" type="pres">
      <dgm:prSet presAssocID="{10D82FF4-84D2-7E46-9DA5-D6A554653744}" presName="node" presStyleLbl="node1" presStyleIdx="1" presStyleCnt="8" custScaleX="117552" custScaleY="115896" custRadScaleRad="132296" custRadScaleInc="3344">
        <dgm:presLayoutVars>
          <dgm:bulletEnabled val="1"/>
        </dgm:presLayoutVars>
      </dgm:prSet>
      <dgm:spPr>
        <a:prstGeom prst="roundRect">
          <a:avLst/>
        </a:prstGeom>
      </dgm:spPr>
      <dgm:t>
        <a:bodyPr/>
        <a:lstStyle/>
        <a:p>
          <a:endParaRPr lang="en-US"/>
        </a:p>
      </dgm:t>
    </dgm:pt>
    <dgm:pt modelId="{8D9A8142-F8FA-4B43-BC47-139EDF26A28D}" type="pres">
      <dgm:prSet presAssocID="{E473E347-A96B-B144-A084-DA3C9820275F}" presName="Name9" presStyleLbl="parChTrans1D2" presStyleIdx="2" presStyleCnt="8"/>
      <dgm:spPr/>
      <dgm:t>
        <a:bodyPr/>
        <a:lstStyle/>
        <a:p>
          <a:endParaRPr lang="en-US"/>
        </a:p>
      </dgm:t>
    </dgm:pt>
    <dgm:pt modelId="{DFCBB6E6-1E33-0C4F-98AA-B889103D44AB}" type="pres">
      <dgm:prSet presAssocID="{E473E347-A96B-B144-A084-DA3C9820275F}" presName="connTx" presStyleLbl="parChTrans1D2" presStyleIdx="2" presStyleCnt="8"/>
      <dgm:spPr/>
      <dgm:t>
        <a:bodyPr/>
        <a:lstStyle/>
        <a:p>
          <a:endParaRPr lang="en-US"/>
        </a:p>
      </dgm:t>
    </dgm:pt>
    <dgm:pt modelId="{672C8BB8-2C3A-5E47-827E-0451DD258D06}" type="pres">
      <dgm:prSet presAssocID="{6F888F46-AA06-CD40-A433-177D768C830D}" presName="node" presStyleLbl="node1" presStyleIdx="2" presStyleCnt="8" custScaleX="117552" custScaleY="97897" custRadScaleRad="122849" custRadScaleInc="-18828">
        <dgm:presLayoutVars>
          <dgm:bulletEnabled val="1"/>
        </dgm:presLayoutVars>
      </dgm:prSet>
      <dgm:spPr>
        <a:prstGeom prst="roundRect">
          <a:avLst/>
        </a:prstGeom>
      </dgm:spPr>
      <dgm:t>
        <a:bodyPr/>
        <a:lstStyle/>
        <a:p>
          <a:endParaRPr lang="en-US"/>
        </a:p>
      </dgm:t>
    </dgm:pt>
    <dgm:pt modelId="{C94752FB-6AE5-914E-8083-7C286086DFDB}" type="pres">
      <dgm:prSet presAssocID="{182C3DCB-1A4A-4445-B594-EA134E5761D8}" presName="Name9" presStyleLbl="parChTrans1D2" presStyleIdx="3" presStyleCnt="8"/>
      <dgm:spPr/>
      <dgm:t>
        <a:bodyPr/>
        <a:lstStyle/>
        <a:p>
          <a:endParaRPr lang="en-US"/>
        </a:p>
      </dgm:t>
    </dgm:pt>
    <dgm:pt modelId="{8B8F7A98-F14D-8E45-BC32-1A6C6706E1E4}" type="pres">
      <dgm:prSet presAssocID="{182C3DCB-1A4A-4445-B594-EA134E5761D8}" presName="connTx" presStyleLbl="parChTrans1D2" presStyleIdx="3" presStyleCnt="8"/>
      <dgm:spPr/>
      <dgm:t>
        <a:bodyPr/>
        <a:lstStyle/>
        <a:p>
          <a:endParaRPr lang="en-US"/>
        </a:p>
      </dgm:t>
    </dgm:pt>
    <dgm:pt modelId="{92478801-5188-4E4A-A22D-6CADC19933FD}" type="pres">
      <dgm:prSet presAssocID="{5C8678A8-ACD8-E24F-9BA9-6E871CCD2CCC}" presName="node" presStyleLbl="node1" presStyleIdx="3" presStyleCnt="8" custScaleX="108944" custScaleY="117127" custRadScaleRad="137071" custRadScaleInc="-22370">
        <dgm:presLayoutVars>
          <dgm:bulletEnabled val="1"/>
        </dgm:presLayoutVars>
      </dgm:prSet>
      <dgm:spPr>
        <a:prstGeom prst="roundRect">
          <a:avLst/>
        </a:prstGeom>
      </dgm:spPr>
      <dgm:t>
        <a:bodyPr/>
        <a:lstStyle/>
        <a:p>
          <a:endParaRPr lang="en-US"/>
        </a:p>
      </dgm:t>
    </dgm:pt>
    <dgm:pt modelId="{79ACFD16-E78F-0A4E-ACFE-4C9E3C3B152B}" type="pres">
      <dgm:prSet presAssocID="{B1B2111B-4486-2042-90F6-499849C27093}" presName="Name9" presStyleLbl="parChTrans1D2" presStyleIdx="4" presStyleCnt="8"/>
      <dgm:spPr/>
      <dgm:t>
        <a:bodyPr/>
        <a:lstStyle/>
        <a:p>
          <a:endParaRPr lang="en-US"/>
        </a:p>
      </dgm:t>
    </dgm:pt>
    <dgm:pt modelId="{A334929B-4BC5-584E-9B5B-792451C5E1C8}" type="pres">
      <dgm:prSet presAssocID="{B1B2111B-4486-2042-90F6-499849C27093}" presName="connTx" presStyleLbl="parChTrans1D2" presStyleIdx="4" presStyleCnt="8"/>
      <dgm:spPr/>
      <dgm:t>
        <a:bodyPr/>
        <a:lstStyle/>
        <a:p>
          <a:endParaRPr lang="en-US"/>
        </a:p>
      </dgm:t>
    </dgm:pt>
    <dgm:pt modelId="{20862ED0-5E56-FE49-B987-B582382917DE}" type="pres">
      <dgm:prSet presAssocID="{1BC879CF-C896-A94C-84A2-3E303A209FAD}" presName="node" presStyleLbl="node1" presStyleIdx="4" presStyleCnt="8" custScaleX="117552" custScaleY="97897" custRadScaleRad="96286" custRadScaleInc="-1092">
        <dgm:presLayoutVars>
          <dgm:bulletEnabled val="1"/>
        </dgm:presLayoutVars>
      </dgm:prSet>
      <dgm:spPr>
        <a:prstGeom prst="roundRect">
          <a:avLst/>
        </a:prstGeom>
      </dgm:spPr>
      <dgm:t>
        <a:bodyPr/>
        <a:lstStyle/>
        <a:p>
          <a:endParaRPr lang="en-US"/>
        </a:p>
      </dgm:t>
    </dgm:pt>
    <dgm:pt modelId="{3E2DDDC0-6F0F-EB4F-A2FD-F17388F4D208}" type="pres">
      <dgm:prSet presAssocID="{A899437F-5DE2-9043-B07E-A3958F13C393}" presName="Name9" presStyleLbl="parChTrans1D2" presStyleIdx="5" presStyleCnt="8"/>
      <dgm:spPr/>
      <dgm:t>
        <a:bodyPr/>
        <a:lstStyle/>
        <a:p>
          <a:endParaRPr lang="en-US"/>
        </a:p>
      </dgm:t>
    </dgm:pt>
    <dgm:pt modelId="{9EE917E7-33DA-CE4E-8104-A8A14F775A3E}" type="pres">
      <dgm:prSet presAssocID="{A899437F-5DE2-9043-B07E-A3958F13C393}" presName="connTx" presStyleLbl="parChTrans1D2" presStyleIdx="5" presStyleCnt="8"/>
      <dgm:spPr/>
      <dgm:t>
        <a:bodyPr/>
        <a:lstStyle/>
        <a:p>
          <a:endParaRPr lang="en-US"/>
        </a:p>
      </dgm:t>
    </dgm:pt>
    <dgm:pt modelId="{82834793-D901-E845-8DB1-8C2D0C1E92E3}" type="pres">
      <dgm:prSet presAssocID="{8FDA9129-018E-8041-B92D-72CBF9111BF8}" presName="node" presStyleLbl="node1" presStyleIdx="5" presStyleCnt="8" custScaleX="136468" custScaleY="142179" custRadScaleRad="111964" custRadScaleInc="25936">
        <dgm:presLayoutVars>
          <dgm:bulletEnabled val="1"/>
        </dgm:presLayoutVars>
      </dgm:prSet>
      <dgm:spPr/>
      <dgm:t>
        <a:bodyPr/>
        <a:lstStyle/>
        <a:p>
          <a:endParaRPr lang="en-US"/>
        </a:p>
      </dgm:t>
    </dgm:pt>
    <dgm:pt modelId="{F100E27D-E534-3A4E-BF4B-1E07C34F7A56}" type="pres">
      <dgm:prSet presAssocID="{55F2C174-4102-A044-ACEF-0744E2CF253B}" presName="Name9" presStyleLbl="parChTrans1D2" presStyleIdx="6" presStyleCnt="8"/>
      <dgm:spPr/>
      <dgm:t>
        <a:bodyPr/>
        <a:lstStyle/>
        <a:p>
          <a:endParaRPr lang="en-US"/>
        </a:p>
      </dgm:t>
    </dgm:pt>
    <dgm:pt modelId="{384FE1FF-BF14-7140-B6FA-5280F46B966D}" type="pres">
      <dgm:prSet presAssocID="{55F2C174-4102-A044-ACEF-0744E2CF253B}" presName="connTx" presStyleLbl="parChTrans1D2" presStyleIdx="6" presStyleCnt="8"/>
      <dgm:spPr/>
      <dgm:t>
        <a:bodyPr/>
        <a:lstStyle/>
        <a:p>
          <a:endParaRPr lang="en-US"/>
        </a:p>
      </dgm:t>
    </dgm:pt>
    <dgm:pt modelId="{292D0CEB-F26D-7B45-91E2-75B580FE595B}" type="pres">
      <dgm:prSet presAssocID="{D825ED73-C46A-DD4A-ADDB-2013494AA626}" presName="node" presStyleLbl="node1" presStyleIdx="6" presStyleCnt="8" custScaleX="115992" custScaleY="110914" custRadScaleRad="128642" custRadScaleInc="10378">
        <dgm:presLayoutVars>
          <dgm:bulletEnabled val="1"/>
        </dgm:presLayoutVars>
      </dgm:prSet>
      <dgm:spPr/>
      <dgm:t>
        <a:bodyPr/>
        <a:lstStyle/>
        <a:p>
          <a:endParaRPr lang="en-US"/>
        </a:p>
      </dgm:t>
    </dgm:pt>
    <dgm:pt modelId="{85E4C9EB-BB01-BB41-B12C-26A804C003FC}" type="pres">
      <dgm:prSet presAssocID="{8713D8A4-E439-6B40-8895-99183AC69ABF}" presName="Name9" presStyleLbl="parChTrans1D2" presStyleIdx="7" presStyleCnt="8"/>
      <dgm:spPr/>
      <dgm:t>
        <a:bodyPr/>
        <a:lstStyle/>
        <a:p>
          <a:endParaRPr lang="en-US"/>
        </a:p>
      </dgm:t>
    </dgm:pt>
    <dgm:pt modelId="{AF81B27E-5ED6-9A46-A814-40E6617031CF}" type="pres">
      <dgm:prSet presAssocID="{8713D8A4-E439-6B40-8895-99183AC69ABF}" presName="connTx" presStyleLbl="parChTrans1D2" presStyleIdx="7" presStyleCnt="8"/>
      <dgm:spPr/>
      <dgm:t>
        <a:bodyPr/>
        <a:lstStyle/>
        <a:p>
          <a:endParaRPr lang="en-US"/>
        </a:p>
      </dgm:t>
    </dgm:pt>
    <dgm:pt modelId="{708D31F2-89FC-AC43-B8E3-7F13E80BFB8E}" type="pres">
      <dgm:prSet presAssocID="{95E15F31-AA6F-5A4E-8041-CD7D96A638E0}" presName="node" presStyleLbl="node1" presStyleIdx="7" presStyleCnt="8" custScaleX="115992" custScaleY="102424" custRadScaleRad="114151" custRadScaleInc="-28711">
        <dgm:presLayoutVars>
          <dgm:bulletEnabled val="1"/>
        </dgm:presLayoutVars>
      </dgm:prSet>
      <dgm:spPr/>
      <dgm:t>
        <a:bodyPr/>
        <a:lstStyle/>
        <a:p>
          <a:endParaRPr lang="en-US"/>
        </a:p>
      </dgm:t>
    </dgm:pt>
  </dgm:ptLst>
  <dgm:cxnLst>
    <dgm:cxn modelId="{906A57E3-EBBA-9F41-BCAF-9FB64459564C}" type="presOf" srcId="{182C3DCB-1A4A-4445-B594-EA134E5761D8}" destId="{8B8F7A98-F14D-8E45-BC32-1A6C6706E1E4}" srcOrd="1" destOrd="0" presId="urn:microsoft.com/office/officeart/2005/8/layout/radial1"/>
    <dgm:cxn modelId="{0E4CD560-6147-F545-92FD-6643235F5AEA}" type="presOf" srcId="{55F2C174-4102-A044-ACEF-0744E2CF253B}" destId="{384FE1FF-BF14-7140-B6FA-5280F46B966D}" srcOrd="1" destOrd="0" presId="urn:microsoft.com/office/officeart/2005/8/layout/radial1"/>
    <dgm:cxn modelId="{8945A207-C015-1B4C-877D-C84D944BCB11}" srcId="{A177F20B-9F57-F549-9E44-E432BCC24B8D}" destId="{1BC879CF-C896-A94C-84A2-3E303A209FAD}" srcOrd="4" destOrd="0" parTransId="{B1B2111B-4486-2042-90F6-499849C27093}" sibTransId="{457BA69C-8924-2245-BCE0-E0C124D06BFB}"/>
    <dgm:cxn modelId="{057737BA-3726-CD4B-AFF8-98DD87C59C6C}" type="presOf" srcId="{5C8678A8-ACD8-E24F-9BA9-6E871CCD2CCC}" destId="{92478801-5188-4E4A-A22D-6CADC19933FD}" srcOrd="0" destOrd="0" presId="urn:microsoft.com/office/officeart/2005/8/layout/radial1"/>
    <dgm:cxn modelId="{9B7353EB-EAB7-4E48-9ED6-0AB371E91A1A}" srcId="{A177F20B-9F57-F549-9E44-E432BCC24B8D}" destId="{10D82FF4-84D2-7E46-9DA5-D6A554653744}" srcOrd="1" destOrd="0" parTransId="{58E908A3-90AF-4D43-91EB-4338DE9BC8B8}" sibTransId="{65CF046D-509B-CE48-82BF-8E0B3F84DD94}"/>
    <dgm:cxn modelId="{DB12C6B1-2965-4543-AE70-E661750F9FE3}" type="presOf" srcId="{1BC879CF-C896-A94C-84A2-3E303A209FAD}" destId="{20862ED0-5E56-FE49-B987-B582382917DE}" srcOrd="0" destOrd="0" presId="urn:microsoft.com/office/officeart/2005/8/layout/radial1"/>
    <dgm:cxn modelId="{886CD32D-E828-AB46-88D5-7DF1E71E8455}" srcId="{A177F20B-9F57-F549-9E44-E432BCC24B8D}" destId="{D825ED73-C46A-DD4A-ADDB-2013494AA626}" srcOrd="6" destOrd="0" parTransId="{55F2C174-4102-A044-ACEF-0744E2CF253B}" sibTransId="{6E9E55AE-04B6-424A-8466-A9668E22552E}"/>
    <dgm:cxn modelId="{4C5049F8-D9F9-C44E-89AB-1EF1C1F4EF9E}" type="presOf" srcId="{A899437F-5DE2-9043-B07E-A3958F13C393}" destId="{3E2DDDC0-6F0F-EB4F-A2FD-F17388F4D208}" srcOrd="0" destOrd="0" presId="urn:microsoft.com/office/officeart/2005/8/layout/radial1"/>
    <dgm:cxn modelId="{5584E0B2-F7E5-D04E-811E-AF3BF808B9D2}" type="presOf" srcId="{D825ED73-C46A-DD4A-ADDB-2013494AA626}" destId="{292D0CEB-F26D-7B45-91E2-75B580FE595B}" srcOrd="0" destOrd="0" presId="urn:microsoft.com/office/officeart/2005/8/layout/radial1"/>
    <dgm:cxn modelId="{C5263C5F-7FD6-0C41-9E65-96A6BDA4EC9F}" type="presOf" srcId="{182C3DCB-1A4A-4445-B594-EA134E5761D8}" destId="{C94752FB-6AE5-914E-8083-7C286086DFDB}" srcOrd="0" destOrd="0" presId="urn:microsoft.com/office/officeart/2005/8/layout/radial1"/>
    <dgm:cxn modelId="{97145C17-1DC1-7449-9D62-D71E3BD7CD52}" srcId="{DD72F5B5-F76E-064C-94C1-B3780B159E56}" destId="{A8276646-9B8F-C245-AB84-3AAC5C9E7462}" srcOrd="1" destOrd="0" parTransId="{3E5A6168-2260-9C42-8D55-440BA8B91DD4}" sibTransId="{BC87D6C7-57F6-9846-81D8-D5E272042A95}"/>
    <dgm:cxn modelId="{0E12249F-B6D3-E64E-89C8-2F37790C1B5F}" srcId="{A177F20B-9F57-F549-9E44-E432BCC24B8D}" destId="{33BDDBB3-A833-2B46-9041-6EE52E321714}" srcOrd="0" destOrd="0" parTransId="{133050F9-BCB9-D449-B401-7FC3682BDC32}" sibTransId="{89F847A7-8A5D-1441-B42B-F1C7844B901E}"/>
    <dgm:cxn modelId="{268F7CDB-FAF7-5948-8784-3DF611EA6CA8}" type="presOf" srcId="{E473E347-A96B-B144-A084-DA3C9820275F}" destId="{DFCBB6E6-1E33-0C4F-98AA-B889103D44AB}" srcOrd="1" destOrd="0" presId="urn:microsoft.com/office/officeart/2005/8/layout/radial1"/>
    <dgm:cxn modelId="{37F6C64A-05D0-D042-BDA9-3915CAA363A6}" type="presOf" srcId="{DD72F5B5-F76E-064C-94C1-B3780B159E56}" destId="{633B7BF0-9227-B247-95C1-ED3CD2C6DEFC}" srcOrd="0" destOrd="0" presId="urn:microsoft.com/office/officeart/2005/8/layout/radial1"/>
    <dgm:cxn modelId="{6A23009D-4DD7-CD45-A1BA-E9756A6D0723}" type="presOf" srcId="{A899437F-5DE2-9043-B07E-A3958F13C393}" destId="{9EE917E7-33DA-CE4E-8104-A8A14F775A3E}" srcOrd="1" destOrd="0" presId="urn:microsoft.com/office/officeart/2005/8/layout/radial1"/>
    <dgm:cxn modelId="{FB901686-8B5C-E949-B6AA-581A064B08C1}" srcId="{A177F20B-9F57-F549-9E44-E432BCC24B8D}" destId="{8FDA9129-018E-8041-B92D-72CBF9111BF8}" srcOrd="5" destOrd="0" parTransId="{A899437F-5DE2-9043-B07E-A3958F13C393}" sibTransId="{5F5DD117-6149-9E4F-AF99-C9154D7BFB78}"/>
    <dgm:cxn modelId="{D5A0BD09-DB8D-6649-BAFE-94D40ECCB3F5}" type="presOf" srcId="{A177F20B-9F57-F549-9E44-E432BCC24B8D}" destId="{D29F51A6-37F8-BB45-ABA9-C4A05898501D}" srcOrd="0" destOrd="0" presId="urn:microsoft.com/office/officeart/2005/8/layout/radial1"/>
    <dgm:cxn modelId="{396D3741-10EC-B34F-817C-A576A1BD8DF5}" type="presOf" srcId="{6F888F46-AA06-CD40-A433-177D768C830D}" destId="{672C8BB8-2C3A-5E47-827E-0451DD258D06}" srcOrd="0" destOrd="0" presId="urn:microsoft.com/office/officeart/2005/8/layout/radial1"/>
    <dgm:cxn modelId="{8E041EDF-0429-384F-A32E-5FA3CF9A6F00}" type="presOf" srcId="{133050F9-BCB9-D449-B401-7FC3682BDC32}" destId="{48925AD3-2245-5C41-9A3D-C02D61C8E9C9}" srcOrd="0" destOrd="0" presId="urn:microsoft.com/office/officeart/2005/8/layout/radial1"/>
    <dgm:cxn modelId="{AF899C5F-0237-504D-8469-0F1ED168038D}" type="presOf" srcId="{8FDA9129-018E-8041-B92D-72CBF9111BF8}" destId="{82834793-D901-E845-8DB1-8C2D0C1E92E3}" srcOrd="0" destOrd="0" presId="urn:microsoft.com/office/officeart/2005/8/layout/radial1"/>
    <dgm:cxn modelId="{A939F2FB-3535-F64A-803A-95F3854E4B67}" type="presOf" srcId="{95E15F31-AA6F-5A4E-8041-CD7D96A638E0}" destId="{708D31F2-89FC-AC43-B8E3-7F13E80BFB8E}" srcOrd="0" destOrd="0" presId="urn:microsoft.com/office/officeart/2005/8/layout/radial1"/>
    <dgm:cxn modelId="{1EEE0853-02A8-3F4D-98BD-31A5B9DB3335}" type="presOf" srcId="{133050F9-BCB9-D449-B401-7FC3682BDC32}" destId="{8CB68B99-D6ED-8242-9328-2C926FFD347D}" srcOrd="1" destOrd="0" presId="urn:microsoft.com/office/officeart/2005/8/layout/radial1"/>
    <dgm:cxn modelId="{6D8B2C03-94F5-4241-9A62-AD2C26BBB667}" type="presOf" srcId="{10D82FF4-84D2-7E46-9DA5-D6A554653744}" destId="{8742F5B5-143C-5E47-9039-E0CD5CBEDA22}" srcOrd="0" destOrd="0" presId="urn:microsoft.com/office/officeart/2005/8/layout/radial1"/>
    <dgm:cxn modelId="{C0175370-86A4-F84D-95E9-6D2762A6F1F0}" type="presOf" srcId="{B1B2111B-4486-2042-90F6-499849C27093}" destId="{79ACFD16-E78F-0A4E-ACFE-4C9E3C3B152B}" srcOrd="0" destOrd="0" presId="urn:microsoft.com/office/officeart/2005/8/layout/radial1"/>
    <dgm:cxn modelId="{5C90768C-5B11-1642-B66C-1BBAA8BABF1D}" type="presOf" srcId="{58E908A3-90AF-4D43-91EB-4338DE9BC8B8}" destId="{7222A160-9C2F-4741-A277-58C164F37AEF}" srcOrd="0" destOrd="0" presId="urn:microsoft.com/office/officeart/2005/8/layout/radial1"/>
    <dgm:cxn modelId="{D51D50D6-5BF2-484E-B05E-6DF967C616E7}" type="presOf" srcId="{8713D8A4-E439-6B40-8895-99183AC69ABF}" destId="{85E4C9EB-BB01-BB41-B12C-26A804C003FC}" srcOrd="0" destOrd="0" presId="urn:microsoft.com/office/officeart/2005/8/layout/radial1"/>
    <dgm:cxn modelId="{FC027DDB-311E-C643-9B86-33BD9155AB5E}" type="presOf" srcId="{B1B2111B-4486-2042-90F6-499849C27093}" destId="{A334929B-4BC5-584E-9B5B-792451C5E1C8}" srcOrd="1" destOrd="0" presId="urn:microsoft.com/office/officeart/2005/8/layout/radial1"/>
    <dgm:cxn modelId="{423F1949-AE64-7746-B23B-4FCA26C299FC}" srcId="{A177F20B-9F57-F549-9E44-E432BCC24B8D}" destId="{6F888F46-AA06-CD40-A433-177D768C830D}" srcOrd="2" destOrd="0" parTransId="{E473E347-A96B-B144-A084-DA3C9820275F}" sibTransId="{D9499257-B98C-A047-95DC-C3E860676A4B}"/>
    <dgm:cxn modelId="{F388AFFB-0295-5943-A34B-B6BF2C547D24}" type="presOf" srcId="{33BDDBB3-A833-2B46-9041-6EE52E321714}" destId="{1AB19E05-EA00-6545-BDA0-D952BFE8464F}" srcOrd="0" destOrd="0" presId="urn:microsoft.com/office/officeart/2005/8/layout/radial1"/>
    <dgm:cxn modelId="{C32B6905-2077-934B-8E5F-54C50F9D2827}" srcId="{A177F20B-9F57-F549-9E44-E432BCC24B8D}" destId="{5C8678A8-ACD8-E24F-9BA9-6E871CCD2CCC}" srcOrd="3" destOrd="0" parTransId="{182C3DCB-1A4A-4445-B594-EA134E5761D8}" sibTransId="{0FFDC9BB-7D7C-3144-89BE-B4283CFCE6AF}"/>
    <dgm:cxn modelId="{FF146069-6B79-3D44-9357-6AB3053BE920}" type="presOf" srcId="{8713D8A4-E439-6B40-8895-99183AC69ABF}" destId="{AF81B27E-5ED6-9A46-A814-40E6617031CF}" srcOrd="1" destOrd="0" presId="urn:microsoft.com/office/officeart/2005/8/layout/radial1"/>
    <dgm:cxn modelId="{F9314F6B-03F5-A045-BBDC-0AB793F736E7}" srcId="{A177F20B-9F57-F549-9E44-E432BCC24B8D}" destId="{95E15F31-AA6F-5A4E-8041-CD7D96A638E0}" srcOrd="7" destOrd="0" parTransId="{8713D8A4-E439-6B40-8895-99183AC69ABF}" sibTransId="{7F4207D7-DFBD-F640-8458-0CB57584018B}"/>
    <dgm:cxn modelId="{3A9D9F72-433F-D94B-AA7A-BACAAF0D33DB}" srcId="{DD72F5B5-F76E-064C-94C1-B3780B159E56}" destId="{A177F20B-9F57-F549-9E44-E432BCC24B8D}" srcOrd="0" destOrd="0" parTransId="{7B529B68-C0A4-5F41-AEA4-F11B2EE785E0}" sibTransId="{83166C65-68D1-3041-95AC-0AD899E08DA0}"/>
    <dgm:cxn modelId="{238948D2-76DA-FE45-B91F-52A57D4EF9CB}" type="presOf" srcId="{E473E347-A96B-B144-A084-DA3C9820275F}" destId="{8D9A8142-F8FA-4B43-BC47-139EDF26A28D}" srcOrd="0" destOrd="0" presId="urn:microsoft.com/office/officeart/2005/8/layout/radial1"/>
    <dgm:cxn modelId="{614662AA-BB7A-C140-84BF-AE370B7ECAFC}" type="presOf" srcId="{55F2C174-4102-A044-ACEF-0744E2CF253B}" destId="{F100E27D-E534-3A4E-BF4B-1E07C34F7A56}" srcOrd="0" destOrd="0" presId="urn:microsoft.com/office/officeart/2005/8/layout/radial1"/>
    <dgm:cxn modelId="{CB7DC7EC-4C8F-154E-B061-11ACCD1BE364}" type="presOf" srcId="{58E908A3-90AF-4D43-91EB-4338DE9BC8B8}" destId="{B8B475CC-BEB7-764D-A933-A4C793C8FF6A}" srcOrd="1" destOrd="0" presId="urn:microsoft.com/office/officeart/2005/8/layout/radial1"/>
    <dgm:cxn modelId="{A5CE5611-8394-CB40-B360-6082C8D37E35}" type="presParOf" srcId="{633B7BF0-9227-B247-95C1-ED3CD2C6DEFC}" destId="{D29F51A6-37F8-BB45-ABA9-C4A05898501D}" srcOrd="0" destOrd="0" presId="urn:microsoft.com/office/officeart/2005/8/layout/radial1"/>
    <dgm:cxn modelId="{292888C5-E06B-234C-9D71-17F9B99E02BE}" type="presParOf" srcId="{633B7BF0-9227-B247-95C1-ED3CD2C6DEFC}" destId="{48925AD3-2245-5C41-9A3D-C02D61C8E9C9}" srcOrd="1" destOrd="0" presId="urn:microsoft.com/office/officeart/2005/8/layout/radial1"/>
    <dgm:cxn modelId="{0EC4A69C-5CE6-AD41-B533-96BF62A29713}" type="presParOf" srcId="{48925AD3-2245-5C41-9A3D-C02D61C8E9C9}" destId="{8CB68B99-D6ED-8242-9328-2C926FFD347D}" srcOrd="0" destOrd="0" presId="urn:microsoft.com/office/officeart/2005/8/layout/radial1"/>
    <dgm:cxn modelId="{7937B456-3C7E-9A40-B04F-82FFA0AF9509}" type="presParOf" srcId="{633B7BF0-9227-B247-95C1-ED3CD2C6DEFC}" destId="{1AB19E05-EA00-6545-BDA0-D952BFE8464F}" srcOrd="2" destOrd="0" presId="urn:microsoft.com/office/officeart/2005/8/layout/radial1"/>
    <dgm:cxn modelId="{5EB6891E-3163-D449-B7C6-CA4F2F82864B}" type="presParOf" srcId="{633B7BF0-9227-B247-95C1-ED3CD2C6DEFC}" destId="{7222A160-9C2F-4741-A277-58C164F37AEF}" srcOrd="3" destOrd="0" presId="urn:microsoft.com/office/officeart/2005/8/layout/radial1"/>
    <dgm:cxn modelId="{36E5B93B-CFCB-2B4A-AE13-B5F0DB8686AD}" type="presParOf" srcId="{7222A160-9C2F-4741-A277-58C164F37AEF}" destId="{B8B475CC-BEB7-764D-A933-A4C793C8FF6A}" srcOrd="0" destOrd="0" presId="urn:microsoft.com/office/officeart/2005/8/layout/radial1"/>
    <dgm:cxn modelId="{0EE95FB8-5DCD-144F-88A8-9744A07F10F8}" type="presParOf" srcId="{633B7BF0-9227-B247-95C1-ED3CD2C6DEFC}" destId="{8742F5B5-143C-5E47-9039-E0CD5CBEDA22}" srcOrd="4" destOrd="0" presId="urn:microsoft.com/office/officeart/2005/8/layout/radial1"/>
    <dgm:cxn modelId="{3E97AFEE-D09F-5B46-A823-87803BDDF415}" type="presParOf" srcId="{633B7BF0-9227-B247-95C1-ED3CD2C6DEFC}" destId="{8D9A8142-F8FA-4B43-BC47-139EDF26A28D}" srcOrd="5" destOrd="0" presId="urn:microsoft.com/office/officeart/2005/8/layout/radial1"/>
    <dgm:cxn modelId="{D1E6FED7-F4E5-6A46-B7FA-DBB04D285726}" type="presParOf" srcId="{8D9A8142-F8FA-4B43-BC47-139EDF26A28D}" destId="{DFCBB6E6-1E33-0C4F-98AA-B889103D44AB}" srcOrd="0" destOrd="0" presId="urn:microsoft.com/office/officeart/2005/8/layout/radial1"/>
    <dgm:cxn modelId="{17450B79-8B57-CD44-83FD-8396614B34FD}" type="presParOf" srcId="{633B7BF0-9227-B247-95C1-ED3CD2C6DEFC}" destId="{672C8BB8-2C3A-5E47-827E-0451DD258D06}" srcOrd="6" destOrd="0" presId="urn:microsoft.com/office/officeart/2005/8/layout/radial1"/>
    <dgm:cxn modelId="{7D8D40FC-96BF-7546-87D0-E173123A9E18}" type="presParOf" srcId="{633B7BF0-9227-B247-95C1-ED3CD2C6DEFC}" destId="{C94752FB-6AE5-914E-8083-7C286086DFDB}" srcOrd="7" destOrd="0" presId="urn:microsoft.com/office/officeart/2005/8/layout/radial1"/>
    <dgm:cxn modelId="{936020DC-76D6-3F46-AED8-7F456FBC192F}" type="presParOf" srcId="{C94752FB-6AE5-914E-8083-7C286086DFDB}" destId="{8B8F7A98-F14D-8E45-BC32-1A6C6706E1E4}" srcOrd="0" destOrd="0" presId="urn:microsoft.com/office/officeart/2005/8/layout/radial1"/>
    <dgm:cxn modelId="{2D0F4629-2294-DC46-B783-A87C95BEDD38}" type="presParOf" srcId="{633B7BF0-9227-B247-95C1-ED3CD2C6DEFC}" destId="{92478801-5188-4E4A-A22D-6CADC19933FD}" srcOrd="8" destOrd="0" presId="urn:microsoft.com/office/officeart/2005/8/layout/radial1"/>
    <dgm:cxn modelId="{18C12097-876C-6347-8B8E-572D8A5C7F69}" type="presParOf" srcId="{633B7BF0-9227-B247-95C1-ED3CD2C6DEFC}" destId="{79ACFD16-E78F-0A4E-ACFE-4C9E3C3B152B}" srcOrd="9" destOrd="0" presId="urn:microsoft.com/office/officeart/2005/8/layout/radial1"/>
    <dgm:cxn modelId="{75333C97-375C-474B-934C-145A4F0910AA}" type="presParOf" srcId="{79ACFD16-E78F-0A4E-ACFE-4C9E3C3B152B}" destId="{A334929B-4BC5-584E-9B5B-792451C5E1C8}" srcOrd="0" destOrd="0" presId="urn:microsoft.com/office/officeart/2005/8/layout/radial1"/>
    <dgm:cxn modelId="{5595E7D5-D366-3A43-AD35-71F9250C1681}" type="presParOf" srcId="{633B7BF0-9227-B247-95C1-ED3CD2C6DEFC}" destId="{20862ED0-5E56-FE49-B987-B582382917DE}" srcOrd="10" destOrd="0" presId="urn:microsoft.com/office/officeart/2005/8/layout/radial1"/>
    <dgm:cxn modelId="{47783ED4-A7D3-5F4E-ACD8-841FD6449984}" type="presParOf" srcId="{633B7BF0-9227-B247-95C1-ED3CD2C6DEFC}" destId="{3E2DDDC0-6F0F-EB4F-A2FD-F17388F4D208}" srcOrd="11" destOrd="0" presId="urn:microsoft.com/office/officeart/2005/8/layout/radial1"/>
    <dgm:cxn modelId="{4A3623C0-325F-CE4F-A4FD-A1BB4034B05B}" type="presParOf" srcId="{3E2DDDC0-6F0F-EB4F-A2FD-F17388F4D208}" destId="{9EE917E7-33DA-CE4E-8104-A8A14F775A3E}" srcOrd="0" destOrd="0" presId="urn:microsoft.com/office/officeart/2005/8/layout/radial1"/>
    <dgm:cxn modelId="{42070D73-4FB9-5E4D-867B-1F7C99FE1F3D}" type="presParOf" srcId="{633B7BF0-9227-B247-95C1-ED3CD2C6DEFC}" destId="{82834793-D901-E845-8DB1-8C2D0C1E92E3}" srcOrd="12" destOrd="0" presId="urn:microsoft.com/office/officeart/2005/8/layout/radial1"/>
    <dgm:cxn modelId="{814A631A-AAFA-7946-8C73-06526F6954CD}" type="presParOf" srcId="{633B7BF0-9227-B247-95C1-ED3CD2C6DEFC}" destId="{F100E27D-E534-3A4E-BF4B-1E07C34F7A56}" srcOrd="13" destOrd="0" presId="urn:microsoft.com/office/officeart/2005/8/layout/radial1"/>
    <dgm:cxn modelId="{639F613A-F273-7A4B-A66C-D0A8DA294C80}" type="presParOf" srcId="{F100E27D-E534-3A4E-BF4B-1E07C34F7A56}" destId="{384FE1FF-BF14-7140-B6FA-5280F46B966D}" srcOrd="0" destOrd="0" presId="urn:microsoft.com/office/officeart/2005/8/layout/radial1"/>
    <dgm:cxn modelId="{8DA9940E-CB3E-B143-ACC5-A51D63EF7020}" type="presParOf" srcId="{633B7BF0-9227-B247-95C1-ED3CD2C6DEFC}" destId="{292D0CEB-F26D-7B45-91E2-75B580FE595B}" srcOrd="14" destOrd="0" presId="urn:microsoft.com/office/officeart/2005/8/layout/radial1"/>
    <dgm:cxn modelId="{C4D233CB-CB2D-3447-8D6C-AD2D95B94EA2}" type="presParOf" srcId="{633B7BF0-9227-B247-95C1-ED3CD2C6DEFC}" destId="{85E4C9EB-BB01-BB41-B12C-26A804C003FC}" srcOrd="15" destOrd="0" presId="urn:microsoft.com/office/officeart/2005/8/layout/radial1"/>
    <dgm:cxn modelId="{7637EEFB-644D-8C40-99AF-43B9974DCD8B}" type="presParOf" srcId="{85E4C9EB-BB01-BB41-B12C-26A804C003FC}" destId="{AF81B27E-5ED6-9A46-A814-40E6617031CF}" srcOrd="0" destOrd="0" presId="urn:microsoft.com/office/officeart/2005/8/layout/radial1"/>
    <dgm:cxn modelId="{CA560888-0DAF-9D47-AC44-E7A13D4C8762}" type="presParOf" srcId="{633B7BF0-9227-B247-95C1-ED3CD2C6DEFC}" destId="{708D31F2-89FC-AC43-B8E3-7F13E80BFB8E}"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52F6F0-63E9-5843-AD84-47D61FB2C687}"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8E6B436C-5634-AE48-8F5A-F674CA1DD5D5}">
      <dgm:prSet phldrT="[Text]" custT="1"/>
      <dgm:spPr/>
      <dgm:t>
        <a:bodyPr/>
        <a:lstStyle/>
        <a:p>
          <a:pPr algn="ctr"/>
          <a:r>
            <a:rPr lang="en-US" sz="1000">
              <a:latin typeface="+mj-lt"/>
            </a:rPr>
            <a:t>Unknown, or mixed criteria</a:t>
          </a:r>
        </a:p>
        <a:p>
          <a:pPr algn="ctr"/>
          <a:r>
            <a:rPr lang="en-US" sz="1000" b="1">
              <a:latin typeface="+mj-lt"/>
            </a:rPr>
            <a:t>Strategy:  </a:t>
          </a:r>
          <a:r>
            <a:rPr lang="en-US" sz="1000">
              <a:latin typeface="+mj-lt"/>
            </a:rPr>
            <a:t>Monitor and Inform</a:t>
          </a:r>
        </a:p>
      </dgm:t>
    </dgm:pt>
    <dgm:pt modelId="{E224F2DC-8136-E246-997E-850BD046902B}" type="parTrans" cxnId="{802A669D-C76D-BA45-A909-ABE20D1A11D8}">
      <dgm:prSet/>
      <dgm:spPr/>
      <dgm:t>
        <a:bodyPr/>
        <a:lstStyle/>
        <a:p>
          <a:pPr algn="ctr"/>
          <a:endParaRPr lang="en-US" sz="1000">
            <a:latin typeface="+mj-lt"/>
          </a:endParaRPr>
        </a:p>
      </dgm:t>
    </dgm:pt>
    <dgm:pt modelId="{E67D2472-700A-E043-A2C9-C0B2B676C514}" type="sibTrans" cxnId="{802A669D-C76D-BA45-A909-ABE20D1A11D8}">
      <dgm:prSet/>
      <dgm:spPr/>
      <dgm:t>
        <a:bodyPr/>
        <a:lstStyle/>
        <a:p>
          <a:pPr algn="ctr"/>
          <a:endParaRPr lang="en-US" sz="1000">
            <a:latin typeface="+mj-lt"/>
          </a:endParaRPr>
        </a:p>
      </dgm:t>
    </dgm:pt>
    <dgm:pt modelId="{409E96DB-5E50-8B4D-A0D3-8F8D626DC904}">
      <dgm:prSet phldrT="[Text]" custT="1"/>
      <dgm:spPr/>
      <dgm:t>
        <a:bodyPr/>
        <a:lstStyle/>
        <a:p>
          <a:pPr algn="ctr"/>
          <a:r>
            <a:rPr lang="en-US" sz="1000" b="1">
              <a:latin typeface="+mj-lt"/>
            </a:rPr>
            <a:t>POTENTIAL COLLABORATORS</a:t>
          </a:r>
        </a:p>
        <a:p>
          <a:pPr algn="ctr"/>
          <a:r>
            <a:rPr lang="en-US" sz="1000">
              <a:latin typeface="+mj-lt"/>
            </a:rPr>
            <a:t>- Potential value but not engaged</a:t>
          </a:r>
        </a:p>
        <a:p>
          <a:pPr algn="ctr"/>
          <a:endParaRPr lang="en-US" sz="1000">
            <a:latin typeface="+mj-lt"/>
          </a:endParaRPr>
        </a:p>
        <a:p>
          <a:pPr algn="ctr"/>
          <a:r>
            <a:rPr lang="en-US" sz="1000" b="1">
              <a:latin typeface="+mj-lt"/>
            </a:rPr>
            <a:t>Strategy:</a:t>
          </a:r>
          <a:r>
            <a:rPr lang="en-US" sz="1000">
              <a:latin typeface="+mj-lt"/>
            </a:rPr>
            <a:t>  foster a relationship, identify mutual intersts, engage incrementally</a:t>
          </a:r>
        </a:p>
      </dgm:t>
    </dgm:pt>
    <dgm:pt modelId="{72C9225E-6B2D-C748-A34E-8F5D5AC40995}" type="parTrans" cxnId="{29BE972C-9FB3-1540-BB2B-B49E64A08DAA}">
      <dgm:prSet/>
      <dgm:spPr/>
      <dgm:t>
        <a:bodyPr/>
        <a:lstStyle/>
        <a:p>
          <a:pPr algn="ctr"/>
          <a:endParaRPr lang="en-US" sz="1000">
            <a:latin typeface="+mj-lt"/>
          </a:endParaRPr>
        </a:p>
      </dgm:t>
    </dgm:pt>
    <dgm:pt modelId="{E78D2EE0-3A1C-834B-959F-5B6C72150734}" type="sibTrans" cxnId="{29BE972C-9FB3-1540-BB2B-B49E64A08DAA}">
      <dgm:prSet/>
      <dgm:spPr/>
      <dgm:t>
        <a:bodyPr/>
        <a:lstStyle/>
        <a:p>
          <a:pPr algn="ctr"/>
          <a:endParaRPr lang="en-US" sz="1000">
            <a:latin typeface="+mj-lt"/>
          </a:endParaRPr>
        </a:p>
      </dgm:t>
    </dgm:pt>
    <dgm:pt modelId="{A365D641-4C17-BF4B-9045-5F59491F2199}">
      <dgm:prSet phldrT="[Text]" custT="1"/>
      <dgm:spPr/>
      <dgm:t>
        <a:bodyPr/>
        <a:lstStyle/>
        <a:p>
          <a:pPr algn="ctr"/>
          <a:r>
            <a:rPr lang="en-US" sz="1000" b="1">
              <a:latin typeface="+mj-lt"/>
            </a:rPr>
            <a:t>UNINTERESTED AND LOW THREATS</a:t>
          </a:r>
        </a:p>
        <a:p>
          <a:pPr algn="ctr"/>
          <a:r>
            <a:rPr lang="en-US" sz="1000">
              <a:latin typeface="+mj-lt"/>
            </a:rPr>
            <a:t>- Unintersted, not powerful, low potential to support</a:t>
          </a:r>
        </a:p>
        <a:p>
          <a:pPr algn="ctr"/>
          <a:endParaRPr lang="en-US" sz="1000">
            <a:latin typeface="+mj-lt"/>
          </a:endParaRPr>
        </a:p>
        <a:p>
          <a:pPr algn="ctr"/>
          <a:r>
            <a:rPr lang="en-US" sz="1000" b="1">
              <a:latin typeface="+mj-lt"/>
            </a:rPr>
            <a:t>Strategy:</a:t>
          </a:r>
          <a:r>
            <a:rPr lang="en-US" sz="1000">
              <a:latin typeface="+mj-lt"/>
            </a:rPr>
            <a:t>  Can be excluded from immediate consideration</a:t>
          </a:r>
        </a:p>
      </dgm:t>
    </dgm:pt>
    <dgm:pt modelId="{F1FDAC00-3092-5544-B928-64CB014D9006}" type="parTrans" cxnId="{CAF1F912-4F6D-CF48-8ADC-53DCF3D70086}">
      <dgm:prSet/>
      <dgm:spPr/>
      <dgm:t>
        <a:bodyPr/>
        <a:lstStyle/>
        <a:p>
          <a:pPr algn="ctr"/>
          <a:endParaRPr lang="en-US" sz="1000">
            <a:latin typeface="+mj-lt"/>
          </a:endParaRPr>
        </a:p>
      </dgm:t>
    </dgm:pt>
    <dgm:pt modelId="{5597E288-DB16-AF4B-B247-DB2BBE0EDFD0}" type="sibTrans" cxnId="{CAF1F912-4F6D-CF48-8ADC-53DCF3D70086}">
      <dgm:prSet/>
      <dgm:spPr/>
      <dgm:t>
        <a:bodyPr/>
        <a:lstStyle/>
        <a:p>
          <a:pPr algn="ctr"/>
          <a:endParaRPr lang="en-US" sz="1000">
            <a:latin typeface="+mj-lt"/>
          </a:endParaRPr>
        </a:p>
      </dgm:t>
    </dgm:pt>
    <dgm:pt modelId="{BE9FECAF-9A3A-7044-86F4-6D30BD89E37D}">
      <dgm:prSet phldrT="[Text]" custT="1"/>
      <dgm:spPr/>
      <dgm:t>
        <a:bodyPr/>
        <a:lstStyle/>
        <a:p>
          <a:pPr algn="ctr"/>
          <a:r>
            <a:rPr lang="en-US" sz="1000" b="1">
              <a:latin typeface="+mj-lt"/>
            </a:rPr>
            <a:t>REAL AND POTENTIAL THREATS</a:t>
          </a:r>
        </a:p>
        <a:p>
          <a:pPr algn="ctr"/>
          <a:r>
            <a:rPr lang="en-US" sz="1000">
              <a:latin typeface="+mj-lt"/>
            </a:rPr>
            <a:t>-  Powerful and a threat</a:t>
          </a:r>
        </a:p>
        <a:p>
          <a:pPr algn="ctr"/>
          <a:endParaRPr lang="en-US" sz="1000">
            <a:latin typeface="+mj-lt"/>
          </a:endParaRPr>
        </a:p>
        <a:p>
          <a:pPr algn="ctr"/>
          <a:r>
            <a:rPr lang="en-US" sz="1000" b="1">
              <a:latin typeface="+mj-lt"/>
            </a:rPr>
            <a:t>Strategy:</a:t>
          </a:r>
          <a:r>
            <a:rPr lang="en-US" sz="1000">
              <a:latin typeface="+mj-lt"/>
            </a:rPr>
            <a:t>  Defend against or co-op through lobbying</a:t>
          </a:r>
        </a:p>
      </dgm:t>
    </dgm:pt>
    <dgm:pt modelId="{B38608B7-A70F-A04C-AC4E-7C56B5F64D50}" type="parTrans" cxnId="{E0D254E2-9A52-164D-8C36-422BA17C5088}">
      <dgm:prSet/>
      <dgm:spPr/>
      <dgm:t>
        <a:bodyPr/>
        <a:lstStyle/>
        <a:p>
          <a:pPr algn="ctr"/>
          <a:endParaRPr lang="en-US" sz="1000">
            <a:latin typeface="+mj-lt"/>
          </a:endParaRPr>
        </a:p>
      </dgm:t>
    </dgm:pt>
    <dgm:pt modelId="{0DDE8698-6A11-0347-A0C7-68398951BEF3}" type="sibTrans" cxnId="{E0D254E2-9A52-164D-8C36-422BA17C5088}">
      <dgm:prSet/>
      <dgm:spPr/>
      <dgm:t>
        <a:bodyPr/>
        <a:lstStyle/>
        <a:p>
          <a:pPr algn="ctr"/>
          <a:endParaRPr lang="en-US" sz="1000">
            <a:latin typeface="+mj-lt"/>
          </a:endParaRPr>
        </a:p>
      </dgm:t>
    </dgm:pt>
    <dgm:pt modelId="{5BED0D83-CD5F-5C4E-8CC1-0E7487C18898}">
      <dgm:prSet phldrT="[Text]" custT="1"/>
      <dgm:spPr/>
      <dgm:t>
        <a:bodyPr/>
        <a:lstStyle/>
        <a:p>
          <a:pPr algn="ctr"/>
          <a:r>
            <a:rPr lang="en-US" sz="1000" b="1">
              <a:latin typeface="+mj-lt"/>
            </a:rPr>
            <a:t>PRIMARY STAKEHOLDERS</a:t>
          </a:r>
        </a:p>
        <a:p>
          <a:pPr algn="ctr"/>
          <a:r>
            <a:rPr lang="en-US" sz="1000">
              <a:latin typeface="+mj-lt"/>
            </a:rPr>
            <a:t>- Powerful, supportive, necessary</a:t>
          </a:r>
        </a:p>
        <a:p>
          <a:pPr algn="ctr"/>
          <a:endParaRPr lang="en-US" sz="1000">
            <a:latin typeface="+mj-lt"/>
          </a:endParaRPr>
        </a:p>
        <a:p>
          <a:pPr algn="ctr"/>
          <a:r>
            <a:rPr lang="en-US" sz="1000" b="1">
              <a:latin typeface="+mj-lt"/>
            </a:rPr>
            <a:t>Strategy:</a:t>
          </a:r>
          <a:r>
            <a:rPr lang="en-US" sz="1000">
              <a:latin typeface="+mj-lt"/>
            </a:rPr>
            <a:t>  fully engage, share, bring into the organization, meet their needs</a:t>
          </a:r>
        </a:p>
      </dgm:t>
    </dgm:pt>
    <dgm:pt modelId="{1475D7C0-740F-8C43-AAD2-A61D66622E2A}" type="sibTrans" cxnId="{411235C4-A857-D442-A157-6E7C50C0129A}">
      <dgm:prSet/>
      <dgm:spPr/>
      <dgm:t>
        <a:bodyPr/>
        <a:lstStyle/>
        <a:p>
          <a:pPr algn="ctr"/>
          <a:endParaRPr lang="en-US" sz="1000">
            <a:latin typeface="+mj-lt"/>
          </a:endParaRPr>
        </a:p>
      </dgm:t>
    </dgm:pt>
    <dgm:pt modelId="{5C6CF7E7-4C56-324F-9DD7-05C240C3123B}" type="parTrans" cxnId="{411235C4-A857-D442-A157-6E7C50C0129A}">
      <dgm:prSet/>
      <dgm:spPr/>
      <dgm:t>
        <a:bodyPr/>
        <a:lstStyle/>
        <a:p>
          <a:pPr algn="ctr"/>
          <a:endParaRPr lang="en-US" sz="1000">
            <a:latin typeface="+mj-lt"/>
          </a:endParaRPr>
        </a:p>
      </dgm:t>
    </dgm:pt>
    <dgm:pt modelId="{3E87D425-364F-EC46-8331-E61B56BF7A19}" type="pres">
      <dgm:prSet presAssocID="{9752F6F0-63E9-5843-AD84-47D61FB2C687}" presName="diagram" presStyleCnt="0">
        <dgm:presLayoutVars>
          <dgm:chMax val="1"/>
          <dgm:dir/>
          <dgm:animLvl val="ctr"/>
          <dgm:resizeHandles val="exact"/>
        </dgm:presLayoutVars>
      </dgm:prSet>
      <dgm:spPr/>
      <dgm:t>
        <a:bodyPr/>
        <a:lstStyle/>
        <a:p>
          <a:endParaRPr lang="en-US"/>
        </a:p>
      </dgm:t>
    </dgm:pt>
    <dgm:pt modelId="{0A459AA4-4930-DC46-A983-DEABE0FECF60}" type="pres">
      <dgm:prSet presAssocID="{9752F6F0-63E9-5843-AD84-47D61FB2C687}" presName="matrix" presStyleCnt="0"/>
      <dgm:spPr/>
      <dgm:t>
        <a:bodyPr/>
        <a:lstStyle/>
        <a:p>
          <a:endParaRPr lang="en-US"/>
        </a:p>
      </dgm:t>
    </dgm:pt>
    <dgm:pt modelId="{1EB64112-B12A-A64E-AD62-52FC6CA8B1FF}" type="pres">
      <dgm:prSet presAssocID="{9752F6F0-63E9-5843-AD84-47D61FB2C687}" presName="tile1" presStyleLbl="node1" presStyleIdx="0" presStyleCnt="4" custLinFactY="-84173" custLinFactNeighborX="0" custLinFactNeighborY="-100000"/>
      <dgm:spPr/>
      <dgm:t>
        <a:bodyPr/>
        <a:lstStyle/>
        <a:p>
          <a:endParaRPr lang="en-US"/>
        </a:p>
      </dgm:t>
    </dgm:pt>
    <dgm:pt modelId="{02B30B85-75A6-4549-8B22-DD217960ABDF}" type="pres">
      <dgm:prSet presAssocID="{9752F6F0-63E9-5843-AD84-47D61FB2C687}" presName="tile1text" presStyleLbl="node1" presStyleIdx="0" presStyleCnt="4">
        <dgm:presLayoutVars>
          <dgm:chMax val="0"/>
          <dgm:chPref val="0"/>
          <dgm:bulletEnabled val="1"/>
        </dgm:presLayoutVars>
      </dgm:prSet>
      <dgm:spPr/>
      <dgm:t>
        <a:bodyPr/>
        <a:lstStyle/>
        <a:p>
          <a:endParaRPr lang="en-US"/>
        </a:p>
      </dgm:t>
    </dgm:pt>
    <dgm:pt modelId="{B338F1CB-A874-9347-B74A-E706BE2D137A}" type="pres">
      <dgm:prSet presAssocID="{9752F6F0-63E9-5843-AD84-47D61FB2C687}" presName="tile2" presStyleLbl="node1" presStyleIdx="1" presStyleCnt="4" custLinFactNeighborX="7614" custLinFactNeighborY="-212"/>
      <dgm:spPr/>
      <dgm:t>
        <a:bodyPr/>
        <a:lstStyle/>
        <a:p>
          <a:endParaRPr lang="en-US"/>
        </a:p>
      </dgm:t>
    </dgm:pt>
    <dgm:pt modelId="{EEBBC8A4-7E0F-EF48-9E66-D921D4947074}" type="pres">
      <dgm:prSet presAssocID="{9752F6F0-63E9-5843-AD84-47D61FB2C687}" presName="tile2text" presStyleLbl="node1" presStyleIdx="1" presStyleCnt="4">
        <dgm:presLayoutVars>
          <dgm:chMax val="0"/>
          <dgm:chPref val="0"/>
          <dgm:bulletEnabled val="1"/>
        </dgm:presLayoutVars>
      </dgm:prSet>
      <dgm:spPr/>
      <dgm:t>
        <a:bodyPr/>
        <a:lstStyle/>
        <a:p>
          <a:endParaRPr lang="en-US"/>
        </a:p>
      </dgm:t>
    </dgm:pt>
    <dgm:pt modelId="{FBDB322F-94AC-C546-90FB-57524B8923AA}" type="pres">
      <dgm:prSet presAssocID="{9752F6F0-63E9-5843-AD84-47D61FB2C687}" presName="tile3" presStyleLbl="node1" presStyleIdx="2" presStyleCnt="4"/>
      <dgm:spPr/>
      <dgm:t>
        <a:bodyPr/>
        <a:lstStyle/>
        <a:p>
          <a:endParaRPr lang="en-US"/>
        </a:p>
      </dgm:t>
    </dgm:pt>
    <dgm:pt modelId="{1DBBF791-38C8-F045-9B8C-0EB8209E60B2}" type="pres">
      <dgm:prSet presAssocID="{9752F6F0-63E9-5843-AD84-47D61FB2C687}" presName="tile3text" presStyleLbl="node1" presStyleIdx="2" presStyleCnt="4">
        <dgm:presLayoutVars>
          <dgm:chMax val="0"/>
          <dgm:chPref val="0"/>
          <dgm:bulletEnabled val="1"/>
        </dgm:presLayoutVars>
      </dgm:prSet>
      <dgm:spPr/>
      <dgm:t>
        <a:bodyPr/>
        <a:lstStyle/>
        <a:p>
          <a:endParaRPr lang="en-US"/>
        </a:p>
      </dgm:t>
    </dgm:pt>
    <dgm:pt modelId="{25D6AF05-EE58-0745-9323-EFF5EA9C2C3A}" type="pres">
      <dgm:prSet presAssocID="{9752F6F0-63E9-5843-AD84-47D61FB2C687}" presName="tile4" presStyleLbl="node1" presStyleIdx="3" presStyleCnt="4"/>
      <dgm:spPr/>
      <dgm:t>
        <a:bodyPr/>
        <a:lstStyle/>
        <a:p>
          <a:endParaRPr lang="en-US"/>
        </a:p>
      </dgm:t>
    </dgm:pt>
    <dgm:pt modelId="{CE979DA7-D604-3647-9444-997ACE9A0B84}" type="pres">
      <dgm:prSet presAssocID="{9752F6F0-63E9-5843-AD84-47D61FB2C687}" presName="tile4text" presStyleLbl="node1" presStyleIdx="3" presStyleCnt="4">
        <dgm:presLayoutVars>
          <dgm:chMax val="0"/>
          <dgm:chPref val="0"/>
          <dgm:bulletEnabled val="1"/>
        </dgm:presLayoutVars>
      </dgm:prSet>
      <dgm:spPr/>
      <dgm:t>
        <a:bodyPr/>
        <a:lstStyle/>
        <a:p>
          <a:endParaRPr lang="en-US"/>
        </a:p>
      </dgm:t>
    </dgm:pt>
    <dgm:pt modelId="{9983B5FE-0B57-D04A-B3FB-BAD293C62028}" type="pres">
      <dgm:prSet presAssocID="{9752F6F0-63E9-5843-AD84-47D61FB2C687}" presName="centerTile" presStyleLbl="fgShp" presStyleIdx="0" presStyleCnt="1">
        <dgm:presLayoutVars>
          <dgm:chMax val="0"/>
          <dgm:chPref val="0"/>
        </dgm:presLayoutVars>
      </dgm:prSet>
      <dgm:spPr/>
      <dgm:t>
        <a:bodyPr/>
        <a:lstStyle/>
        <a:p>
          <a:endParaRPr lang="en-US"/>
        </a:p>
      </dgm:t>
    </dgm:pt>
  </dgm:ptLst>
  <dgm:cxnLst>
    <dgm:cxn modelId="{802A669D-C76D-BA45-A909-ABE20D1A11D8}" srcId="{9752F6F0-63E9-5843-AD84-47D61FB2C687}" destId="{8E6B436C-5634-AE48-8F5A-F674CA1DD5D5}" srcOrd="0" destOrd="0" parTransId="{E224F2DC-8136-E246-997E-850BD046902B}" sibTransId="{E67D2472-700A-E043-A2C9-C0B2B676C514}"/>
    <dgm:cxn modelId="{92980C70-DDAD-034A-BC6B-B951AC0ED8CE}" type="presOf" srcId="{BE9FECAF-9A3A-7044-86F4-6D30BD89E37D}" destId="{CE979DA7-D604-3647-9444-997ACE9A0B84}" srcOrd="1" destOrd="0" presId="urn:microsoft.com/office/officeart/2005/8/layout/matrix1"/>
    <dgm:cxn modelId="{29BE972C-9FB3-1540-BB2B-B49E64A08DAA}" srcId="{8E6B436C-5634-AE48-8F5A-F674CA1DD5D5}" destId="{409E96DB-5E50-8B4D-A0D3-8F8D626DC904}" srcOrd="0" destOrd="0" parTransId="{72C9225E-6B2D-C748-A34E-8F5D5AC40995}" sibTransId="{E78D2EE0-3A1C-834B-959F-5B6C72150734}"/>
    <dgm:cxn modelId="{E0D254E2-9A52-164D-8C36-422BA17C5088}" srcId="{8E6B436C-5634-AE48-8F5A-F674CA1DD5D5}" destId="{BE9FECAF-9A3A-7044-86F4-6D30BD89E37D}" srcOrd="3" destOrd="0" parTransId="{B38608B7-A70F-A04C-AC4E-7C56B5F64D50}" sibTransId="{0DDE8698-6A11-0347-A0C7-68398951BEF3}"/>
    <dgm:cxn modelId="{F96D2205-5F76-D248-9128-278E41A1853E}" type="presOf" srcId="{409E96DB-5E50-8B4D-A0D3-8F8D626DC904}" destId="{1EB64112-B12A-A64E-AD62-52FC6CA8B1FF}" srcOrd="0" destOrd="0" presId="urn:microsoft.com/office/officeart/2005/8/layout/matrix1"/>
    <dgm:cxn modelId="{48EA3238-B414-D74E-9CBC-7831ECF043FC}" type="presOf" srcId="{409E96DB-5E50-8B4D-A0D3-8F8D626DC904}" destId="{02B30B85-75A6-4549-8B22-DD217960ABDF}" srcOrd="1" destOrd="0" presId="urn:microsoft.com/office/officeart/2005/8/layout/matrix1"/>
    <dgm:cxn modelId="{768AA737-9E95-8245-B85E-0B7A6F8C4D64}" type="presOf" srcId="{5BED0D83-CD5F-5C4E-8CC1-0E7487C18898}" destId="{EEBBC8A4-7E0F-EF48-9E66-D921D4947074}" srcOrd="1" destOrd="0" presId="urn:microsoft.com/office/officeart/2005/8/layout/matrix1"/>
    <dgm:cxn modelId="{874EBEDE-ECB0-DD46-AEA2-5A6088696BBA}" type="presOf" srcId="{A365D641-4C17-BF4B-9045-5F59491F2199}" destId="{1DBBF791-38C8-F045-9B8C-0EB8209E60B2}" srcOrd="1" destOrd="0" presId="urn:microsoft.com/office/officeart/2005/8/layout/matrix1"/>
    <dgm:cxn modelId="{EFBF808A-690B-C04C-854D-86418294278C}" type="presOf" srcId="{9752F6F0-63E9-5843-AD84-47D61FB2C687}" destId="{3E87D425-364F-EC46-8331-E61B56BF7A19}" srcOrd="0" destOrd="0" presId="urn:microsoft.com/office/officeart/2005/8/layout/matrix1"/>
    <dgm:cxn modelId="{C0949238-A7C6-F14E-9179-8DCBA7A474E0}" type="presOf" srcId="{8E6B436C-5634-AE48-8F5A-F674CA1DD5D5}" destId="{9983B5FE-0B57-D04A-B3FB-BAD293C62028}" srcOrd="0" destOrd="0" presId="urn:microsoft.com/office/officeart/2005/8/layout/matrix1"/>
    <dgm:cxn modelId="{8153B2DC-C753-9045-A12E-BD2A3C36A116}" type="presOf" srcId="{5BED0D83-CD5F-5C4E-8CC1-0E7487C18898}" destId="{B338F1CB-A874-9347-B74A-E706BE2D137A}" srcOrd="0" destOrd="0" presId="urn:microsoft.com/office/officeart/2005/8/layout/matrix1"/>
    <dgm:cxn modelId="{0BBA423C-A313-F24F-A8C7-3A418C57F843}" type="presOf" srcId="{A365D641-4C17-BF4B-9045-5F59491F2199}" destId="{FBDB322F-94AC-C546-90FB-57524B8923AA}" srcOrd="0" destOrd="0" presId="urn:microsoft.com/office/officeart/2005/8/layout/matrix1"/>
    <dgm:cxn modelId="{CAF1F912-4F6D-CF48-8ADC-53DCF3D70086}" srcId="{8E6B436C-5634-AE48-8F5A-F674CA1DD5D5}" destId="{A365D641-4C17-BF4B-9045-5F59491F2199}" srcOrd="2" destOrd="0" parTransId="{F1FDAC00-3092-5544-B928-64CB014D9006}" sibTransId="{5597E288-DB16-AF4B-B247-DB2BBE0EDFD0}"/>
    <dgm:cxn modelId="{411235C4-A857-D442-A157-6E7C50C0129A}" srcId="{8E6B436C-5634-AE48-8F5A-F674CA1DD5D5}" destId="{5BED0D83-CD5F-5C4E-8CC1-0E7487C18898}" srcOrd="1" destOrd="0" parTransId="{5C6CF7E7-4C56-324F-9DD7-05C240C3123B}" sibTransId="{1475D7C0-740F-8C43-AAD2-A61D66622E2A}"/>
    <dgm:cxn modelId="{90491D8A-A78E-3248-9BE5-B896CD6CFFA4}" type="presOf" srcId="{BE9FECAF-9A3A-7044-86F4-6D30BD89E37D}" destId="{25D6AF05-EE58-0745-9323-EFF5EA9C2C3A}" srcOrd="0" destOrd="0" presId="urn:microsoft.com/office/officeart/2005/8/layout/matrix1"/>
    <dgm:cxn modelId="{6B888C23-DA80-4B42-81A9-AA945464AFE2}" type="presParOf" srcId="{3E87D425-364F-EC46-8331-E61B56BF7A19}" destId="{0A459AA4-4930-DC46-A983-DEABE0FECF60}" srcOrd="0" destOrd="0" presId="urn:microsoft.com/office/officeart/2005/8/layout/matrix1"/>
    <dgm:cxn modelId="{75DCB8F5-B042-3E40-B2FF-0FB73FD5D209}" type="presParOf" srcId="{0A459AA4-4930-DC46-A983-DEABE0FECF60}" destId="{1EB64112-B12A-A64E-AD62-52FC6CA8B1FF}" srcOrd="0" destOrd="0" presId="urn:microsoft.com/office/officeart/2005/8/layout/matrix1"/>
    <dgm:cxn modelId="{D77515A0-0C3A-9A44-9AC8-A30E90C1FFEA}" type="presParOf" srcId="{0A459AA4-4930-DC46-A983-DEABE0FECF60}" destId="{02B30B85-75A6-4549-8B22-DD217960ABDF}" srcOrd="1" destOrd="0" presId="urn:microsoft.com/office/officeart/2005/8/layout/matrix1"/>
    <dgm:cxn modelId="{A12411F2-8AAB-D547-B49C-40D51E8797D8}" type="presParOf" srcId="{0A459AA4-4930-DC46-A983-DEABE0FECF60}" destId="{B338F1CB-A874-9347-B74A-E706BE2D137A}" srcOrd="2" destOrd="0" presId="urn:microsoft.com/office/officeart/2005/8/layout/matrix1"/>
    <dgm:cxn modelId="{FA16977A-285F-AE48-A10B-B66043BFEFCE}" type="presParOf" srcId="{0A459AA4-4930-DC46-A983-DEABE0FECF60}" destId="{EEBBC8A4-7E0F-EF48-9E66-D921D4947074}" srcOrd="3" destOrd="0" presId="urn:microsoft.com/office/officeart/2005/8/layout/matrix1"/>
    <dgm:cxn modelId="{1F1FF1B1-E090-C24F-8645-D919CD63F93D}" type="presParOf" srcId="{0A459AA4-4930-DC46-A983-DEABE0FECF60}" destId="{FBDB322F-94AC-C546-90FB-57524B8923AA}" srcOrd="4" destOrd="0" presId="urn:microsoft.com/office/officeart/2005/8/layout/matrix1"/>
    <dgm:cxn modelId="{2D0ECCF3-F3D3-7748-9F6A-A582FA94ED7E}" type="presParOf" srcId="{0A459AA4-4930-DC46-A983-DEABE0FECF60}" destId="{1DBBF791-38C8-F045-9B8C-0EB8209E60B2}" srcOrd="5" destOrd="0" presId="urn:microsoft.com/office/officeart/2005/8/layout/matrix1"/>
    <dgm:cxn modelId="{9202BE47-2DD7-9143-B573-E24C12081D19}" type="presParOf" srcId="{0A459AA4-4930-DC46-A983-DEABE0FECF60}" destId="{25D6AF05-EE58-0745-9323-EFF5EA9C2C3A}" srcOrd="6" destOrd="0" presId="urn:microsoft.com/office/officeart/2005/8/layout/matrix1"/>
    <dgm:cxn modelId="{8A43CEA5-2770-114B-A527-D6CF29683F68}" type="presParOf" srcId="{0A459AA4-4930-DC46-A983-DEABE0FECF60}" destId="{CE979DA7-D604-3647-9444-997ACE9A0B84}" srcOrd="7" destOrd="0" presId="urn:microsoft.com/office/officeart/2005/8/layout/matrix1"/>
    <dgm:cxn modelId="{C4C12482-9D33-F344-A281-1FC054704A55}" type="presParOf" srcId="{3E87D425-364F-EC46-8331-E61B56BF7A19}" destId="{9983B5FE-0B57-D04A-B3FB-BAD293C6202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99A2C9-D5C6-2B41-B9F3-39FE421DF94E}" type="doc">
      <dgm:prSet loTypeId="urn:microsoft.com/office/officeart/2008/layout/RadialCluster" loCatId="" qsTypeId="urn:microsoft.com/office/officeart/2005/8/quickstyle/simple1" qsCatId="simple" csTypeId="urn:microsoft.com/office/officeart/2005/8/colors/colorful1" csCatId="colorful" phldr="1"/>
      <dgm:spPr/>
      <dgm:t>
        <a:bodyPr/>
        <a:lstStyle/>
        <a:p>
          <a:endParaRPr lang="en-US"/>
        </a:p>
      </dgm:t>
    </dgm:pt>
    <dgm:pt modelId="{2718E354-47ED-D848-89F1-53B02377F7FF}">
      <dgm:prSet phldrT="[Text]" custT="1"/>
      <dgm:spPr/>
      <dgm:t>
        <a:bodyPr/>
        <a:lstStyle/>
        <a:p>
          <a:r>
            <a:rPr lang="en-US" sz="1000" b="1" dirty="0">
              <a:latin typeface="+mj-lt"/>
            </a:rPr>
            <a:t>STAKEHOLDER THEORY </a:t>
          </a:r>
        </a:p>
        <a:p>
          <a:r>
            <a:rPr lang="en-US" sz="1000" b="1" dirty="0">
              <a:latin typeface="+mj-lt"/>
            </a:rPr>
            <a:t>AND</a:t>
          </a:r>
        </a:p>
        <a:p>
          <a:r>
            <a:rPr lang="en-US" sz="1000" b="1" dirty="0">
              <a:latin typeface="+mj-lt"/>
            </a:rPr>
            <a:t> MANAGEMENT</a:t>
          </a:r>
        </a:p>
      </dgm:t>
    </dgm:pt>
    <dgm:pt modelId="{DCD47843-5D23-A64A-A348-B43411CCF3F7}" type="parTrans" cxnId="{43569E40-CE83-7A46-97B4-09B5346B4CF4}">
      <dgm:prSet/>
      <dgm:spPr/>
      <dgm:t>
        <a:bodyPr/>
        <a:lstStyle/>
        <a:p>
          <a:endParaRPr lang="en-US" sz="1000">
            <a:latin typeface="+mj-lt"/>
          </a:endParaRPr>
        </a:p>
      </dgm:t>
    </dgm:pt>
    <dgm:pt modelId="{7466BC0D-F05A-D843-BEA7-A1598DD6E0D0}" type="sibTrans" cxnId="{43569E40-CE83-7A46-97B4-09B5346B4CF4}">
      <dgm:prSet/>
      <dgm:spPr/>
      <dgm:t>
        <a:bodyPr/>
        <a:lstStyle/>
        <a:p>
          <a:endParaRPr lang="en-US" sz="1000">
            <a:latin typeface="+mj-lt"/>
          </a:endParaRPr>
        </a:p>
      </dgm:t>
    </dgm:pt>
    <dgm:pt modelId="{A3D37E3D-7A5B-FF44-B1F3-84CB19B85900}">
      <dgm:prSet phldrT="[Text]" custT="1"/>
      <dgm:spPr/>
      <dgm:t>
        <a:bodyPr/>
        <a:lstStyle/>
        <a:p>
          <a:r>
            <a:rPr lang="en-US" sz="1000" b="1">
              <a:latin typeface="+mj-lt"/>
            </a:rPr>
            <a:t>ORGANIZING AND PLANNING</a:t>
          </a:r>
        </a:p>
        <a:p>
          <a:r>
            <a:rPr lang="en-US" sz="1000">
              <a:latin typeface="+mj-lt"/>
            </a:rPr>
            <a:t>Inter-organizational networks</a:t>
          </a:r>
        </a:p>
      </dgm:t>
    </dgm:pt>
    <dgm:pt modelId="{985066EE-5CB2-314D-A3E9-75BAB694EFBA}" type="parTrans" cxnId="{FB33AAB5-B65C-8B44-B993-7D796A490E50}">
      <dgm:prSet custT="1"/>
      <dgm:spPr/>
      <dgm:t>
        <a:bodyPr/>
        <a:lstStyle/>
        <a:p>
          <a:endParaRPr lang="en-US" sz="1000">
            <a:latin typeface="+mj-lt"/>
          </a:endParaRPr>
        </a:p>
      </dgm:t>
    </dgm:pt>
    <dgm:pt modelId="{DC5FE2AB-757A-9B43-8AED-63B23141EDD4}" type="sibTrans" cxnId="{FB33AAB5-B65C-8B44-B993-7D796A490E50}">
      <dgm:prSet/>
      <dgm:spPr/>
      <dgm:t>
        <a:bodyPr/>
        <a:lstStyle/>
        <a:p>
          <a:endParaRPr lang="en-US" sz="1000">
            <a:latin typeface="+mj-lt"/>
          </a:endParaRPr>
        </a:p>
      </dgm:t>
    </dgm:pt>
    <dgm:pt modelId="{0A542680-8A49-184F-8CE5-BB78DC95E8E4}">
      <dgm:prSet phldrT="[Text]" custT="1"/>
      <dgm:spPr/>
      <dgm:t>
        <a:bodyPr/>
        <a:lstStyle/>
        <a:p>
          <a:r>
            <a:rPr lang="en-US" sz="1000" b="1" dirty="0">
              <a:latin typeface="+mj-lt"/>
            </a:rPr>
            <a:t>SUSTAINABILITY</a:t>
          </a:r>
        </a:p>
        <a:p>
          <a:r>
            <a:rPr lang="en-US" sz="1000" dirty="0">
              <a:latin typeface="+mj-lt"/>
            </a:rPr>
            <a:t>Triple Bottom Line</a:t>
          </a:r>
        </a:p>
      </dgm:t>
    </dgm:pt>
    <dgm:pt modelId="{9D12FCD8-789D-4B45-AB3A-99AA709DC351}" type="parTrans" cxnId="{AA294FF9-FAA3-904E-8A61-98C4BAE23DB1}">
      <dgm:prSet custT="1"/>
      <dgm:spPr/>
      <dgm:t>
        <a:bodyPr/>
        <a:lstStyle/>
        <a:p>
          <a:endParaRPr lang="en-US" sz="1000">
            <a:latin typeface="+mj-lt"/>
          </a:endParaRPr>
        </a:p>
      </dgm:t>
    </dgm:pt>
    <dgm:pt modelId="{816C7CA0-1AF7-7E4F-AF6F-4725B362A354}" type="sibTrans" cxnId="{AA294FF9-FAA3-904E-8A61-98C4BAE23DB1}">
      <dgm:prSet/>
      <dgm:spPr/>
      <dgm:t>
        <a:bodyPr/>
        <a:lstStyle/>
        <a:p>
          <a:endParaRPr lang="en-US" sz="1000">
            <a:latin typeface="+mj-lt"/>
          </a:endParaRPr>
        </a:p>
      </dgm:t>
    </dgm:pt>
    <dgm:pt modelId="{BEA424CA-58E7-C04C-8148-BDE0F4E0806C}">
      <dgm:prSet phldrT="[Text]" custT="1"/>
      <dgm:spPr/>
      <dgm:t>
        <a:bodyPr/>
        <a:lstStyle/>
        <a:p>
          <a:r>
            <a:rPr lang="en-US" sz="1000" b="1">
              <a:latin typeface="+mj-lt"/>
            </a:rPr>
            <a:t>MARKETING AND BRANDING</a:t>
          </a:r>
        </a:p>
      </dgm:t>
    </dgm:pt>
    <dgm:pt modelId="{762390CF-15D4-8443-8167-D79E7E1BF2A3}" type="parTrans" cxnId="{9AC915F2-D01C-144C-9C0B-7E18931B42AD}">
      <dgm:prSet custT="1"/>
      <dgm:spPr/>
      <dgm:t>
        <a:bodyPr/>
        <a:lstStyle/>
        <a:p>
          <a:endParaRPr lang="en-US" sz="1000">
            <a:latin typeface="+mj-lt"/>
          </a:endParaRPr>
        </a:p>
      </dgm:t>
    </dgm:pt>
    <dgm:pt modelId="{A80F302F-8482-A54E-8A69-4E484F051FEB}" type="sibTrans" cxnId="{9AC915F2-D01C-144C-9C0B-7E18931B42AD}">
      <dgm:prSet/>
      <dgm:spPr/>
      <dgm:t>
        <a:bodyPr/>
        <a:lstStyle/>
        <a:p>
          <a:endParaRPr lang="en-US" sz="1000">
            <a:latin typeface="+mj-lt"/>
          </a:endParaRPr>
        </a:p>
      </dgm:t>
    </dgm:pt>
    <dgm:pt modelId="{B0643A7C-2BD7-8340-882B-002B46DC27AB}">
      <dgm:prSet phldrT="[Text]" custT="1"/>
      <dgm:spPr/>
      <dgm:t>
        <a:bodyPr/>
        <a:lstStyle/>
        <a:p>
          <a:r>
            <a:rPr lang="en-US" sz="1000" b="1" dirty="0">
              <a:latin typeface="+mj-lt"/>
            </a:rPr>
            <a:t>EXPERIENCES OF STAKEHOLDERS</a:t>
          </a:r>
        </a:p>
      </dgm:t>
    </dgm:pt>
    <dgm:pt modelId="{36D7CF3A-89C0-CB49-AA09-514C7E591BEF}" type="parTrans" cxnId="{90196453-C9E8-F94C-A413-AAE8DD7FB2D1}">
      <dgm:prSet custT="1"/>
      <dgm:spPr/>
      <dgm:t>
        <a:bodyPr/>
        <a:lstStyle/>
        <a:p>
          <a:endParaRPr lang="en-US" sz="1000">
            <a:latin typeface="+mj-lt"/>
          </a:endParaRPr>
        </a:p>
      </dgm:t>
    </dgm:pt>
    <dgm:pt modelId="{E04FD32E-EE9B-034E-8144-544E9DF47A2E}" type="sibTrans" cxnId="{90196453-C9E8-F94C-A413-AAE8DD7FB2D1}">
      <dgm:prSet/>
      <dgm:spPr/>
      <dgm:t>
        <a:bodyPr/>
        <a:lstStyle/>
        <a:p>
          <a:endParaRPr lang="en-US" sz="1000">
            <a:latin typeface="+mj-lt"/>
          </a:endParaRPr>
        </a:p>
      </dgm:t>
    </dgm:pt>
    <dgm:pt modelId="{C9004151-B5F3-2E45-BFB8-32B5450D16F0}">
      <dgm:prSet phldrT="[Text]" custT="1"/>
      <dgm:spPr/>
      <dgm:t>
        <a:bodyPr/>
        <a:lstStyle/>
        <a:p>
          <a:r>
            <a:rPr lang="en-US" sz="1000" b="1">
              <a:latin typeface="+mj-lt"/>
            </a:rPr>
            <a:t>STAFFING AND VOLUNTEERS</a:t>
          </a:r>
        </a:p>
      </dgm:t>
    </dgm:pt>
    <dgm:pt modelId="{4C39BF74-54ED-3145-B7EB-1E49775B8BD1}" type="parTrans" cxnId="{7F95DACA-8AB3-DB4B-8E3F-7E77FCEAC336}">
      <dgm:prSet/>
      <dgm:spPr/>
      <dgm:t>
        <a:bodyPr/>
        <a:lstStyle/>
        <a:p>
          <a:endParaRPr lang="en-US"/>
        </a:p>
      </dgm:t>
    </dgm:pt>
    <dgm:pt modelId="{DD481DB4-7CF3-2D4B-84DC-B0CAD718CF3F}" type="sibTrans" cxnId="{7F95DACA-8AB3-DB4B-8E3F-7E77FCEAC336}">
      <dgm:prSet/>
      <dgm:spPr/>
      <dgm:t>
        <a:bodyPr/>
        <a:lstStyle/>
        <a:p>
          <a:endParaRPr lang="en-US"/>
        </a:p>
      </dgm:t>
    </dgm:pt>
    <dgm:pt modelId="{1D540AE2-C60A-0244-BBF8-17879660FD9F}">
      <dgm:prSet phldrT="[Text]" custT="1"/>
      <dgm:spPr/>
      <dgm:t>
        <a:bodyPr/>
        <a:lstStyle/>
        <a:p>
          <a:r>
            <a:rPr lang="en-US" sz="1000" b="1">
              <a:latin typeface="+mj-lt"/>
            </a:rPr>
            <a:t>IMPACTS AND EVALUATION</a:t>
          </a:r>
          <a:endParaRPr lang="en-US" sz="1000">
            <a:latin typeface="+mj-lt"/>
          </a:endParaRPr>
        </a:p>
      </dgm:t>
    </dgm:pt>
    <dgm:pt modelId="{543ACE9E-EDAD-3E48-B4B1-5ED5256FC609}" type="parTrans" cxnId="{52482994-17F3-EF43-BF29-15A58FF4E0A4}">
      <dgm:prSet/>
      <dgm:spPr/>
      <dgm:t>
        <a:bodyPr/>
        <a:lstStyle/>
        <a:p>
          <a:endParaRPr lang="en-US"/>
        </a:p>
      </dgm:t>
    </dgm:pt>
    <dgm:pt modelId="{E8A8E211-5A3F-4444-A32B-DE205AEFF947}" type="sibTrans" cxnId="{52482994-17F3-EF43-BF29-15A58FF4E0A4}">
      <dgm:prSet/>
      <dgm:spPr/>
      <dgm:t>
        <a:bodyPr/>
        <a:lstStyle/>
        <a:p>
          <a:endParaRPr lang="en-US"/>
        </a:p>
      </dgm:t>
    </dgm:pt>
    <dgm:pt modelId="{C194237C-103C-4041-90A6-A54A227498E6}">
      <dgm:prSet phldrT="[Text]" custT="1"/>
      <dgm:spPr/>
      <dgm:t>
        <a:bodyPr/>
        <a:lstStyle/>
        <a:p>
          <a:r>
            <a:rPr lang="en-US" sz="1000" b="1">
              <a:latin typeface="+mj-lt"/>
            </a:rPr>
            <a:t>RESOURCES</a:t>
          </a:r>
        </a:p>
        <a:p>
          <a:r>
            <a:rPr lang="en-US" sz="1000">
              <a:latin typeface="+mj-lt"/>
            </a:rPr>
            <a:t>Acquisition and Dependency</a:t>
          </a:r>
          <a:endParaRPr lang="en-US" sz="1000" b="1">
            <a:latin typeface="+mj-lt"/>
          </a:endParaRPr>
        </a:p>
      </dgm:t>
    </dgm:pt>
    <dgm:pt modelId="{4086F507-A001-A847-8335-8AE6F9959F9C}" type="parTrans" cxnId="{23869C78-642B-AA45-9A62-9EE701AD1341}">
      <dgm:prSet/>
      <dgm:spPr/>
      <dgm:t>
        <a:bodyPr/>
        <a:lstStyle/>
        <a:p>
          <a:endParaRPr lang="en-US"/>
        </a:p>
      </dgm:t>
    </dgm:pt>
    <dgm:pt modelId="{A7C5678E-66F3-874C-B897-416E5D97D6E0}" type="sibTrans" cxnId="{23869C78-642B-AA45-9A62-9EE701AD1341}">
      <dgm:prSet/>
      <dgm:spPr/>
      <dgm:t>
        <a:bodyPr/>
        <a:lstStyle/>
        <a:p>
          <a:endParaRPr lang="en-US"/>
        </a:p>
      </dgm:t>
    </dgm:pt>
    <dgm:pt modelId="{B754EEBD-D339-3E46-8CBA-B74ACD0F7A0F}" type="pres">
      <dgm:prSet presAssocID="{B099A2C9-D5C6-2B41-B9F3-39FE421DF94E}" presName="Name0" presStyleCnt="0">
        <dgm:presLayoutVars>
          <dgm:chMax val="1"/>
          <dgm:chPref val="1"/>
          <dgm:dir/>
          <dgm:animOne val="branch"/>
          <dgm:animLvl val="lvl"/>
        </dgm:presLayoutVars>
      </dgm:prSet>
      <dgm:spPr/>
      <dgm:t>
        <a:bodyPr/>
        <a:lstStyle/>
        <a:p>
          <a:endParaRPr lang="en-US"/>
        </a:p>
      </dgm:t>
    </dgm:pt>
    <dgm:pt modelId="{78C539C2-4B41-294C-8611-321F7E094254}" type="pres">
      <dgm:prSet presAssocID="{2718E354-47ED-D848-89F1-53B02377F7FF}" presName="singleCycle" presStyleCnt="0"/>
      <dgm:spPr/>
      <dgm:t>
        <a:bodyPr/>
        <a:lstStyle/>
        <a:p>
          <a:endParaRPr lang="en-US"/>
        </a:p>
      </dgm:t>
    </dgm:pt>
    <dgm:pt modelId="{6D6115B5-3BE0-5046-9416-227FCDB0347B}" type="pres">
      <dgm:prSet presAssocID="{2718E354-47ED-D848-89F1-53B02377F7FF}" presName="singleCenter" presStyleLbl="node1" presStyleIdx="0" presStyleCnt="8" custScaleX="171076" custLinFactNeighborX="0" custLinFactNeighborY="-2583">
        <dgm:presLayoutVars>
          <dgm:chMax val="7"/>
          <dgm:chPref val="7"/>
        </dgm:presLayoutVars>
      </dgm:prSet>
      <dgm:spPr/>
      <dgm:t>
        <a:bodyPr/>
        <a:lstStyle/>
        <a:p>
          <a:endParaRPr lang="en-US"/>
        </a:p>
      </dgm:t>
    </dgm:pt>
    <dgm:pt modelId="{8FFCF007-23D3-0C4F-BA9C-4471760976AF}" type="pres">
      <dgm:prSet presAssocID="{985066EE-5CB2-314D-A3E9-75BAB694EFBA}" presName="Name56" presStyleLbl="parChTrans1D2" presStyleIdx="0" presStyleCnt="7"/>
      <dgm:spPr/>
      <dgm:t>
        <a:bodyPr/>
        <a:lstStyle/>
        <a:p>
          <a:endParaRPr lang="en-US"/>
        </a:p>
      </dgm:t>
    </dgm:pt>
    <dgm:pt modelId="{42E0C49F-62B1-024F-B2AB-B681B1AF91B9}" type="pres">
      <dgm:prSet presAssocID="{A3D37E3D-7A5B-FF44-B1F3-84CB19B85900}" presName="text0" presStyleLbl="node1" presStyleIdx="1" presStyleCnt="8" custScaleX="273763">
        <dgm:presLayoutVars>
          <dgm:bulletEnabled val="1"/>
        </dgm:presLayoutVars>
      </dgm:prSet>
      <dgm:spPr/>
      <dgm:t>
        <a:bodyPr/>
        <a:lstStyle/>
        <a:p>
          <a:endParaRPr lang="en-US"/>
        </a:p>
      </dgm:t>
    </dgm:pt>
    <dgm:pt modelId="{CF7950BF-0D84-8E41-8A3E-730064E68335}" type="pres">
      <dgm:prSet presAssocID="{9D12FCD8-789D-4B45-AB3A-99AA709DC351}" presName="Name56" presStyleLbl="parChTrans1D2" presStyleIdx="1" presStyleCnt="7"/>
      <dgm:spPr/>
      <dgm:t>
        <a:bodyPr/>
        <a:lstStyle/>
        <a:p>
          <a:endParaRPr lang="en-US"/>
        </a:p>
      </dgm:t>
    </dgm:pt>
    <dgm:pt modelId="{759391B2-AAE4-DC49-AC5D-3F16F88CB3CB}" type="pres">
      <dgm:prSet presAssocID="{0A542680-8A49-184F-8CE5-BB78DC95E8E4}" presName="text0" presStyleLbl="node1" presStyleIdx="2" presStyleCnt="8" custScaleX="273763" custRadScaleRad="148030" custRadScaleInc="74134">
        <dgm:presLayoutVars>
          <dgm:bulletEnabled val="1"/>
        </dgm:presLayoutVars>
      </dgm:prSet>
      <dgm:spPr/>
      <dgm:t>
        <a:bodyPr/>
        <a:lstStyle/>
        <a:p>
          <a:endParaRPr lang="en-US"/>
        </a:p>
      </dgm:t>
    </dgm:pt>
    <dgm:pt modelId="{93951D2A-5BB8-3448-9160-1805DE2FEA0E}" type="pres">
      <dgm:prSet presAssocID="{762390CF-15D4-8443-8167-D79E7E1BF2A3}" presName="Name56" presStyleLbl="parChTrans1D2" presStyleIdx="2" presStyleCnt="7"/>
      <dgm:spPr/>
      <dgm:t>
        <a:bodyPr/>
        <a:lstStyle/>
        <a:p>
          <a:endParaRPr lang="en-US"/>
        </a:p>
      </dgm:t>
    </dgm:pt>
    <dgm:pt modelId="{95D1B649-22E6-6147-A2C1-0B121B93AD46}" type="pres">
      <dgm:prSet presAssocID="{BEA424CA-58E7-C04C-8148-BDE0F4E0806C}" presName="text0" presStyleLbl="node1" presStyleIdx="3" presStyleCnt="8" custScaleX="273763" custRadScaleRad="143424" custRadScaleInc="-19347">
        <dgm:presLayoutVars>
          <dgm:bulletEnabled val="1"/>
        </dgm:presLayoutVars>
      </dgm:prSet>
      <dgm:spPr/>
      <dgm:t>
        <a:bodyPr/>
        <a:lstStyle/>
        <a:p>
          <a:endParaRPr lang="en-US"/>
        </a:p>
      </dgm:t>
    </dgm:pt>
    <dgm:pt modelId="{7748278A-0308-0D41-8CEB-DAA079B60F05}" type="pres">
      <dgm:prSet presAssocID="{36D7CF3A-89C0-CB49-AA09-514C7E591BEF}" presName="Name56" presStyleLbl="parChTrans1D2" presStyleIdx="3" presStyleCnt="7"/>
      <dgm:spPr/>
      <dgm:t>
        <a:bodyPr/>
        <a:lstStyle/>
        <a:p>
          <a:endParaRPr lang="en-US"/>
        </a:p>
      </dgm:t>
    </dgm:pt>
    <dgm:pt modelId="{F713E3F9-2ACC-A041-B960-118A5949892F}" type="pres">
      <dgm:prSet presAssocID="{B0643A7C-2BD7-8340-882B-002B46DC27AB}" presName="text0" presStyleLbl="node1" presStyleIdx="4" presStyleCnt="8" custScaleX="273763" custRadScaleRad="122704" custRadScaleInc="-73068">
        <dgm:presLayoutVars>
          <dgm:bulletEnabled val="1"/>
        </dgm:presLayoutVars>
      </dgm:prSet>
      <dgm:spPr/>
      <dgm:t>
        <a:bodyPr/>
        <a:lstStyle/>
        <a:p>
          <a:endParaRPr lang="en-US"/>
        </a:p>
      </dgm:t>
    </dgm:pt>
    <dgm:pt modelId="{96A7249D-05A1-AF4D-888C-8264045E20C5}" type="pres">
      <dgm:prSet presAssocID="{543ACE9E-EDAD-3E48-B4B1-5ED5256FC609}" presName="Name56" presStyleLbl="parChTrans1D2" presStyleIdx="4" presStyleCnt="7"/>
      <dgm:spPr/>
      <dgm:t>
        <a:bodyPr/>
        <a:lstStyle/>
        <a:p>
          <a:endParaRPr lang="en-US"/>
        </a:p>
      </dgm:t>
    </dgm:pt>
    <dgm:pt modelId="{3A9F00E2-4467-4049-BBC4-05859853D972}" type="pres">
      <dgm:prSet presAssocID="{1D540AE2-C60A-0244-BBF8-17879660FD9F}" presName="text0" presStyleLbl="node1" presStyleIdx="5" presStyleCnt="8" custScaleX="273763" custRadScaleRad="116607" custRadScaleInc="58992">
        <dgm:presLayoutVars>
          <dgm:bulletEnabled val="1"/>
        </dgm:presLayoutVars>
      </dgm:prSet>
      <dgm:spPr/>
      <dgm:t>
        <a:bodyPr/>
        <a:lstStyle/>
        <a:p>
          <a:endParaRPr lang="en-US"/>
        </a:p>
      </dgm:t>
    </dgm:pt>
    <dgm:pt modelId="{FE93AC58-E381-DC48-A38E-4C21A3FBD89F}" type="pres">
      <dgm:prSet presAssocID="{4086F507-A001-A847-8335-8AE6F9959F9C}" presName="Name56" presStyleLbl="parChTrans1D2" presStyleIdx="5" presStyleCnt="7"/>
      <dgm:spPr/>
      <dgm:t>
        <a:bodyPr/>
        <a:lstStyle/>
        <a:p>
          <a:endParaRPr lang="en-US"/>
        </a:p>
      </dgm:t>
    </dgm:pt>
    <dgm:pt modelId="{6A498FFF-B99F-354F-BC17-A397A64A0A66}" type="pres">
      <dgm:prSet presAssocID="{C194237C-103C-4041-90A6-A54A227498E6}" presName="text0" presStyleLbl="node1" presStyleIdx="6" presStyleCnt="8" custScaleX="273763" custRadScaleRad="143812" custRadScaleInc="22458">
        <dgm:presLayoutVars>
          <dgm:bulletEnabled val="1"/>
        </dgm:presLayoutVars>
      </dgm:prSet>
      <dgm:spPr/>
      <dgm:t>
        <a:bodyPr/>
        <a:lstStyle/>
        <a:p>
          <a:endParaRPr lang="en-US"/>
        </a:p>
      </dgm:t>
    </dgm:pt>
    <dgm:pt modelId="{D3891FF3-91C9-7242-95D8-B33DD549C67F}" type="pres">
      <dgm:prSet presAssocID="{4C39BF74-54ED-3145-B7EB-1E49775B8BD1}" presName="Name56" presStyleLbl="parChTrans1D2" presStyleIdx="6" presStyleCnt="7"/>
      <dgm:spPr/>
      <dgm:t>
        <a:bodyPr/>
        <a:lstStyle/>
        <a:p>
          <a:endParaRPr lang="en-US"/>
        </a:p>
      </dgm:t>
    </dgm:pt>
    <dgm:pt modelId="{8605F87E-6C1C-C64F-A1CE-08F9369F7538}" type="pres">
      <dgm:prSet presAssocID="{C9004151-B5F3-2E45-BFB8-32B5450D16F0}" presName="text0" presStyleLbl="node1" presStyleIdx="7" presStyleCnt="8" custScaleX="273763" custRadScaleRad="148854" custRadScaleInc="-73546">
        <dgm:presLayoutVars>
          <dgm:bulletEnabled val="1"/>
        </dgm:presLayoutVars>
      </dgm:prSet>
      <dgm:spPr/>
      <dgm:t>
        <a:bodyPr/>
        <a:lstStyle/>
        <a:p>
          <a:endParaRPr lang="en-US"/>
        </a:p>
      </dgm:t>
    </dgm:pt>
  </dgm:ptLst>
  <dgm:cxnLst>
    <dgm:cxn modelId="{CE138903-419A-E541-9E13-19E703FD5631}" type="presOf" srcId="{0A542680-8A49-184F-8CE5-BB78DC95E8E4}" destId="{759391B2-AAE4-DC49-AC5D-3F16F88CB3CB}" srcOrd="0" destOrd="0" presId="urn:microsoft.com/office/officeart/2008/layout/RadialCluster"/>
    <dgm:cxn modelId="{903B3833-C721-D94D-A904-985F112408F8}" type="presOf" srcId="{4C39BF74-54ED-3145-B7EB-1E49775B8BD1}" destId="{D3891FF3-91C9-7242-95D8-B33DD549C67F}" srcOrd="0" destOrd="0" presId="urn:microsoft.com/office/officeart/2008/layout/RadialCluster"/>
    <dgm:cxn modelId="{AA294FF9-FAA3-904E-8A61-98C4BAE23DB1}" srcId="{2718E354-47ED-D848-89F1-53B02377F7FF}" destId="{0A542680-8A49-184F-8CE5-BB78DC95E8E4}" srcOrd="1" destOrd="0" parTransId="{9D12FCD8-789D-4B45-AB3A-99AA709DC351}" sibTransId="{816C7CA0-1AF7-7E4F-AF6F-4725B362A354}"/>
    <dgm:cxn modelId="{614B2FEF-8D4D-7C4C-871B-2202D39872C9}" type="presOf" srcId="{B099A2C9-D5C6-2B41-B9F3-39FE421DF94E}" destId="{B754EEBD-D339-3E46-8CBA-B74ACD0F7A0F}" srcOrd="0" destOrd="0" presId="urn:microsoft.com/office/officeart/2008/layout/RadialCluster"/>
    <dgm:cxn modelId="{FB33AAB5-B65C-8B44-B993-7D796A490E50}" srcId="{2718E354-47ED-D848-89F1-53B02377F7FF}" destId="{A3D37E3D-7A5B-FF44-B1F3-84CB19B85900}" srcOrd="0" destOrd="0" parTransId="{985066EE-5CB2-314D-A3E9-75BAB694EFBA}" sibTransId="{DC5FE2AB-757A-9B43-8AED-63B23141EDD4}"/>
    <dgm:cxn modelId="{CF803E51-D84A-FC44-92FC-DD00A02C2D79}" type="presOf" srcId="{762390CF-15D4-8443-8167-D79E7E1BF2A3}" destId="{93951D2A-5BB8-3448-9160-1805DE2FEA0E}" srcOrd="0" destOrd="0" presId="urn:microsoft.com/office/officeart/2008/layout/RadialCluster"/>
    <dgm:cxn modelId="{7AFFDA42-A69C-E14A-82A3-AB979E8340FB}" type="presOf" srcId="{985066EE-5CB2-314D-A3E9-75BAB694EFBA}" destId="{8FFCF007-23D3-0C4F-BA9C-4471760976AF}" srcOrd="0" destOrd="0" presId="urn:microsoft.com/office/officeart/2008/layout/RadialCluster"/>
    <dgm:cxn modelId="{7CA4DCC2-571B-634D-81FC-FBBBF7327152}" type="presOf" srcId="{BEA424CA-58E7-C04C-8148-BDE0F4E0806C}" destId="{95D1B649-22E6-6147-A2C1-0B121B93AD46}" srcOrd="0" destOrd="0" presId="urn:microsoft.com/office/officeart/2008/layout/RadialCluster"/>
    <dgm:cxn modelId="{23869C78-642B-AA45-9A62-9EE701AD1341}" srcId="{2718E354-47ED-D848-89F1-53B02377F7FF}" destId="{C194237C-103C-4041-90A6-A54A227498E6}" srcOrd="5" destOrd="0" parTransId="{4086F507-A001-A847-8335-8AE6F9959F9C}" sibTransId="{A7C5678E-66F3-874C-B897-416E5D97D6E0}"/>
    <dgm:cxn modelId="{69DE26DE-BBB6-A947-9898-0DE0EFD38D1C}" type="presOf" srcId="{36D7CF3A-89C0-CB49-AA09-514C7E591BEF}" destId="{7748278A-0308-0D41-8CEB-DAA079B60F05}" srcOrd="0" destOrd="0" presId="urn:microsoft.com/office/officeart/2008/layout/RadialCluster"/>
    <dgm:cxn modelId="{B1E36604-864C-3D46-94E8-A4F2238C8994}" type="presOf" srcId="{543ACE9E-EDAD-3E48-B4B1-5ED5256FC609}" destId="{96A7249D-05A1-AF4D-888C-8264045E20C5}" srcOrd="0" destOrd="0" presId="urn:microsoft.com/office/officeart/2008/layout/RadialCluster"/>
    <dgm:cxn modelId="{A57BB80F-DBE2-EC47-88CA-8F4BE9E830EB}" type="presOf" srcId="{4086F507-A001-A847-8335-8AE6F9959F9C}" destId="{FE93AC58-E381-DC48-A38E-4C21A3FBD89F}" srcOrd="0" destOrd="0" presId="urn:microsoft.com/office/officeart/2008/layout/RadialCluster"/>
    <dgm:cxn modelId="{225E11AA-5DE4-F14D-B666-8F8A575BE26D}" type="presOf" srcId="{2718E354-47ED-D848-89F1-53B02377F7FF}" destId="{6D6115B5-3BE0-5046-9416-227FCDB0347B}" srcOrd="0" destOrd="0" presId="urn:microsoft.com/office/officeart/2008/layout/RadialCluster"/>
    <dgm:cxn modelId="{18538AA2-B15A-C745-B610-8812DA66388C}" type="presOf" srcId="{C194237C-103C-4041-90A6-A54A227498E6}" destId="{6A498FFF-B99F-354F-BC17-A397A64A0A66}" srcOrd="0" destOrd="0" presId="urn:microsoft.com/office/officeart/2008/layout/RadialCluster"/>
    <dgm:cxn modelId="{1FDDF83C-6461-5D4A-AE37-CAE3CAD4FB1E}" type="presOf" srcId="{A3D37E3D-7A5B-FF44-B1F3-84CB19B85900}" destId="{42E0C49F-62B1-024F-B2AB-B681B1AF91B9}" srcOrd="0" destOrd="0" presId="urn:microsoft.com/office/officeart/2008/layout/RadialCluster"/>
    <dgm:cxn modelId="{43569E40-CE83-7A46-97B4-09B5346B4CF4}" srcId="{B099A2C9-D5C6-2B41-B9F3-39FE421DF94E}" destId="{2718E354-47ED-D848-89F1-53B02377F7FF}" srcOrd="0" destOrd="0" parTransId="{DCD47843-5D23-A64A-A348-B43411CCF3F7}" sibTransId="{7466BC0D-F05A-D843-BEA7-A1598DD6E0D0}"/>
    <dgm:cxn modelId="{9AC915F2-D01C-144C-9C0B-7E18931B42AD}" srcId="{2718E354-47ED-D848-89F1-53B02377F7FF}" destId="{BEA424CA-58E7-C04C-8148-BDE0F4E0806C}" srcOrd="2" destOrd="0" parTransId="{762390CF-15D4-8443-8167-D79E7E1BF2A3}" sibTransId="{A80F302F-8482-A54E-8A69-4E484F051FEB}"/>
    <dgm:cxn modelId="{581385C4-6D26-7144-ABA5-E7CBE6459E69}" type="presOf" srcId="{9D12FCD8-789D-4B45-AB3A-99AA709DC351}" destId="{CF7950BF-0D84-8E41-8A3E-730064E68335}" srcOrd="0" destOrd="0" presId="urn:microsoft.com/office/officeart/2008/layout/RadialCluster"/>
    <dgm:cxn modelId="{EC1EBEA0-68B0-C448-B263-55C29B611031}" type="presOf" srcId="{B0643A7C-2BD7-8340-882B-002B46DC27AB}" destId="{F713E3F9-2ACC-A041-B960-118A5949892F}" srcOrd="0" destOrd="0" presId="urn:microsoft.com/office/officeart/2008/layout/RadialCluster"/>
    <dgm:cxn modelId="{7F95DACA-8AB3-DB4B-8E3F-7E77FCEAC336}" srcId="{2718E354-47ED-D848-89F1-53B02377F7FF}" destId="{C9004151-B5F3-2E45-BFB8-32B5450D16F0}" srcOrd="6" destOrd="0" parTransId="{4C39BF74-54ED-3145-B7EB-1E49775B8BD1}" sibTransId="{DD481DB4-7CF3-2D4B-84DC-B0CAD718CF3F}"/>
    <dgm:cxn modelId="{90196453-C9E8-F94C-A413-AAE8DD7FB2D1}" srcId="{2718E354-47ED-D848-89F1-53B02377F7FF}" destId="{B0643A7C-2BD7-8340-882B-002B46DC27AB}" srcOrd="3" destOrd="0" parTransId="{36D7CF3A-89C0-CB49-AA09-514C7E591BEF}" sibTransId="{E04FD32E-EE9B-034E-8144-544E9DF47A2E}"/>
    <dgm:cxn modelId="{E834453A-D880-DD44-81BE-FF3869873799}" type="presOf" srcId="{1D540AE2-C60A-0244-BBF8-17879660FD9F}" destId="{3A9F00E2-4467-4049-BBC4-05859853D972}" srcOrd="0" destOrd="0" presId="urn:microsoft.com/office/officeart/2008/layout/RadialCluster"/>
    <dgm:cxn modelId="{4A13CA61-F3F4-654F-99F8-605E7EB731A2}" type="presOf" srcId="{C9004151-B5F3-2E45-BFB8-32B5450D16F0}" destId="{8605F87E-6C1C-C64F-A1CE-08F9369F7538}" srcOrd="0" destOrd="0" presId="urn:microsoft.com/office/officeart/2008/layout/RadialCluster"/>
    <dgm:cxn modelId="{52482994-17F3-EF43-BF29-15A58FF4E0A4}" srcId="{2718E354-47ED-D848-89F1-53B02377F7FF}" destId="{1D540AE2-C60A-0244-BBF8-17879660FD9F}" srcOrd="4" destOrd="0" parTransId="{543ACE9E-EDAD-3E48-B4B1-5ED5256FC609}" sibTransId="{E8A8E211-5A3F-4444-A32B-DE205AEFF947}"/>
    <dgm:cxn modelId="{5C457D04-3808-4749-8DD8-409D5626F73E}" type="presParOf" srcId="{B754EEBD-D339-3E46-8CBA-B74ACD0F7A0F}" destId="{78C539C2-4B41-294C-8611-321F7E094254}" srcOrd="0" destOrd="0" presId="urn:microsoft.com/office/officeart/2008/layout/RadialCluster"/>
    <dgm:cxn modelId="{6CFB92CA-E59E-CB41-92C9-0B404050C56F}" type="presParOf" srcId="{78C539C2-4B41-294C-8611-321F7E094254}" destId="{6D6115B5-3BE0-5046-9416-227FCDB0347B}" srcOrd="0" destOrd="0" presId="urn:microsoft.com/office/officeart/2008/layout/RadialCluster"/>
    <dgm:cxn modelId="{EFDDC4E0-4790-6848-9909-A45267F56325}" type="presParOf" srcId="{78C539C2-4B41-294C-8611-321F7E094254}" destId="{8FFCF007-23D3-0C4F-BA9C-4471760976AF}" srcOrd="1" destOrd="0" presId="urn:microsoft.com/office/officeart/2008/layout/RadialCluster"/>
    <dgm:cxn modelId="{B12A1D9B-81E8-AA4F-B8BF-6EF79A8ECE97}" type="presParOf" srcId="{78C539C2-4B41-294C-8611-321F7E094254}" destId="{42E0C49F-62B1-024F-B2AB-B681B1AF91B9}" srcOrd="2" destOrd="0" presId="urn:microsoft.com/office/officeart/2008/layout/RadialCluster"/>
    <dgm:cxn modelId="{C3917738-E1E8-594D-8BDE-5C0C7475306C}" type="presParOf" srcId="{78C539C2-4B41-294C-8611-321F7E094254}" destId="{CF7950BF-0D84-8E41-8A3E-730064E68335}" srcOrd="3" destOrd="0" presId="urn:microsoft.com/office/officeart/2008/layout/RadialCluster"/>
    <dgm:cxn modelId="{D6A9DAE1-CE13-8A46-8AEA-0BA817FB5F4C}" type="presParOf" srcId="{78C539C2-4B41-294C-8611-321F7E094254}" destId="{759391B2-AAE4-DC49-AC5D-3F16F88CB3CB}" srcOrd="4" destOrd="0" presId="urn:microsoft.com/office/officeart/2008/layout/RadialCluster"/>
    <dgm:cxn modelId="{6AC1D085-C6B4-DD47-83CD-A8C503FAAEC4}" type="presParOf" srcId="{78C539C2-4B41-294C-8611-321F7E094254}" destId="{93951D2A-5BB8-3448-9160-1805DE2FEA0E}" srcOrd="5" destOrd="0" presId="urn:microsoft.com/office/officeart/2008/layout/RadialCluster"/>
    <dgm:cxn modelId="{E7F5F7D8-212D-114B-8563-CB5190873436}" type="presParOf" srcId="{78C539C2-4B41-294C-8611-321F7E094254}" destId="{95D1B649-22E6-6147-A2C1-0B121B93AD46}" srcOrd="6" destOrd="0" presId="urn:microsoft.com/office/officeart/2008/layout/RadialCluster"/>
    <dgm:cxn modelId="{E9F55935-DE25-7443-906B-DFB67B6667D2}" type="presParOf" srcId="{78C539C2-4B41-294C-8611-321F7E094254}" destId="{7748278A-0308-0D41-8CEB-DAA079B60F05}" srcOrd="7" destOrd="0" presId="urn:microsoft.com/office/officeart/2008/layout/RadialCluster"/>
    <dgm:cxn modelId="{713D2FEE-29F2-8B43-8968-63274ECAE788}" type="presParOf" srcId="{78C539C2-4B41-294C-8611-321F7E094254}" destId="{F713E3F9-2ACC-A041-B960-118A5949892F}" srcOrd="8" destOrd="0" presId="urn:microsoft.com/office/officeart/2008/layout/RadialCluster"/>
    <dgm:cxn modelId="{47A5C140-E3BC-1F48-B817-071F27339C18}" type="presParOf" srcId="{78C539C2-4B41-294C-8611-321F7E094254}" destId="{96A7249D-05A1-AF4D-888C-8264045E20C5}" srcOrd="9" destOrd="0" presId="urn:microsoft.com/office/officeart/2008/layout/RadialCluster"/>
    <dgm:cxn modelId="{93E754A8-42C6-F64A-8880-A3CAADBE7D5A}" type="presParOf" srcId="{78C539C2-4B41-294C-8611-321F7E094254}" destId="{3A9F00E2-4467-4049-BBC4-05859853D972}" srcOrd="10" destOrd="0" presId="urn:microsoft.com/office/officeart/2008/layout/RadialCluster"/>
    <dgm:cxn modelId="{104C0B78-5EA9-5443-9978-5BEBCDEA04DF}" type="presParOf" srcId="{78C539C2-4B41-294C-8611-321F7E094254}" destId="{FE93AC58-E381-DC48-A38E-4C21A3FBD89F}" srcOrd="11" destOrd="0" presId="urn:microsoft.com/office/officeart/2008/layout/RadialCluster"/>
    <dgm:cxn modelId="{50794769-C704-704F-91C0-003273DE8097}" type="presParOf" srcId="{78C539C2-4B41-294C-8611-321F7E094254}" destId="{6A498FFF-B99F-354F-BC17-A397A64A0A66}" srcOrd="12" destOrd="0" presId="urn:microsoft.com/office/officeart/2008/layout/RadialCluster"/>
    <dgm:cxn modelId="{1FB04600-3551-C84E-86B7-4DF057BF74CA}" type="presParOf" srcId="{78C539C2-4B41-294C-8611-321F7E094254}" destId="{D3891FF3-91C9-7242-95D8-B33DD549C67F}" srcOrd="13" destOrd="0" presId="urn:microsoft.com/office/officeart/2008/layout/RadialCluster"/>
    <dgm:cxn modelId="{451A23FB-D039-A244-AB01-826082DCB2D7}" type="presParOf" srcId="{78C539C2-4B41-294C-8611-321F7E094254}" destId="{8605F87E-6C1C-C64F-A1CE-08F9369F7538}"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ORGANIZING AND PLANNING</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STRATEGY AND PROJECTS</a:t>
          </a:r>
        </a:p>
        <a:p>
          <a:r>
            <a:rPr lang="en-US" sz="1000">
              <a:latin typeface="+mj-lt"/>
            </a:rPr>
            <a:t>-Project networks</a:t>
          </a:r>
        </a:p>
        <a:p>
          <a:r>
            <a:rPr lang="en-US" sz="1000">
              <a:latin typeface="+mj-lt"/>
            </a:rPr>
            <a:t>-Inter-organizational networks and multi stakeholder goals</a:t>
          </a:r>
        </a:p>
        <a:p>
          <a:r>
            <a:rPr lang="en-US" sz="1000">
              <a:latin typeface="+mj-lt"/>
            </a:rPr>
            <a:t>-Institutional theory</a:t>
          </a:r>
          <a:endParaRPr lang="en-US" sz="1000" b="0">
            <a:latin typeface="+mj-lt"/>
          </a:endParaRP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a:latin typeface="+mj-lt"/>
            </a:rPr>
            <a:t>ORGANIZATIONAL CULTURE AND CHANGE</a:t>
          </a:r>
        </a:p>
        <a:p>
          <a:r>
            <a:rPr lang="en-US" sz="1000">
              <a:latin typeface="+mj-lt"/>
            </a:rPr>
            <a:t>- Ownership/shareholders</a:t>
          </a:r>
        </a:p>
        <a:p>
          <a:r>
            <a:rPr lang="en-US" sz="1000">
              <a:latin typeface="+mj-lt"/>
            </a:rPr>
            <a:t>-Innovation/resistance to change</a:t>
          </a:r>
        </a:p>
        <a:p>
          <a:r>
            <a:rPr lang="en-US" sz="1000">
              <a:latin typeface="+mj-lt"/>
            </a:rPr>
            <a:t>-Founders and organizational culture</a:t>
          </a: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95AC4A1E-8C1A-0E46-8963-53FC8D515782}">
      <dgm:prSet phldrT="[Text]" custT="1"/>
      <dgm:spPr/>
      <dgm:t>
        <a:bodyPr/>
        <a:lstStyle/>
        <a:p>
          <a:r>
            <a:rPr lang="en-US" sz="1000" b="1">
              <a:latin typeface="+mj-lt"/>
            </a:rPr>
            <a:t>DECISION MAKING AND EVALUATION</a:t>
          </a:r>
        </a:p>
        <a:p>
          <a:r>
            <a:rPr lang="en-US" sz="1000" b="0">
              <a:latin typeface="+mj-lt"/>
            </a:rPr>
            <a:t>-Authority and control</a:t>
          </a:r>
        </a:p>
        <a:p>
          <a:r>
            <a:rPr lang="en-US" sz="1000" b="0">
              <a:latin typeface="+mj-lt"/>
            </a:rPr>
            <a:t>-Systems theory</a:t>
          </a:r>
        </a:p>
        <a:p>
          <a:r>
            <a:rPr lang="en-US" sz="1000" b="0">
              <a:latin typeface="+mj-lt"/>
            </a:rPr>
            <a:t>-Organizational ecology</a:t>
          </a:r>
          <a:endParaRPr lang="en-US" sz="1000">
            <a:latin typeface="+mj-lt"/>
          </a:endParaRPr>
        </a:p>
      </dgm:t>
    </dgm:pt>
    <dgm:pt modelId="{73AF7B7B-EFC1-CD4B-85F8-1B44E3224CCF}" type="parTrans" cxnId="{F267A8CC-A220-C840-85BD-9BE13024C267}">
      <dgm:prSet/>
      <dgm:spPr/>
      <dgm:t>
        <a:bodyPr/>
        <a:lstStyle/>
        <a:p>
          <a:endParaRPr lang="en-US" sz="1000">
            <a:latin typeface="+mj-lt"/>
          </a:endParaRPr>
        </a:p>
      </dgm:t>
    </dgm:pt>
    <dgm:pt modelId="{B6E73610-449C-464B-BDC2-98F77F64647B}" type="sibTrans" cxnId="{F267A8CC-A220-C840-85BD-9BE13024C267}">
      <dgm:prSet/>
      <dgm:spPr/>
      <dgm:t>
        <a:bodyPr/>
        <a:lstStyle/>
        <a:p>
          <a:endParaRPr lang="en-US" sz="1000">
            <a:latin typeface="+mj-lt"/>
          </a:endParaRPr>
        </a:p>
      </dgm:t>
    </dgm:pt>
    <dgm:pt modelId="{CA2CA4A2-E10A-7846-B514-E763210489A7}">
      <dgm:prSet phldrT="[Text]" custT="1"/>
      <dgm:spPr/>
      <dgm:t>
        <a:bodyPr/>
        <a:lstStyle/>
        <a:p>
          <a:r>
            <a:rPr lang="en-US" sz="1000" b="1">
              <a:latin typeface="+mj-lt"/>
            </a:rPr>
            <a:t>COMMUNITY BASED</a:t>
          </a:r>
        </a:p>
        <a:p>
          <a:r>
            <a:rPr lang="en-US" sz="1000">
              <a:latin typeface="+mj-lt"/>
            </a:rPr>
            <a:t>-Social license to operate</a:t>
          </a:r>
        </a:p>
        <a:p>
          <a:r>
            <a:rPr lang="en-US" sz="1000">
              <a:latin typeface="+mj-lt"/>
            </a:rPr>
            <a:t>-Community as stakeholder</a:t>
          </a:r>
        </a:p>
        <a:p>
          <a:r>
            <a:rPr lang="en-US" sz="1000">
              <a:latin typeface="+mj-lt"/>
            </a:rPr>
            <a:t>-Communities of interest</a:t>
          </a:r>
        </a:p>
      </dgm:t>
    </dgm:pt>
    <dgm:pt modelId="{1E92FAE5-AA94-2543-B154-E9A4F7EDD907}" type="parTrans" cxnId="{318C479D-6329-644A-940D-13F027A60794}">
      <dgm:prSet/>
      <dgm:spPr/>
      <dgm:t>
        <a:bodyPr/>
        <a:lstStyle/>
        <a:p>
          <a:endParaRPr lang="en-US" sz="1000">
            <a:latin typeface="+mj-lt"/>
          </a:endParaRPr>
        </a:p>
      </dgm:t>
    </dgm:pt>
    <dgm:pt modelId="{0609B771-7EBA-604F-9FF9-35BFF1713AFB}" type="sibTrans" cxnId="{318C479D-6329-644A-940D-13F027A60794}">
      <dgm:prSet/>
      <dgm:spPr/>
      <dgm:t>
        <a:bodyPr/>
        <a:lstStyle/>
        <a:p>
          <a:endParaRPr lang="en-US" sz="1000">
            <a:latin typeface="+mj-lt"/>
          </a:endParaRPr>
        </a:p>
      </dgm:t>
    </dgm:pt>
    <dgm:pt modelId="{AEFB35A1-B01B-8548-86D9-51EED901ECA6}">
      <dgm:prSet phldrT="[Text]" custT="1"/>
      <dgm:spPr/>
      <dgm:t>
        <a:bodyPr/>
        <a:lstStyle/>
        <a:p>
          <a:r>
            <a:rPr lang="en-US" sz="1000" b="1">
              <a:latin typeface="+mj-lt"/>
            </a:rPr>
            <a:t>COLLABORATION</a:t>
          </a:r>
        </a:p>
        <a:p>
          <a:r>
            <a:rPr lang="en-US" sz="1000">
              <a:latin typeface="+mj-lt"/>
            </a:rPr>
            <a:t>-Collaboration theory</a:t>
          </a:r>
        </a:p>
        <a:p>
          <a:r>
            <a:rPr lang="en-US" sz="1000">
              <a:latin typeface="+mj-lt"/>
            </a:rPr>
            <a:t>-Political market square</a:t>
          </a:r>
        </a:p>
        <a:p>
          <a:r>
            <a:rPr lang="en-US" sz="1000">
              <a:latin typeface="+mj-lt"/>
            </a:rPr>
            <a:t>-Power and legitimacy</a:t>
          </a:r>
        </a:p>
        <a:p>
          <a:r>
            <a:rPr lang="en-US" sz="1000">
              <a:latin typeface="+mj-lt"/>
            </a:rPr>
            <a:t>-Conflict resolution</a:t>
          </a:r>
        </a:p>
      </dgm:t>
    </dgm:pt>
    <dgm:pt modelId="{3E153482-B4F0-9045-A638-E6DD53F14B7D}" type="parTrans" cxnId="{D0B8A5B9-9E16-1C46-AE40-4EBBD9E0C450}">
      <dgm:prSet/>
      <dgm:spPr/>
      <dgm:t>
        <a:bodyPr/>
        <a:lstStyle/>
        <a:p>
          <a:endParaRPr lang="en-US" sz="1000">
            <a:latin typeface="+mj-lt"/>
          </a:endParaRPr>
        </a:p>
      </dgm:t>
    </dgm:pt>
    <dgm:pt modelId="{1133C877-A344-1143-BFB6-5F0669F9AF2A}" type="sibTrans" cxnId="{D0B8A5B9-9E16-1C46-AE40-4EBBD9E0C450}">
      <dgm:prSet/>
      <dgm:spPr/>
      <dgm:t>
        <a:bodyPr/>
        <a:lstStyle/>
        <a:p>
          <a:endParaRPr lang="en-US" sz="1000">
            <a:latin typeface="+mj-lt"/>
          </a:endParaRPr>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5"/>
      <dgm:spPr/>
      <dgm:t>
        <a:bodyPr/>
        <a:lstStyle/>
        <a:p>
          <a:endParaRPr lang="en-US"/>
        </a:p>
      </dgm:t>
    </dgm:pt>
    <dgm:pt modelId="{23EBFDC0-FC1B-C149-9074-FA64BCA50324}" type="pres">
      <dgm:prSet presAssocID="{AD61A3E9-5EF5-F042-8B24-285131277592}" presName="node" presStyleLbl="node1" presStyleIdx="0" presStyleCnt="5" custScaleX="121124" custScaleY="121168">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5"/>
      <dgm:spPr/>
      <dgm:t>
        <a:bodyPr/>
        <a:lstStyle/>
        <a:p>
          <a:endParaRPr lang="en-US"/>
        </a:p>
      </dgm:t>
    </dgm:pt>
    <dgm:pt modelId="{C3AD2892-4CED-1A4E-8294-7D82B8C1CDD1}" type="pres">
      <dgm:prSet presAssocID="{AD50246E-2445-5842-8227-7AEB7EC3FC88}" presName="node" presStyleLbl="node1" presStyleIdx="1" presStyleCnt="5" custScaleX="121124" custScaleY="121168" custRadScaleRad="111195" custRadScaleInc="-9931">
        <dgm:presLayoutVars>
          <dgm:bulletEnabled val="1"/>
        </dgm:presLayoutVars>
      </dgm:prSet>
      <dgm:spPr/>
      <dgm:t>
        <a:bodyPr/>
        <a:lstStyle/>
        <a:p>
          <a:endParaRPr lang="en-US"/>
        </a:p>
      </dgm:t>
    </dgm:pt>
    <dgm:pt modelId="{14E7E96D-E879-2C41-B81E-35597B936688}" type="pres">
      <dgm:prSet presAssocID="{73AF7B7B-EFC1-CD4B-85F8-1B44E3224CCF}" presName="parTrans" presStyleLbl="bgSibTrans2D1" presStyleIdx="2" presStyleCnt="5"/>
      <dgm:spPr/>
      <dgm:t>
        <a:bodyPr/>
        <a:lstStyle/>
        <a:p>
          <a:endParaRPr lang="en-US"/>
        </a:p>
      </dgm:t>
    </dgm:pt>
    <dgm:pt modelId="{CC47E663-7AC3-A748-A5F6-DBF25F019799}" type="pres">
      <dgm:prSet presAssocID="{95AC4A1E-8C1A-0E46-8963-53FC8D515782}" presName="node" presStyleLbl="node1" presStyleIdx="2" presStyleCnt="5" custScaleX="121124" custScaleY="121168">
        <dgm:presLayoutVars>
          <dgm:bulletEnabled val="1"/>
        </dgm:presLayoutVars>
      </dgm:prSet>
      <dgm:spPr/>
      <dgm:t>
        <a:bodyPr/>
        <a:lstStyle/>
        <a:p>
          <a:endParaRPr lang="en-US"/>
        </a:p>
      </dgm:t>
    </dgm:pt>
    <dgm:pt modelId="{9B9DAB09-CB66-1C49-B17C-A7C3A78B6341}" type="pres">
      <dgm:prSet presAssocID="{1E92FAE5-AA94-2543-B154-E9A4F7EDD907}" presName="parTrans" presStyleLbl="bgSibTrans2D1" presStyleIdx="3" presStyleCnt="5"/>
      <dgm:spPr/>
      <dgm:t>
        <a:bodyPr/>
        <a:lstStyle/>
        <a:p>
          <a:endParaRPr lang="en-US"/>
        </a:p>
      </dgm:t>
    </dgm:pt>
    <dgm:pt modelId="{110ED8F5-5058-0249-81DE-C84AD61682EB}" type="pres">
      <dgm:prSet presAssocID="{CA2CA4A2-E10A-7846-B514-E763210489A7}" presName="node" presStyleLbl="node1" presStyleIdx="3" presStyleCnt="5" custScaleX="121124" custScaleY="121168" custRadScaleRad="113621" custRadScaleInc="16623">
        <dgm:presLayoutVars>
          <dgm:bulletEnabled val="1"/>
        </dgm:presLayoutVars>
      </dgm:prSet>
      <dgm:spPr/>
      <dgm:t>
        <a:bodyPr/>
        <a:lstStyle/>
        <a:p>
          <a:endParaRPr lang="en-US"/>
        </a:p>
      </dgm:t>
    </dgm:pt>
    <dgm:pt modelId="{D7536419-4705-0144-BFD1-9425E50A3A8B}" type="pres">
      <dgm:prSet presAssocID="{3E153482-B4F0-9045-A638-E6DD53F14B7D}" presName="parTrans" presStyleLbl="bgSibTrans2D1" presStyleIdx="4" presStyleCnt="5"/>
      <dgm:spPr/>
      <dgm:t>
        <a:bodyPr/>
        <a:lstStyle/>
        <a:p>
          <a:endParaRPr lang="en-US"/>
        </a:p>
      </dgm:t>
    </dgm:pt>
    <dgm:pt modelId="{5E6B0F3A-0CD4-FC47-9AA4-7CF90C799213}" type="pres">
      <dgm:prSet presAssocID="{AEFB35A1-B01B-8548-86D9-51EED901ECA6}" presName="node" presStyleLbl="node1" presStyleIdx="4" presStyleCnt="5" custScaleX="121124" custScaleY="121168">
        <dgm:presLayoutVars>
          <dgm:bulletEnabled val="1"/>
        </dgm:presLayoutVars>
      </dgm:prSet>
      <dgm:spPr/>
      <dgm:t>
        <a:bodyPr/>
        <a:lstStyle/>
        <a:p>
          <a:endParaRPr lang="en-US"/>
        </a:p>
      </dgm:t>
    </dgm:pt>
  </dgm:ptLst>
  <dgm:cxnLst>
    <dgm:cxn modelId="{D0B8A5B9-9E16-1C46-AE40-4EBBD9E0C450}" srcId="{20D3383C-3D22-EC4D-81F2-7A993EA896BE}" destId="{AEFB35A1-B01B-8548-86D9-51EED901ECA6}" srcOrd="4" destOrd="0" parTransId="{3E153482-B4F0-9045-A638-E6DD53F14B7D}" sibTransId="{1133C877-A344-1143-BFB6-5F0669F9AF2A}"/>
    <dgm:cxn modelId="{98E6A7FB-0837-B84D-A327-6C3FCB660848}" type="presOf" srcId="{AD50246E-2445-5842-8227-7AEB7EC3FC88}" destId="{C3AD2892-4CED-1A4E-8294-7D82B8C1CDD1}" srcOrd="0" destOrd="0" presId="urn:microsoft.com/office/officeart/2005/8/layout/radial4"/>
    <dgm:cxn modelId="{7F740B18-2D74-F646-BDF0-4443614439AE}" type="presOf" srcId="{1E92FAE5-AA94-2543-B154-E9A4F7EDD907}" destId="{9B9DAB09-CB66-1C49-B17C-A7C3A78B6341}" srcOrd="0" destOrd="0" presId="urn:microsoft.com/office/officeart/2005/8/layout/radial4"/>
    <dgm:cxn modelId="{318C479D-6329-644A-940D-13F027A60794}" srcId="{20D3383C-3D22-EC4D-81F2-7A993EA896BE}" destId="{CA2CA4A2-E10A-7846-B514-E763210489A7}" srcOrd="3" destOrd="0" parTransId="{1E92FAE5-AA94-2543-B154-E9A4F7EDD907}" sibTransId="{0609B771-7EBA-604F-9FF9-35BFF1713AFB}"/>
    <dgm:cxn modelId="{7454D451-2DC7-7C40-8D51-0B095E108679}" type="presOf" srcId="{73AF7B7B-EFC1-CD4B-85F8-1B44E3224CCF}" destId="{14E7E96D-E879-2C41-B81E-35597B936688}" srcOrd="0" destOrd="0" presId="urn:microsoft.com/office/officeart/2005/8/layout/radial4"/>
    <dgm:cxn modelId="{7DDB0D77-8400-B94B-BC3C-53E8DCBC58D5}" type="presOf" srcId="{20D3383C-3D22-EC4D-81F2-7A993EA896BE}" destId="{59DA48A3-A726-194E-82C7-71EC7D7ABA42}" srcOrd="0" destOrd="0" presId="urn:microsoft.com/office/officeart/2005/8/layout/radial4"/>
    <dgm:cxn modelId="{AB3D1CCC-CD78-FC4B-90A2-881122E229FE}" type="presOf" srcId="{AD61A3E9-5EF5-F042-8B24-285131277592}" destId="{23EBFDC0-FC1B-C149-9074-FA64BCA50324}" srcOrd="0" destOrd="0" presId="urn:microsoft.com/office/officeart/2005/8/layout/radial4"/>
    <dgm:cxn modelId="{8AFE7D37-289D-AE40-828D-81D6F31F8220}" type="presOf" srcId="{EC78DF5B-BC1B-5247-8871-822DD3C6643D}" destId="{7D5BBCDC-C8DA-D04D-927E-FA6C55520855}" srcOrd="0" destOrd="0" presId="urn:microsoft.com/office/officeart/2005/8/layout/radial4"/>
    <dgm:cxn modelId="{709D0C0B-FEDA-C94B-88C1-74B6DBBDFE01}" type="presOf" srcId="{2237D05B-2234-D547-AE99-3407E7DEB2C9}" destId="{AA9E8685-B90B-4B4A-B81E-BFC26A5872CE}" srcOrd="0" destOrd="0" presId="urn:microsoft.com/office/officeart/2005/8/layout/radial4"/>
    <dgm:cxn modelId="{F267A8CC-A220-C840-85BD-9BE13024C267}" srcId="{20D3383C-3D22-EC4D-81F2-7A993EA896BE}" destId="{95AC4A1E-8C1A-0E46-8963-53FC8D515782}" srcOrd="2" destOrd="0" parTransId="{73AF7B7B-EFC1-CD4B-85F8-1B44E3224CCF}" sibTransId="{B6E73610-449C-464B-BDC2-98F77F64647B}"/>
    <dgm:cxn modelId="{23742656-2AA7-9941-A025-C0963DF0B5FA}" type="presOf" srcId="{CA2CA4A2-E10A-7846-B514-E763210489A7}" destId="{110ED8F5-5058-0249-81DE-C84AD61682EB}" srcOrd="0" destOrd="0" presId="urn:microsoft.com/office/officeart/2005/8/layout/radial4"/>
    <dgm:cxn modelId="{EEC9C38B-6E1F-EA42-AB8D-4901E9F6B518}" type="presOf" srcId="{AEFB35A1-B01B-8548-86D9-51EED901ECA6}" destId="{5E6B0F3A-0CD4-FC47-9AA4-7CF90C799213}" srcOrd="0" destOrd="0" presId="urn:microsoft.com/office/officeart/2005/8/layout/radial4"/>
    <dgm:cxn modelId="{7E2E312E-8234-6043-827E-A1EE076D4B07}" srcId="{A78F7590-FC52-8948-8FF7-70933D0EF26E}" destId="{20D3383C-3D22-EC4D-81F2-7A993EA896BE}" srcOrd="0" destOrd="0" parTransId="{F63AF1BD-FC76-2048-BBB9-A16D06560471}" sibTransId="{CC2F0125-204B-A44A-9BAB-08B1E6719833}"/>
    <dgm:cxn modelId="{0822A4C8-B721-9B49-B0C5-99B388DD2910}" srcId="{20D3383C-3D22-EC4D-81F2-7A993EA896BE}" destId="{AD50246E-2445-5842-8227-7AEB7EC3FC88}" srcOrd="1" destOrd="0" parTransId="{2237D05B-2234-D547-AE99-3407E7DEB2C9}" sibTransId="{7136AC4A-45EE-3840-82CA-9E31A64B2D7C}"/>
    <dgm:cxn modelId="{0C1DEF66-547E-EB4B-962B-DEDC0FFE50CC}" type="presOf" srcId="{95AC4A1E-8C1A-0E46-8963-53FC8D515782}" destId="{CC47E663-7AC3-A748-A5F6-DBF25F019799}" srcOrd="0" destOrd="0" presId="urn:microsoft.com/office/officeart/2005/8/layout/radial4"/>
    <dgm:cxn modelId="{80E51F21-DFA1-464E-8602-362E9ECC44ED}" type="presOf" srcId="{3E153482-B4F0-9045-A638-E6DD53F14B7D}" destId="{D7536419-4705-0144-BFD1-9425E50A3A8B}" srcOrd="0" destOrd="0" presId="urn:microsoft.com/office/officeart/2005/8/layout/radial4"/>
    <dgm:cxn modelId="{6FE398ED-EAE5-DE4B-B220-5E9A4339B362}" type="presOf" srcId="{A78F7590-FC52-8948-8FF7-70933D0EF26E}" destId="{CBE16D03-DCCC-A045-AA45-0B29F0C343E2}"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7D724FFC-0D51-C447-9CBB-0626789EB910}" type="presParOf" srcId="{CBE16D03-DCCC-A045-AA45-0B29F0C343E2}" destId="{59DA48A3-A726-194E-82C7-71EC7D7ABA42}" srcOrd="0" destOrd="0" presId="urn:microsoft.com/office/officeart/2005/8/layout/radial4"/>
    <dgm:cxn modelId="{DF045E71-66E0-D74D-B25C-A319DFFB138B}" type="presParOf" srcId="{CBE16D03-DCCC-A045-AA45-0B29F0C343E2}" destId="{7D5BBCDC-C8DA-D04D-927E-FA6C55520855}" srcOrd="1" destOrd="0" presId="urn:microsoft.com/office/officeart/2005/8/layout/radial4"/>
    <dgm:cxn modelId="{57B25E10-F037-864E-80F7-869B4002A37F}" type="presParOf" srcId="{CBE16D03-DCCC-A045-AA45-0B29F0C343E2}" destId="{23EBFDC0-FC1B-C149-9074-FA64BCA50324}" srcOrd="2" destOrd="0" presId="urn:microsoft.com/office/officeart/2005/8/layout/radial4"/>
    <dgm:cxn modelId="{813D1BD5-9092-EA42-88F1-63225065D821}" type="presParOf" srcId="{CBE16D03-DCCC-A045-AA45-0B29F0C343E2}" destId="{AA9E8685-B90B-4B4A-B81E-BFC26A5872CE}" srcOrd="3" destOrd="0" presId="urn:microsoft.com/office/officeart/2005/8/layout/radial4"/>
    <dgm:cxn modelId="{D17FB8FD-A84E-4E40-A8C0-C73B6483C626}" type="presParOf" srcId="{CBE16D03-DCCC-A045-AA45-0B29F0C343E2}" destId="{C3AD2892-4CED-1A4E-8294-7D82B8C1CDD1}" srcOrd="4" destOrd="0" presId="urn:microsoft.com/office/officeart/2005/8/layout/radial4"/>
    <dgm:cxn modelId="{4DB219B2-906E-5D43-9B9D-3E398F53201E}" type="presParOf" srcId="{CBE16D03-DCCC-A045-AA45-0B29F0C343E2}" destId="{14E7E96D-E879-2C41-B81E-35597B936688}" srcOrd="5" destOrd="0" presId="urn:microsoft.com/office/officeart/2005/8/layout/radial4"/>
    <dgm:cxn modelId="{75E4E7D1-180F-A746-97B1-E3A017343BFB}" type="presParOf" srcId="{CBE16D03-DCCC-A045-AA45-0B29F0C343E2}" destId="{CC47E663-7AC3-A748-A5F6-DBF25F019799}" srcOrd="6" destOrd="0" presId="urn:microsoft.com/office/officeart/2005/8/layout/radial4"/>
    <dgm:cxn modelId="{1FA84AB7-0C65-664B-8E32-A7F2EDAA3921}" type="presParOf" srcId="{CBE16D03-DCCC-A045-AA45-0B29F0C343E2}" destId="{9B9DAB09-CB66-1C49-B17C-A7C3A78B6341}" srcOrd="7" destOrd="0" presId="urn:microsoft.com/office/officeart/2005/8/layout/radial4"/>
    <dgm:cxn modelId="{4EAC90EC-6815-6A41-B5FC-3A2BE9D995AF}" type="presParOf" srcId="{CBE16D03-DCCC-A045-AA45-0B29F0C343E2}" destId="{110ED8F5-5058-0249-81DE-C84AD61682EB}" srcOrd="8" destOrd="0" presId="urn:microsoft.com/office/officeart/2005/8/layout/radial4"/>
    <dgm:cxn modelId="{B0CB5650-3D34-744E-9902-212B8BBA9EAE}" type="presParOf" srcId="{CBE16D03-DCCC-A045-AA45-0B29F0C343E2}" destId="{D7536419-4705-0144-BFD1-9425E50A3A8B}" srcOrd="9" destOrd="0" presId="urn:microsoft.com/office/officeart/2005/8/layout/radial4"/>
    <dgm:cxn modelId="{75E2C035-E91D-6C4C-A6E9-1FE56EA511A3}" type="presParOf" srcId="{CBE16D03-DCCC-A045-AA45-0B29F0C343E2}" destId="{5E6B0F3A-0CD4-FC47-9AA4-7CF90C799213}"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8F7590-FC52-8948-8FF7-70933D0EF26E}"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20D3383C-3D22-EC4D-81F2-7A993EA896BE}">
      <dgm:prSet phldrT="[Text]" custT="1"/>
      <dgm:spPr/>
      <dgm:t>
        <a:bodyPr/>
        <a:lstStyle/>
        <a:p>
          <a:r>
            <a:rPr lang="en-US" sz="1000" b="1">
              <a:latin typeface="+mj-lt"/>
            </a:rPr>
            <a:t>SUSTAINABILITY</a:t>
          </a:r>
        </a:p>
        <a:p>
          <a:r>
            <a:rPr lang="en-US" sz="1000" b="0">
              <a:latin typeface="+mj-lt"/>
            </a:rPr>
            <a:t>Economic</a:t>
          </a:r>
        </a:p>
        <a:p>
          <a:r>
            <a:rPr lang="en-US" sz="1000" b="0">
              <a:latin typeface="+mj-lt"/>
            </a:rPr>
            <a:t>Social</a:t>
          </a:r>
        </a:p>
        <a:p>
          <a:r>
            <a:rPr lang="en-US" sz="1000" b="0">
              <a:latin typeface="+mj-lt"/>
            </a:rPr>
            <a:t>Environmental</a:t>
          </a:r>
        </a:p>
        <a:p>
          <a:r>
            <a:rPr lang="en-US" sz="1000" b="0">
              <a:latin typeface="+mj-lt"/>
            </a:rPr>
            <a:t>Cultural</a:t>
          </a:r>
        </a:p>
      </dgm:t>
    </dgm:pt>
    <dgm:pt modelId="{F63AF1BD-FC76-2048-BBB9-A16D06560471}" type="parTrans" cxnId="{7E2E312E-8234-6043-827E-A1EE076D4B07}">
      <dgm:prSet/>
      <dgm:spPr/>
      <dgm:t>
        <a:bodyPr/>
        <a:lstStyle/>
        <a:p>
          <a:endParaRPr lang="en-US" sz="1000">
            <a:latin typeface="+mj-lt"/>
          </a:endParaRPr>
        </a:p>
      </dgm:t>
    </dgm:pt>
    <dgm:pt modelId="{CC2F0125-204B-A44A-9BAB-08B1E6719833}" type="sibTrans" cxnId="{7E2E312E-8234-6043-827E-A1EE076D4B07}">
      <dgm:prSet/>
      <dgm:spPr/>
      <dgm:t>
        <a:bodyPr/>
        <a:lstStyle/>
        <a:p>
          <a:endParaRPr lang="en-US" sz="1000">
            <a:latin typeface="+mj-lt"/>
          </a:endParaRPr>
        </a:p>
      </dgm:t>
    </dgm:pt>
    <dgm:pt modelId="{AD61A3E9-5EF5-F042-8B24-285131277592}">
      <dgm:prSet phldrT="[Text]" custT="1"/>
      <dgm:spPr/>
      <dgm:t>
        <a:bodyPr/>
        <a:lstStyle/>
        <a:p>
          <a:r>
            <a:rPr lang="en-US" sz="1000" b="1">
              <a:latin typeface="+mj-lt"/>
            </a:rPr>
            <a:t>RISK</a:t>
          </a:r>
        </a:p>
        <a:p>
          <a:r>
            <a:rPr lang="en-US" sz="1000">
              <a:latin typeface="+mj-lt"/>
            </a:rPr>
            <a:t>-Shared risks across networks</a:t>
          </a:r>
          <a:endParaRPr lang="en-US" sz="1000" b="0">
            <a:latin typeface="+mj-lt"/>
          </a:endParaRPr>
        </a:p>
      </dgm:t>
    </dgm:pt>
    <dgm:pt modelId="{EC78DF5B-BC1B-5247-8871-822DD3C6643D}" type="parTrans" cxnId="{7CEFBF1E-864F-794E-B147-5B93BF121E1D}">
      <dgm:prSet/>
      <dgm:spPr/>
      <dgm:t>
        <a:bodyPr/>
        <a:lstStyle/>
        <a:p>
          <a:endParaRPr lang="en-US" sz="1000">
            <a:latin typeface="+mj-lt"/>
          </a:endParaRPr>
        </a:p>
      </dgm:t>
    </dgm:pt>
    <dgm:pt modelId="{16E77859-C969-1341-B957-22CB5D8F1AFD}" type="sibTrans" cxnId="{7CEFBF1E-864F-794E-B147-5B93BF121E1D}">
      <dgm:prSet/>
      <dgm:spPr/>
      <dgm:t>
        <a:bodyPr/>
        <a:lstStyle/>
        <a:p>
          <a:endParaRPr lang="en-US" sz="1000">
            <a:latin typeface="+mj-lt"/>
          </a:endParaRPr>
        </a:p>
      </dgm:t>
    </dgm:pt>
    <dgm:pt modelId="{AD50246E-2445-5842-8227-7AEB7EC3FC88}">
      <dgm:prSet phldrT="[Text]" custT="1"/>
      <dgm:spPr/>
      <dgm:t>
        <a:bodyPr/>
        <a:lstStyle/>
        <a:p>
          <a:r>
            <a:rPr lang="en-US" sz="1000" b="1" dirty="0">
              <a:latin typeface="+mj-lt"/>
            </a:rPr>
            <a:t>LEGITIMACY</a:t>
          </a:r>
        </a:p>
        <a:p>
          <a:r>
            <a:rPr lang="en-US" sz="1000" dirty="0">
              <a:latin typeface="+mj-lt"/>
            </a:rPr>
            <a:t>- Poser and politics</a:t>
          </a:r>
        </a:p>
        <a:p>
          <a:r>
            <a:rPr lang="en-US" sz="1000" dirty="0">
              <a:latin typeface="+mj-lt"/>
            </a:rPr>
            <a:t>-Political market square</a:t>
          </a:r>
        </a:p>
        <a:p>
          <a:r>
            <a:rPr lang="en-US" sz="1000" dirty="0">
              <a:latin typeface="+mj-lt"/>
            </a:rPr>
            <a:t>-Exchange theory/reciprocity</a:t>
          </a:r>
        </a:p>
        <a:p>
          <a:r>
            <a:rPr lang="en-US" sz="1000" dirty="0">
              <a:latin typeface="+mj-lt"/>
            </a:rPr>
            <a:t>-Becoming an institution</a:t>
          </a:r>
        </a:p>
      </dgm:t>
    </dgm:pt>
    <dgm:pt modelId="{2237D05B-2234-D547-AE99-3407E7DEB2C9}" type="parTrans" cxnId="{0822A4C8-B721-9B49-B0C5-99B388DD2910}">
      <dgm:prSet/>
      <dgm:spPr/>
      <dgm:t>
        <a:bodyPr/>
        <a:lstStyle/>
        <a:p>
          <a:endParaRPr lang="en-US" sz="1000">
            <a:latin typeface="+mj-lt"/>
          </a:endParaRPr>
        </a:p>
      </dgm:t>
    </dgm:pt>
    <dgm:pt modelId="{7136AC4A-45EE-3840-82CA-9E31A64B2D7C}" type="sibTrans" cxnId="{0822A4C8-B721-9B49-B0C5-99B388DD2910}">
      <dgm:prSet/>
      <dgm:spPr/>
      <dgm:t>
        <a:bodyPr/>
        <a:lstStyle/>
        <a:p>
          <a:endParaRPr lang="en-US" sz="1000">
            <a:latin typeface="+mj-lt"/>
          </a:endParaRPr>
        </a:p>
      </dgm:t>
    </dgm:pt>
    <dgm:pt modelId="{95AC4A1E-8C1A-0E46-8963-53FC8D515782}">
      <dgm:prSet phldrT="[Text]" custT="1"/>
      <dgm:spPr/>
      <dgm:t>
        <a:bodyPr/>
        <a:lstStyle/>
        <a:p>
          <a:r>
            <a:rPr lang="en-US" sz="1000" b="1">
              <a:latin typeface="+mj-lt"/>
            </a:rPr>
            <a:t>RESOURCES</a:t>
          </a:r>
        </a:p>
        <a:p>
          <a:r>
            <a:rPr lang="en-US" sz="1000" b="0">
              <a:latin typeface="+mj-lt"/>
            </a:rPr>
            <a:t>-Resource dependency theory</a:t>
          </a:r>
        </a:p>
        <a:p>
          <a:r>
            <a:rPr lang="en-US" sz="1000" b="0">
              <a:latin typeface="+mj-lt"/>
            </a:rPr>
            <a:t>-Niche theory</a:t>
          </a:r>
        </a:p>
        <a:p>
          <a:r>
            <a:rPr lang="en-US" sz="1000" b="0">
              <a:latin typeface="+mj-lt"/>
            </a:rPr>
            <a:t>-Knowledge-based theory of the firm</a:t>
          </a:r>
          <a:endParaRPr lang="en-US" sz="1000">
            <a:latin typeface="+mj-lt"/>
          </a:endParaRPr>
        </a:p>
      </dgm:t>
    </dgm:pt>
    <dgm:pt modelId="{73AF7B7B-EFC1-CD4B-85F8-1B44E3224CCF}" type="parTrans" cxnId="{F267A8CC-A220-C840-85BD-9BE13024C267}">
      <dgm:prSet/>
      <dgm:spPr/>
      <dgm:t>
        <a:bodyPr/>
        <a:lstStyle/>
        <a:p>
          <a:endParaRPr lang="en-US" sz="1000">
            <a:latin typeface="+mj-lt"/>
          </a:endParaRPr>
        </a:p>
      </dgm:t>
    </dgm:pt>
    <dgm:pt modelId="{B6E73610-449C-464B-BDC2-98F77F64647B}" type="sibTrans" cxnId="{F267A8CC-A220-C840-85BD-9BE13024C267}">
      <dgm:prSet/>
      <dgm:spPr/>
      <dgm:t>
        <a:bodyPr/>
        <a:lstStyle/>
        <a:p>
          <a:endParaRPr lang="en-US" sz="1000">
            <a:latin typeface="+mj-lt"/>
          </a:endParaRPr>
        </a:p>
      </dgm:t>
    </dgm:pt>
    <dgm:pt modelId="{CBE16D03-DCCC-A045-AA45-0B29F0C343E2}" type="pres">
      <dgm:prSet presAssocID="{A78F7590-FC52-8948-8FF7-70933D0EF26E}" presName="cycle" presStyleCnt="0">
        <dgm:presLayoutVars>
          <dgm:chMax val="1"/>
          <dgm:dir/>
          <dgm:animLvl val="ctr"/>
          <dgm:resizeHandles val="exact"/>
        </dgm:presLayoutVars>
      </dgm:prSet>
      <dgm:spPr/>
      <dgm:t>
        <a:bodyPr/>
        <a:lstStyle/>
        <a:p>
          <a:endParaRPr lang="en-US"/>
        </a:p>
      </dgm:t>
    </dgm:pt>
    <dgm:pt modelId="{59DA48A3-A726-194E-82C7-71EC7D7ABA42}" type="pres">
      <dgm:prSet presAssocID="{20D3383C-3D22-EC4D-81F2-7A993EA896BE}" presName="centerShape" presStyleLbl="node0" presStyleIdx="0" presStyleCnt="1"/>
      <dgm:spPr/>
      <dgm:t>
        <a:bodyPr/>
        <a:lstStyle/>
        <a:p>
          <a:endParaRPr lang="en-US"/>
        </a:p>
      </dgm:t>
    </dgm:pt>
    <dgm:pt modelId="{7D5BBCDC-C8DA-D04D-927E-FA6C55520855}" type="pres">
      <dgm:prSet presAssocID="{EC78DF5B-BC1B-5247-8871-822DD3C6643D}" presName="parTrans" presStyleLbl="bgSibTrans2D1" presStyleIdx="0" presStyleCnt="3"/>
      <dgm:spPr/>
      <dgm:t>
        <a:bodyPr/>
        <a:lstStyle/>
        <a:p>
          <a:endParaRPr lang="en-US"/>
        </a:p>
      </dgm:t>
    </dgm:pt>
    <dgm:pt modelId="{23EBFDC0-FC1B-C149-9074-FA64BCA50324}" type="pres">
      <dgm:prSet presAssocID="{AD61A3E9-5EF5-F042-8B24-285131277592}" presName="node" presStyleLbl="node1" presStyleIdx="0" presStyleCnt="3" custScaleX="97775" custScaleY="88475" custRadScaleRad="99026" custRadScaleInc="659">
        <dgm:presLayoutVars>
          <dgm:bulletEnabled val="1"/>
        </dgm:presLayoutVars>
      </dgm:prSet>
      <dgm:spPr/>
      <dgm:t>
        <a:bodyPr/>
        <a:lstStyle/>
        <a:p>
          <a:endParaRPr lang="en-US"/>
        </a:p>
      </dgm:t>
    </dgm:pt>
    <dgm:pt modelId="{AA9E8685-B90B-4B4A-B81E-BFC26A5872CE}" type="pres">
      <dgm:prSet presAssocID="{2237D05B-2234-D547-AE99-3407E7DEB2C9}" presName="parTrans" presStyleLbl="bgSibTrans2D1" presStyleIdx="1" presStyleCnt="3"/>
      <dgm:spPr/>
      <dgm:t>
        <a:bodyPr/>
        <a:lstStyle/>
        <a:p>
          <a:endParaRPr lang="en-US"/>
        </a:p>
      </dgm:t>
    </dgm:pt>
    <dgm:pt modelId="{C3AD2892-4CED-1A4E-8294-7D82B8C1CDD1}" type="pres">
      <dgm:prSet presAssocID="{AD50246E-2445-5842-8227-7AEB7EC3FC88}" presName="node" presStyleLbl="node1" presStyleIdx="1" presStyleCnt="3" custScaleX="97775" custScaleY="88475" custRadScaleRad="96821" custRadScaleInc="374">
        <dgm:presLayoutVars>
          <dgm:bulletEnabled val="1"/>
        </dgm:presLayoutVars>
      </dgm:prSet>
      <dgm:spPr/>
      <dgm:t>
        <a:bodyPr/>
        <a:lstStyle/>
        <a:p>
          <a:endParaRPr lang="en-US"/>
        </a:p>
      </dgm:t>
    </dgm:pt>
    <dgm:pt modelId="{14E7E96D-E879-2C41-B81E-35597B936688}" type="pres">
      <dgm:prSet presAssocID="{73AF7B7B-EFC1-CD4B-85F8-1B44E3224CCF}" presName="parTrans" presStyleLbl="bgSibTrans2D1" presStyleIdx="2" presStyleCnt="3"/>
      <dgm:spPr/>
      <dgm:t>
        <a:bodyPr/>
        <a:lstStyle/>
        <a:p>
          <a:endParaRPr lang="en-US"/>
        </a:p>
      </dgm:t>
    </dgm:pt>
    <dgm:pt modelId="{CC47E663-7AC3-A748-A5F6-DBF25F019799}" type="pres">
      <dgm:prSet presAssocID="{95AC4A1E-8C1A-0E46-8963-53FC8D515782}" presName="node" presStyleLbl="node1" presStyleIdx="2" presStyleCnt="3" custScaleX="97775" custScaleY="88475" custRadScaleRad="100979" custRadScaleInc="647">
        <dgm:presLayoutVars>
          <dgm:bulletEnabled val="1"/>
        </dgm:presLayoutVars>
      </dgm:prSet>
      <dgm:spPr/>
      <dgm:t>
        <a:bodyPr/>
        <a:lstStyle/>
        <a:p>
          <a:endParaRPr lang="en-US"/>
        </a:p>
      </dgm:t>
    </dgm:pt>
  </dgm:ptLst>
  <dgm:cxnLst>
    <dgm:cxn modelId="{3E6AFB17-DF45-824C-8BE0-D11CF70224FC}" type="presOf" srcId="{AD61A3E9-5EF5-F042-8B24-285131277592}" destId="{23EBFDC0-FC1B-C149-9074-FA64BCA50324}" srcOrd="0" destOrd="0" presId="urn:microsoft.com/office/officeart/2005/8/layout/radial4"/>
    <dgm:cxn modelId="{DF331E3E-E893-6245-9E60-46160CF768C1}" type="presOf" srcId="{2237D05B-2234-D547-AE99-3407E7DEB2C9}" destId="{AA9E8685-B90B-4B4A-B81E-BFC26A5872CE}" srcOrd="0" destOrd="0" presId="urn:microsoft.com/office/officeart/2005/8/layout/radial4"/>
    <dgm:cxn modelId="{F267A8CC-A220-C840-85BD-9BE13024C267}" srcId="{20D3383C-3D22-EC4D-81F2-7A993EA896BE}" destId="{95AC4A1E-8C1A-0E46-8963-53FC8D515782}" srcOrd="2" destOrd="0" parTransId="{73AF7B7B-EFC1-CD4B-85F8-1B44E3224CCF}" sibTransId="{B6E73610-449C-464B-BDC2-98F77F64647B}"/>
    <dgm:cxn modelId="{170D6206-806C-EA4C-8D55-5EA7D1587A0F}" type="presOf" srcId="{20D3383C-3D22-EC4D-81F2-7A993EA896BE}" destId="{59DA48A3-A726-194E-82C7-71EC7D7ABA42}" srcOrd="0" destOrd="0" presId="urn:microsoft.com/office/officeart/2005/8/layout/radial4"/>
    <dgm:cxn modelId="{8207FF7F-A061-A04B-B9F4-00FA6C949B81}" type="presOf" srcId="{AD50246E-2445-5842-8227-7AEB7EC3FC88}" destId="{C3AD2892-4CED-1A4E-8294-7D82B8C1CDD1}" srcOrd="0" destOrd="0" presId="urn:microsoft.com/office/officeart/2005/8/layout/radial4"/>
    <dgm:cxn modelId="{8185C135-58ED-E543-9349-E97D98DAD595}" type="presOf" srcId="{EC78DF5B-BC1B-5247-8871-822DD3C6643D}" destId="{7D5BBCDC-C8DA-D04D-927E-FA6C55520855}" srcOrd="0" destOrd="0" presId="urn:microsoft.com/office/officeart/2005/8/layout/radial4"/>
    <dgm:cxn modelId="{7E2E312E-8234-6043-827E-A1EE076D4B07}" srcId="{A78F7590-FC52-8948-8FF7-70933D0EF26E}" destId="{20D3383C-3D22-EC4D-81F2-7A993EA896BE}" srcOrd="0" destOrd="0" parTransId="{F63AF1BD-FC76-2048-BBB9-A16D06560471}" sibTransId="{CC2F0125-204B-A44A-9BAB-08B1E6719833}"/>
    <dgm:cxn modelId="{0822A4C8-B721-9B49-B0C5-99B388DD2910}" srcId="{20D3383C-3D22-EC4D-81F2-7A993EA896BE}" destId="{AD50246E-2445-5842-8227-7AEB7EC3FC88}" srcOrd="1" destOrd="0" parTransId="{2237D05B-2234-D547-AE99-3407E7DEB2C9}" sibTransId="{7136AC4A-45EE-3840-82CA-9E31A64B2D7C}"/>
    <dgm:cxn modelId="{0B5FF088-20CF-BC44-9DB7-C8484CF08D00}" type="presOf" srcId="{73AF7B7B-EFC1-CD4B-85F8-1B44E3224CCF}" destId="{14E7E96D-E879-2C41-B81E-35597B936688}" srcOrd="0" destOrd="0" presId="urn:microsoft.com/office/officeart/2005/8/layout/radial4"/>
    <dgm:cxn modelId="{1A9EE9A3-D448-2846-85B7-E4CAEBB64222}" type="presOf" srcId="{A78F7590-FC52-8948-8FF7-70933D0EF26E}" destId="{CBE16D03-DCCC-A045-AA45-0B29F0C343E2}" srcOrd="0" destOrd="0" presId="urn:microsoft.com/office/officeart/2005/8/layout/radial4"/>
    <dgm:cxn modelId="{32EFF96B-2FE0-104E-B5F7-D63AD4AA7926}" type="presOf" srcId="{95AC4A1E-8C1A-0E46-8963-53FC8D515782}" destId="{CC47E663-7AC3-A748-A5F6-DBF25F019799}" srcOrd="0" destOrd="0" presId="urn:microsoft.com/office/officeart/2005/8/layout/radial4"/>
    <dgm:cxn modelId="{7CEFBF1E-864F-794E-B147-5B93BF121E1D}" srcId="{20D3383C-3D22-EC4D-81F2-7A993EA896BE}" destId="{AD61A3E9-5EF5-F042-8B24-285131277592}" srcOrd="0" destOrd="0" parTransId="{EC78DF5B-BC1B-5247-8871-822DD3C6643D}" sibTransId="{16E77859-C969-1341-B957-22CB5D8F1AFD}"/>
    <dgm:cxn modelId="{81A33624-FC93-DC4C-A4FD-4B96FBEFE617}" type="presParOf" srcId="{CBE16D03-DCCC-A045-AA45-0B29F0C343E2}" destId="{59DA48A3-A726-194E-82C7-71EC7D7ABA42}" srcOrd="0" destOrd="0" presId="urn:microsoft.com/office/officeart/2005/8/layout/radial4"/>
    <dgm:cxn modelId="{35FAD117-F5B8-A54C-965E-F0DDA337C963}" type="presParOf" srcId="{CBE16D03-DCCC-A045-AA45-0B29F0C343E2}" destId="{7D5BBCDC-C8DA-D04D-927E-FA6C55520855}" srcOrd="1" destOrd="0" presId="urn:microsoft.com/office/officeart/2005/8/layout/radial4"/>
    <dgm:cxn modelId="{16C48A9D-EDB5-434B-8368-BFFD69BC8F37}" type="presParOf" srcId="{CBE16D03-DCCC-A045-AA45-0B29F0C343E2}" destId="{23EBFDC0-FC1B-C149-9074-FA64BCA50324}" srcOrd="2" destOrd="0" presId="urn:microsoft.com/office/officeart/2005/8/layout/radial4"/>
    <dgm:cxn modelId="{B64FBB80-164D-F949-8B7E-6985FB4CC3AD}" type="presParOf" srcId="{CBE16D03-DCCC-A045-AA45-0B29F0C343E2}" destId="{AA9E8685-B90B-4B4A-B81E-BFC26A5872CE}" srcOrd="3" destOrd="0" presId="urn:microsoft.com/office/officeart/2005/8/layout/radial4"/>
    <dgm:cxn modelId="{F274BBA6-E660-FA4F-9639-E5E256358067}" type="presParOf" srcId="{CBE16D03-DCCC-A045-AA45-0B29F0C343E2}" destId="{C3AD2892-4CED-1A4E-8294-7D82B8C1CDD1}" srcOrd="4" destOrd="0" presId="urn:microsoft.com/office/officeart/2005/8/layout/radial4"/>
    <dgm:cxn modelId="{354B7256-9B4C-6A4D-978E-718541A178EE}" type="presParOf" srcId="{CBE16D03-DCCC-A045-AA45-0B29F0C343E2}" destId="{14E7E96D-E879-2C41-B81E-35597B936688}" srcOrd="5" destOrd="0" presId="urn:microsoft.com/office/officeart/2005/8/layout/radial4"/>
    <dgm:cxn modelId="{6637A711-692D-9142-97AE-F8ABF504592A}" type="presParOf" srcId="{CBE16D03-DCCC-A045-AA45-0B29F0C343E2}" destId="{CC47E663-7AC3-A748-A5F6-DBF25F019799}"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414F43C0-95CC-E64E-B1D7-69B96086E4E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B2E7E-4935-844D-A5EE-BCF9407706CD}"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14F43C0-95CC-E64E-B1D7-69B96086E4E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14F43C0-95CC-E64E-B1D7-69B96086E4E6}"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14F43C0-95CC-E64E-B1D7-69B96086E4E6}"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B2E7E-4935-844D-A5EE-BCF9407706C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F43C0-95CC-E64E-B1D7-69B96086E4E6}"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B2E7E-4935-844D-A5EE-BCF9407706CD}"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414F43C0-95CC-E64E-B1D7-69B96086E4E6}" type="datetimeFigureOut">
              <a:rPr lang="en-US" smtClean="0"/>
              <a:t>12/6/2018</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133B2E7E-4935-844D-A5EE-BCF9407706CD}"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meraldinsight.com/keyword/Sustainable+Tourism" TargetMode="External"/><Relationship Id="rId2" Type="http://schemas.openxmlformats.org/officeDocument/2006/relationships/hyperlink" Target="https://www.emeraldinsight.com/keyword/Stakeholder+Theory" TargetMode="External"/><Relationship Id="rId1" Type="http://schemas.openxmlformats.org/officeDocument/2006/relationships/slideLayout" Target="../slideLayouts/slideLayout2.xml"/><Relationship Id="rId5" Type="http://schemas.openxmlformats.org/officeDocument/2006/relationships/hyperlink" Target="https://www.emeraldinsight.com/keyword/Tourism+Policy" TargetMode="External"/><Relationship Id="rId4" Type="http://schemas.openxmlformats.org/officeDocument/2006/relationships/hyperlink" Target="https://www.emeraldinsight.com/keyword/Community+Participation"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file:///C:\Users\mvanniek\Desktop\Events" TargetMode="External"/><Relationship Id="rId2" Type="http://schemas.openxmlformats.org/officeDocument/2006/relationships/hyperlink" Target="file:///C:\Users\mvanniek\Desktop\Assessment+scale+development" TargetMode="External"/><Relationship Id="rId1" Type="http://schemas.openxmlformats.org/officeDocument/2006/relationships/slideLayout" Target="../slideLayouts/slideLayout2.xml"/><Relationship Id="rId6" Type="http://schemas.openxmlformats.org/officeDocument/2006/relationships/hyperlink" Target="file:///C:\Users\mvanniek\Desktop\Social+impacts" TargetMode="External"/><Relationship Id="rId5" Type="http://schemas.openxmlformats.org/officeDocument/2006/relationships/hyperlink" Target="file:///C:\Users\mvanniek\Desktop\Residents'+perceptions" TargetMode="External"/><Relationship Id="rId4" Type="http://schemas.openxmlformats.org/officeDocument/2006/relationships/hyperlink" Target="file:///C:\Users\mvanniek\Desktop\Generic+scale"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file:///C:\Users\mvanniek\Desktop\MEGA-EVENT+IMPACT" TargetMode="External"/><Relationship Id="rId2" Type="http://schemas.openxmlformats.org/officeDocument/2006/relationships/hyperlink" Target="file:///C:\Users\mvanniek\Desktop\HOUSING+IMPACT" TargetMode="External"/><Relationship Id="rId1" Type="http://schemas.openxmlformats.org/officeDocument/2006/relationships/slideLayout" Target="../slideLayouts/slideLayout2.xml"/><Relationship Id="rId5" Type="http://schemas.openxmlformats.org/officeDocument/2006/relationships/hyperlink" Target="file:///C:\Users\mvanniek\Desktop\SYDNEY+2000+OLYMPIC+GAMES" TargetMode="External"/><Relationship Id="rId4" Type="http://schemas.openxmlformats.org/officeDocument/2006/relationships/hyperlink" Target="file:///C:\Users\mvanniek\Desktop\SOCIAL+IMPAC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s://www.tandfonline.com/keyword/Sustainable+Development" TargetMode="External"/><Relationship Id="rId2" Type="http://schemas.openxmlformats.org/officeDocument/2006/relationships/hyperlink" Target="https://www.tandfonline.com/keyword/VICE+Model" TargetMode="External"/><Relationship Id="rId1" Type="http://schemas.openxmlformats.org/officeDocument/2006/relationships/slideLayout" Target="../slideLayouts/slideLayout2.xml"/><Relationship Id="rId4" Type="http://schemas.openxmlformats.org/officeDocument/2006/relationships/hyperlink" Target="https://www.tandfonline.com/keyword/Arts+Festival"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file:///C:\Users\mvanniek\Desktop\RESIDENT+PERCEPTIONS" TargetMode="External"/><Relationship Id="rId2" Type="http://schemas.openxmlformats.org/officeDocument/2006/relationships/hyperlink" Target="file:///C:\Users\mvanniek\Desktop\MOTOR+SPORT+EVENTS" TargetMode="External"/><Relationship Id="rId1" Type="http://schemas.openxmlformats.org/officeDocument/2006/relationships/slideLayout" Target="../slideLayouts/slideLayout2.xml"/><Relationship Id="rId6" Type="http://schemas.openxmlformats.org/officeDocument/2006/relationships/hyperlink" Target="file:///C:\Users\mvanniek\Desktop\SOCIAL+REPRESENTATION+THEORY" TargetMode="External"/><Relationship Id="rId5" Type="http://schemas.openxmlformats.org/officeDocument/2006/relationships/hyperlink" Target="file:///C:\Users\mvanniek\Desktop\SOCIAL+IMPACTS" TargetMode="External"/><Relationship Id="rId4" Type="http://schemas.openxmlformats.org/officeDocument/2006/relationships/hyperlink" Target="file:///C:\Users\mvanniek\Desktop\SOCIAL+EXCHANGE+THEORY" TargetMode="Externa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hyperlink" Target="https://www.emeraldinsight.com/keyword/Mega-event" TargetMode="External"/><Relationship Id="rId2" Type="http://schemas.openxmlformats.org/officeDocument/2006/relationships/hyperlink" Target="https://www.emeraldinsight.com/keyword/Environmental+Impact" TargetMode="External"/><Relationship Id="rId1" Type="http://schemas.openxmlformats.org/officeDocument/2006/relationships/slideLayout" Target="../slideLayouts/slideLayout2.xml"/><Relationship Id="rId6" Type="http://schemas.openxmlformats.org/officeDocument/2006/relationships/hyperlink" Target="https://www.emeraldinsight.com/keyword/Residents+Attitude" TargetMode="External"/><Relationship Id="rId5" Type="http://schemas.openxmlformats.org/officeDocument/2006/relationships/hyperlink" Target="https://www.emeraldinsight.com/keyword/Expo+2015" TargetMode="External"/><Relationship Id="rId4" Type="http://schemas.openxmlformats.org/officeDocument/2006/relationships/hyperlink" Target="https://www.emeraldinsight.com/keyword/Environmental+Certification"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hyperlink" Target="https://www.emeraldinsight.com/keyword/Learning" TargetMode="External"/><Relationship Id="rId2" Type="http://schemas.openxmlformats.org/officeDocument/2006/relationships/hyperlink" Target="https://www.emeraldinsight.com/keyword/Voluntary+Organizations" TargetMode="External"/><Relationship Id="rId1" Type="http://schemas.openxmlformats.org/officeDocument/2006/relationships/slideLayout" Target="../slideLayouts/slideLayout2.xml"/><Relationship Id="rId4" Type="http://schemas.openxmlformats.org/officeDocument/2006/relationships/hyperlink" Target="https://www.emeraldinsight.com/keyword/Human+Resource+Development" TargetMode="External"/></Relationships>
</file>

<file path=ppt/slides/_rels/slide253.xml.rels><?xml version="1.0" encoding="UTF-8" standalone="yes"?>
<Relationships xmlns="http://schemas.openxmlformats.org/package/2006/relationships"><Relationship Id="rId3" Type="http://schemas.openxmlformats.org/officeDocument/2006/relationships/hyperlink" Target="file:///C:\Users\mvanniek\Desktop\Predictors" TargetMode="External"/><Relationship Id="rId2" Type="http://schemas.openxmlformats.org/officeDocument/2006/relationships/hyperlink" Target="file:///C:\Users\mvanniek\Desktop\Behavioral+dependability" TargetMode="External"/><Relationship Id="rId1" Type="http://schemas.openxmlformats.org/officeDocument/2006/relationships/slideLayout" Target="../slideLayouts/slideLayout2.xml"/><Relationship Id="rId5" Type="http://schemas.openxmlformats.org/officeDocument/2006/relationships/hyperlink" Target="file:///C:\Users\mvanniek\Desktop\Volunteers" TargetMode="External"/><Relationship Id="rId4" Type="http://schemas.openxmlformats.org/officeDocument/2006/relationships/hyperlink" Target="file:///C:\Users\mvanniek\Desktop\Sport+events" TargetMode="Externa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8" Type="http://schemas.openxmlformats.org/officeDocument/2006/relationships/hyperlink" Target="file:///C:\Users\mvanniek\Desktop\LONG-TERM+BUDGET+PLANNING" TargetMode="External"/><Relationship Id="rId3" Type="http://schemas.openxmlformats.org/officeDocument/2006/relationships/hyperlink" Target="file:///C:\Users\mvanniek\Desktop\FIFA+WORLD+CUP" TargetMode="External"/><Relationship Id="rId7" Type="http://schemas.openxmlformats.org/officeDocument/2006/relationships/hyperlink" Target="file:///C:\Users\mvanniek\Desktop\LOC+BUDGET" TargetMode="External"/><Relationship Id="rId2" Type="http://schemas.openxmlformats.org/officeDocument/2006/relationships/hyperlink" Target="file:///C:\Users\mvanniek\Desktop\BENCHMARK+ANALYSIS" TargetMode="External"/><Relationship Id="rId1" Type="http://schemas.openxmlformats.org/officeDocument/2006/relationships/slideLayout" Target="../slideLayouts/slideLayout2.xml"/><Relationship Id="rId6" Type="http://schemas.openxmlformats.org/officeDocument/2006/relationships/hyperlink" Target="file:///C:\Users\mvanniek\Desktop\INSTITUTIONAL+ECONOMICS" TargetMode="External"/><Relationship Id="rId5" Type="http://schemas.openxmlformats.org/officeDocument/2006/relationships/hyperlink" Target="file:///C:\Users\mvanniek\Desktop\GAMES+THEORY" TargetMode="External"/><Relationship Id="rId4" Type="http://schemas.openxmlformats.org/officeDocument/2006/relationships/hyperlink" Target="file:///C:\Users\mvanniek\Desktop\FINANCING+MEGA-EVENTS"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file:///C:\Users\mvanniek\Desktop\BIDDING" TargetMode="External"/><Relationship Id="rId2" Type="http://schemas.openxmlformats.org/officeDocument/2006/relationships/hyperlink" Target="file:///C:\Users\mvanniek\Desktop\AMBASSADOR+PROGRAMS" TargetMode="External"/><Relationship Id="rId1" Type="http://schemas.openxmlformats.org/officeDocument/2006/relationships/slideLayout" Target="../slideLayouts/slideLayout2.xml"/><Relationship Id="rId5" Type="http://schemas.openxmlformats.org/officeDocument/2006/relationships/hyperlink" Target="file:///C:\Users\mvanniek\Desktop\DESTINATION+MARKETING+ORGANIZATIONS+(DMOS)" TargetMode="External"/><Relationship Id="rId4" Type="http://schemas.openxmlformats.org/officeDocument/2006/relationships/hyperlink" Target="file:///C:\Users\mvanniek\Desktop\BUSINESS+EVENTS" TargetMode="Externa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tandfonline.com/keyword/Inclusion" TargetMode="External"/><Relationship Id="rId2" Type="http://schemas.openxmlformats.org/officeDocument/2006/relationships/hyperlink" Target="https://www.tandfonline.com/keyword/Engagement" TargetMode="External"/><Relationship Id="rId1" Type="http://schemas.openxmlformats.org/officeDocument/2006/relationships/slideLayout" Target="../slideLayouts/slideLayout2.xml"/><Relationship Id="rId6" Type="http://schemas.openxmlformats.org/officeDocument/2006/relationships/hyperlink" Target="https://www.tandfonline.com/keyword/Event+Planning" TargetMode="External"/><Relationship Id="rId5" Type="http://schemas.openxmlformats.org/officeDocument/2006/relationships/hyperlink" Target="https://www.tandfonline.com/keyword/MOA+Model" TargetMode="External"/><Relationship Id="rId4" Type="http://schemas.openxmlformats.org/officeDocument/2006/relationships/hyperlink" Target="https://www.tandfonline.com/keyword/Community+Festivals"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EVENT STAKEHOLDERS</a:t>
            </a:r>
            <a:endParaRPr lang="en-US" dirty="0"/>
          </a:p>
        </p:txBody>
      </p:sp>
      <p:sp>
        <p:nvSpPr>
          <p:cNvPr id="3" name="Subtitle 2"/>
          <p:cNvSpPr>
            <a:spLocks noGrp="1"/>
          </p:cNvSpPr>
          <p:nvPr>
            <p:ph type="subTitle" idx="1"/>
          </p:nvPr>
        </p:nvSpPr>
        <p:spPr/>
        <p:txBody>
          <a:bodyPr/>
          <a:lstStyle/>
          <a:p>
            <a:r>
              <a:rPr lang="en-US" dirty="0" smtClean="0"/>
              <a:t>Theory and Methods for Event Management and Tourism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608" y="2144949"/>
            <a:ext cx="5972783" cy="4106288"/>
          </a:xfrm>
          <a:prstGeom prst="rect">
            <a:avLst/>
          </a:prstGeom>
        </p:spPr>
      </p:pic>
    </p:spTree>
    <p:extLst>
      <p:ext uri="{BB962C8B-B14F-4D97-AF65-F5344CB8AC3E}">
        <p14:creationId xmlns:p14="http://schemas.microsoft.com/office/powerpoint/2010/main" val="49818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a:spcBef>
                <a:spcPts val="0"/>
              </a:spcBef>
            </a:pPr>
            <a:r>
              <a:rPr lang="en-US" b="1" u="sng" dirty="0"/>
              <a:t>Shareholder</a:t>
            </a:r>
            <a:endParaRPr lang="en-US" dirty="0"/>
          </a:p>
          <a:p>
            <a:pPr>
              <a:spcBef>
                <a:spcPts val="0"/>
              </a:spcBef>
            </a:pPr>
            <a:r>
              <a:rPr lang="en-US" i="1" dirty="0"/>
              <a:t>"A shareholder is any person, company or other institution that owns at least one share of a company’s stock. Because shareholders are a company's owners, they reap the benefits of the company's successes in the form of increased stock valuation… </a:t>
            </a:r>
            <a:endParaRPr lang="en-US" i="1" dirty="0" smtClean="0"/>
          </a:p>
          <a:p>
            <a:pPr>
              <a:spcBef>
                <a:spcPts val="0"/>
              </a:spcBef>
            </a:pPr>
            <a:r>
              <a:rPr lang="en-US" i="1" dirty="0" smtClean="0"/>
              <a:t>Also </a:t>
            </a:r>
            <a:r>
              <a:rPr lang="en-US" i="1" dirty="0"/>
              <a:t>unlike the leadership of other business types, companies with shareholders rely on a board of directors and executive management to run things — meaning the actual owners, the shareholders, don't have much say in the day-to-day operation of the business</a:t>
            </a:r>
            <a:r>
              <a:rPr lang="en-US" i="1" dirty="0" smtClean="0"/>
              <a:t>…</a:t>
            </a:r>
          </a:p>
          <a:p>
            <a:pPr>
              <a:spcBef>
                <a:spcPts val="0"/>
              </a:spcBef>
            </a:pPr>
            <a:r>
              <a:rPr lang="en-US" i="1" dirty="0" smtClean="0"/>
              <a:t>A </a:t>
            </a:r>
            <a:r>
              <a:rPr lang="en-US" i="1" dirty="0"/>
              <a:t>shareholder may also be referred to as a stockholder"</a:t>
            </a:r>
            <a:r>
              <a:rPr lang="en-US" dirty="0"/>
              <a:t> </a:t>
            </a:r>
            <a:r>
              <a:rPr lang="en-US" dirty="0" err="1"/>
              <a:t>Investopdia</a:t>
            </a:r>
            <a:r>
              <a:rPr lang="en-US" dirty="0"/>
              <a:t> (2018)</a:t>
            </a:r>
            <a:r>
              <a:rPr lang="en-US" dirty="0" smtClean="0"/>
              <a:t>.</a:t>
            </a:r>
            <a:endParaRPr lang="en-US" dirty="0"/>
          </a:p>
          <a:p>
            <a:pPr>
              <a:spcBef>
                <a:spcPts val="0"/>
              </a:spcBef>
            </a:pPr>
            <a:endParaRPr lang="en-US" b="1" u="sng" dirty="0" smtClean="0"/>
          </a:p>
          <a:p>
            <a:pPr>
              <a:spcBef>
                <a:spcPts val="0"/>
              </a:spcBef>
            </a:pPr>
            <a:r>
              <a:rPr lang="en-US" b="1" u="sng" dirty="0" smtClean="0"/>
              <a:t>Stakeholder </a:t>
            </a:r>
            <a:r>
              <a:rPr lang="en-US" b="1" u="sng" dirty="0"/>
              <a:t>Theory (ST)</a:t>
            </a:r>
            <a:endParaRPr lang="en-US" dirty="0"/>
          </a:p>
          <a:p>
            <a:pPr>
              <a:spcBef>
                <a:spcPts val="0"/>
              </a:spcBef>
            </a:pPr>
            <a:r>
              <a:rPr lang="en-US" dirty="0"/>
              <a:t>"A conceptual framework of business ethics and organizational management which addresses moral and ethical values in the management of a business or other organization. </a:t>
            </a:r>
            <a:endParaRPr lang="en-US" dirty="0" smtClean="0"/>
          </a:p>
          <a:p>
            <a:pPr>
              <a:spcBef>
                <a:spcPts val="0"/>
              </a:spcBef>
            </a:pPr>
            <a:r>
              <a:rPr lang="en-US" dirty="0" smtClean="0"/>
              <a:t>The </a:t>
            </a:r>
            <a:r>
              <a:rPr lang="en-US" dirty="0"/>
              <a:t>stakeholder theory was first proposed in the book Strategic Management: A Stakeholder Approach by R. Edward Freeman and outlines how management can satisfy the interests of stakeholders in a business"</a:t>
            </a:r>
            <a:br>
              <a:rPr lang="en-US" dirty="0"/>
            </a:br>
            <a:r>
              <a:rPr lang="en-US" dirty="0" err="1"/>
              <a:t>WebFinance</a:t>
            </a:r>
            <a:r>
              <a:rPr lang="en-US" dirty="0"/>
              <a:t> (2018).</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6469008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4724400"/>
          </a:xfrm>
        </p:spPr>
        <p:txBody>
          <a:bodyPr>
            <a:normAutofit/>
          </a:bodyPr>
          <a:lstStyle/>
          <a:p>
            <a:r>
              <a:rPr lang="en-US" dirty="0" smtClean="0"/>
              <a:t>Finally</a:t>
            </a:r>
            <a:r>
              <a:rPr lang="en-US" dirty="0"/>
              <a:t>, we have the </a:t>
            </a:r>
            <a:r>
              <a:rPr lang="en-US" b="1" dirty="0"/>
              <a:t>Impacted category. </a:t>
            </a:r>
            <a:endParaRPr lang="en-US" b="1" dirty="0" smtClean="0"/>
          </a:p>
          <a:p>
            <a:r>
              <a:rPr lang="en-US" dirty="0" smtClean="0"/>
              <a:t>The </a:t>
            </a:r>
            <a:r>
              <a:rPr lang="en-US" dirty="0"/>
              <a:t>audience is the most obvious constituency, and their experience is of primary concern to event managers. </a:t>
            </a:r>
            <a:endParaRPr lang="en-US" dirty="0" smtClean="0"/>
          </a:p>
          <a:p>
            <a:r>
              <a:rPr lang="en-US" dirty="0" smtClean="0"/>
              <a:t>This </a:t>
            </a:r>
            <a:r>
              <a:rPr lang="en-US" dirty="0"/>
              <a:t>is especially true when the audience is fee-paying and the revenue from sales is necessary for financial viability. </a:t>
            </a:r>
            <a:endParaRPr lang="en-US" dirty="0" smtClean="0"/>
          </a:p>
          <a:p>
            <a:r>
              <a:rPr lang="en-US" dirty="0" smtClean="0"/>
              <a:t>But </a:t>
            </a:r>
            <a:r>
              <a:rPr lang="en-US" dirty="0"/>
              <a:t>the audience is drawn from the local community and beyond, so all residents become part of target marketing. And residents can and do support or oppose events or raise objections about perceived negative impacts. </a:t>
            </a:r>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19574188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marL="0" indent="0" algn="just">
              <a:buNone/>
            </a:pPr>
            <a:r>
              <a:rPr lang="en-US" dirty="0"/>
              <a:t>Sheehan, L. &amp;  Ritchie, J.R.B. (2005). Destination stakeholders: Exploring identity and salience. Annals of Tourism Research, 32 (3), 711-734.</a:t>
            </a:r>
          </a:p>
          <a:p>
            <a:pPr algn="just"/>
            <a:r>
              <a:rPr lang="en-US" i="1" dirty="0"/>
              <a:t>Abstract: This paper applies a stakeholder theory analysis to the empirical study of chief executive officers of tourism destination management organizations. A map reveals a great diversity of varyingly important stakeholders. They are specifically analyzed within a typology according to their potential to threaten and cooperate with the organizations, then prescribing a management strategy specific to each. These strategies are compared to the actual approaches the respondent chief executive officers reported using. The paper concludes with an agenda for future empirical research with specific emphases on the relationship between destination management organizations and their stakeholders. </a:t>
            </a:r>
            <a:endParaRPr lang="en-US" dirty="0"/>
          </a:p>
          <a:p>
            <a:pPr algn="just"/>
            <a:r>
              <a:rPr lang="en-US" i="1" dirty="0"/>
              <a:t>Keywords: stakeholder theory, destination management. </a:t>
            </a:r>
            <a:endParaRPr lang="en-US" dirty="0"/>
          </a:p>
          <a:p>
            <a:pPr algn="just"/>
            <a:endParaRPr lang="en-US" dirty="0"/>
          </a:p>
        </p:txBody>
      </p:sp>
    </p:spTree>
    <p:extLst>
      <p:ext uri="{BB962C8B-B14F-4D97-AF65-F5344CB8AC3E}">
        <p14:creationId xmlns:p14="http://schemas.microsoft.com/office/powerpoint/2010/main" val="20780053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a:t>Byrd, E. &amp; </a:t>
            </a:r>
            <a:r>
              <a:rPr lang="en-US" dirty="0" err="1"/>
              <a:t>Gustke</a:t>
            </a:r>
            <a:r>
              <a:rPr lang="en-US" dirty="0"/>
              <a:t>, L. (2007). Using decision trees to identify tourism stakeholders: The case of two Eastern North Carolina counties. Tourism and Hospitality Research 7, 176-193.</a:t>
            </a:r>
          </a:p>
          <a:p>
            <a:pPr algn="just"/>
            <a:r>
              <a:rPr lang="en-US" i="1" dirty="0"/>
              <a:t>Abstract: This paper explores stakeholder involvement in tourism planning, development, and management. For tourism planners to include stakeholders in the tourism planning process those stakeholders and their interests need to be identified. The research reported in this paper describes and applies an analytical technique that is not traditionally used to identify stakeholders. A questionnaire was developed and mailed to stakeholders in two rural communities in North Carolina. The data were analyzed with an Exhaustive Chi-square Automatic Interaction Detection decision tree. From the results of the decision tree, stakeholder groups were identified in relation to their support for sustainable tourism development in their community</a:t>
            </a:r>
            <a:r>
              <a:rPr lang="en-US" i="1" dirty="0" smtClean="0"/>
              <a:t>.</a:t>
            </a:r>
            <a:endParaRPr lang="en-US" dirty="0"/>
          </a:p>
          <a:p>
            <a:pPr algn="just"/>
            <a:r>
              <a:rPr lang="en-US" i="1" dirty="0"/>
              <a:t>Keywords: decision tree analysis, stake- holder inclusion, sustainable tourism, tourism planning </a:t>
            </a:r>
            <a:endParaRPr lang="en-US" dirty="0"/>
          </a:p>
          <a:p>
            <a:pPr algn="just"/>
            <a:endParaRPr lang="en-US" dirty="0"/>
          </a:p>
        </p:txBody>
      </p:sp>
    </p:spTree>
    <p:extLst>
      <p:ext uri="{BB962C8B-B14F-4D97-AF65-F5344CB8AC3E}">
        <p14:creationId xmlns:p14="http://schemas.microsoft.com/office/powerpoint/2010/main" val="3886403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003899"/>
            <a:ext cx="8574087" cy="4854102"/>
          </a:xfrm>
        </p:spPr>
        <p:txBody>
          <a:bodyPr>
            <a:normAutofit fontScale="62500" lnSpcReduction="20000"/>
          </a:bodyPr>
          <a:lstStyle/>
          <a:p>
            <a:pPr marL="0" indent="0" algn="just">
              <a:buNone/>
            </a:pPr>
            <a:r>
              <a:rPr lang="en-US" dirty="0"/>
              <a:t>Presenza, A. &amp; </a:t>
            </a:r>
            <a:r>
              <a:rPr lang="en-US" dirty="0" err="1"/>
              <a:t>Cipollina</a:t>
            </a:r>
            <a:r>
              <a:rPr lang="en-US" dirty="0"/>
              <a:t>, M. (2010).  Analyzing tourism stakeholders networks. Tourism Review, 65 (4). 17-30.</a:t>
            </a:r>
          </a:p>
          <a:p>
            <a:pPr algn="just"/>
            <a:r>
              <a:rPr lang="en-US" i="1" dirty="0"/>
              <a:t>Abstract: Purpose – The purpose of this paper is to analyze the variety of relations existing in tourism networks, identified as complex and mutable entities, where a vast range of stakeholders coexists. Design/methodology/approach – After a deep review on stakeholder theory, the research applies techniques of network analysis to a case study. Specifically, the analysis focuses on 354 hospitality firms acting in Molise Region (Italy). Each operator was asked to judge the importance to collaborate with other stakeholders to enhance the effectiveness of their management and marketing activities. The answers highlight the degree of preference among stakeholders and the resulting information is the level of confidence in the network. Findings – Results confirm the importance of intensifying relationships between tourism companies themselves and between them and policy makers. It appears that public stakeholders are more important for both management and marketing activities than private sector, since they place a much higher position in the scale of preference. Research limitations/implications – The paper provides a starting-point for further research about non-quantitative destination performance measurement, such as trust and commitment between the stakeholders in tourism destination, and the use of network analysis’ techniques. Practical implications – Destination managers and policy-makers may use techniques of network analysis to elaborate useful information for planning and managing the relationships inside the tourism network. Originality/value – The paper offers a novel approach for developing network analysis in tourism network literature. It explores non-quantitative destination performance measurements and uses management and marketing activities to analyze relationships between public and private stakeholders. </a:t>
            </a:r>
            <a:endParaRPr lang="en-US" dirty="0"/>
          </a:p>
          <a:p>
            <a:pPr algn="just"/>
            <a:r>
              <a:rPr lang="en-US" i="1" dirty="0"/>
              <a:t>Keywords: Tourism management, Tourism, Partnership, Stakeholder analysis </a:t>
            </a:r>
            <a:endParaRPr lang="en-US" dirty="0"/>
          </a:p>
        </p:txBody>
      </p:sp>
    </p:spTree>
    <p:extLst>
      <p:ext uri="{BB962C8B-B14F-4D97-AF65-F5344CB8AC3E}">
        <p14:creationId xmlns:p14="http://schemas.microsoft.com/office/powerpoint/2010/main" val="38864035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a:t>
            </a:r>
            <a:r>
              <a:rPr lang="en-US" dirty="0" smtClean="0"/>
              <a:t>.  Discussion Questions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lvl="0"/>
            <a:r>
              <a:rPr lang="en-US" dirty="0"/>
              <a:t>Differentiate between the descriptive/empirical, instrumental, managerial, and normative perspectives on stakeholder theory</a:t>
            </a:r>
          </a:p>
          <a:p>
            <a:pPr lvl="0"/>
            <a:r>
              <a:rPr lang="en-US" dirty="0"/>
              <a:t>Understand the Clarkson Principles in the context of Corporate Social Responsibility (CSR)</a:t>
            </a:r>
          </a:p>
          <a:p>
            <a:pPr lvl="0"/>
            <a:r>
              <a:rPr lang="en-US" dirty="0"/>
              <a:t>Describe Carroll's CSR Pyramid Model adapted and modified for events and tourism</a:t>
            </a:r>
          </a:p>
          <a:p>
            <a:pPr lvl="0"/>
            <a:r>
              <a:rPr lang="en-US" dirty="0"/>
              <a:t>Identify primary and secondary stakeholders; active and passive</a:t>
            </a:r>
          </a:p>
          <a:p>
            <a:pPr lvl="0"/>
            <a:r>
              <a:rPr lang="en-US" dirty="0"/>
              <a:t>Defining and classifying stakeholders: </a:t>
            </a:r>
          </a:p>
          <a:p>
            <a:pPr lvl="0"/>
            <a:r>
              <a:rPr lang="en-US" dirty="0"/>
              <a:t>Demonstrate stakeholder salience (combining power, legitimacy, and urgency) in the context of events and tourism</a:t>
            </a:r>
          </a:p>
          <a:p>
            <a:pPr lvl="0"/>
            <a:r>
              <a:rPr lang="en-US" dirty="0"/>
              <a:t>Compare event and tourism stakeholders and their roles</a:t>
            </a:r>
          </a:p>
          <a:p>
            <a:endParaRPr lang="en-US" dirty="0"/>
          </a:p>
        </p:txBody>
      </p:sp>
    </p:spTree>
    <p:extLst>
      <p:ext uri="{BB962C8B-B14F-4D97-AF65-F5344CB8AC3E}">
        <p14:creationId xmlns:p14="http://schemas.microsoft.com/office/powerpoint/2010/main" val="2099217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Assessment Activities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a:p>
        </p:txBody>
      </p:sp>
    </p:spTree>
    <p:extLst>
      <p:ext uri="{BB962C8B-B14F-4D97-AF65-F5344CB8AC3E}">
        <p14:creationId xmlns:p14="http://schemas.microsoft.com/office/powerpoint/2010/main" val="1085615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464" y="1427128"/>
            <a:ext cx="3810000" cy="4762500"/>
          </a:xfrm>
          <a:prstGeom prst="rect">
            <a:avLst/>
          </a:prstGeom>
        </p:spPr>
      </p:pic>
    </p:spTree>
    <p:extLst>
      <p:ext uri="{BB962C8B-B14F-4D97-AF65-F5344CB8AC3E}">
        <p14:creationId xmlns:p14="http://schemas.microsoft.com/office/powerpoint/2010/main" val="555418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3</a:t>
            </a:r>
            <a:endParaRPr lang="en-US" dirty="0"/>
          </a:p>
        </p:txBody>
      </p:sp>
      <p:sp>
        <p:nvSpPr>
          <p:cNvPr id="8" name="Text Placeholder 7"/>
          <p:cNvSpPr>
            <a:spLocks noGrp="1"/>
          </p:cNvSpPr>
          <p:nvPr>
            <p:ph type="body" idx="1"/>
          </p:nvPr>
        </p:nvSpPr>
        <p:spPr/>
        <p:txBody>
          <a:bodyPr/>
          <a:lstStyle/>
          <a:p>
            <a:r>
              <a:rPr lang="en-US" dirty="0" smtClean="0"/>
              <a:t>GENERIC STAKEHOLDER MANAGEMENT STRATEGIES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798" y="0"/>
            <a:ext cx="4527922" cy="4606047"/>
          </a:xfrm>
          <a:prstGeom prst="rect">
            <a:avLst/>
          </a:prstGeom>
        </p:spPr>
      </p:pic>
    </p:spTree>
    <p:extLst>
      <p:ext uri="{BB962C8B-B14F-4D97-AF65-F5344CB8AC3E}">
        <p14:creationId xmlns:p14="http://schemas.microsoft.com/office/powerpoint/2010/main" val="22498910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b="1" dirty="0"/>
              <a:t>At the end of the chapter readers should be able to</a:t>
            </a:r>
            <a:r>
              <a:rPr lang="en-US" b="1" dirty="0" smtClean="0"/>
              <a:t>:</a:t>
            </a:r>
          </a:p>
          <a:p>
            <a:pPr lvl="0"/>
            <a:r>
              <a:rPr lang="en-US" dirty="0"/>
              <a:t>Design the continuous planning process for stakeholder management: where to start with stakeholder theory </a:t>
            </a:r>
          </a:p>
          <a:p>
            <a:pPr lvl="0"/>
            <a:r>
              <a:rPr lang="en-US" dirty="0"/>
              <a:t>Determine which questions to ask during the process about internal and external stakeholders</a:t>
            </a:r>
          </a:p>
          <a:p>
            <a:pPr lvl="0"/>
            <a:r>
              <a:rPr lang="en-US" dirty="0"/>
              <a:t>Discuss how to do a SWOT analysis</a:t>
            </a:r>
          </a:p>
          <a:p>
            <a:pPr lvl="0"/>
            <a:r>
              <a:rPr lang="en-US" dirty="0"/>
              <a:t>Perform stakeholder mapping </a:t>
            </a:r>
          </a:p>
          <a:p>
            <a:pPr lvl="0"/>
            <a:r>
              <a:rPr lang="en-US" dirty="0"/>
              <a:t>Perform stakeholder classification according to legitimacy, power and urgency, and their interest and ability to influence or collaborate with the focal organization  </a:t>
            </a:r>
          </a:p>
          <a:p>
            <a:pPr lvl="0"/>
            <a:r>
              <a:rPr lang="en-US" dirty="0"/>
              <a:t>Formulate a stakeholder strategy</a:t>
            </a:r>
          </a:p>
          <a:p>
            <a:pPr lvl="0"/>
            <a:r>
              <a:rPr lang="en-US" dirty="0"/>
              <a:t>Evaluate a blended strategy matrix</a:t>
            </a:r>
          </a:p>
          <a:p>
            <a:pPr lvl="0"/>
            <a:r>
              <a:rPr lang="en-US" dirty="0"/>
              <a:t>Understand the purpose of stakeholder contracts</a:t>
            </a:r>
          </a:p>
          <a:p>
            <a:pPr marL="0" indent="0">
              <a:buNone/>
            </a:pPr>
            <a:endParaRPr lang="en-US" dirty="0"/>
          </a:p>
        </p:txBody>
      </p:sp>
    </p:spTree>
    <p:extLst>
      <p:ext uri="{BB962C8B-B14F-4D97-AF65-F5344CB8AC3E}">
        <p14:creationId xmlns:p14="http://schemas.microsoft.com/office/powerpoint/2010/main" val="297657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dirty="0"/>
              <a:t>A continuous planning process for stakeholder management is described. To get started, and even for organizations already engaged with stakeholders, a set of questions is provided concerning internal and external stakeholders. </a:t>
            </a:r>
            <a:endParaRPr lang="en-US" dirty="0" smtClean="0"/>
          </a:p>
          <a:p>
            <a:r>
              <a:rPr lang="en-US" dirty="0" smtClean="0"/>
              <a:t>A </a:t>
            </a:r>
            <a:r>
              <a:rPr lang="en-US" dirty="0"/>
              <a:t>SWOT analysis might help, looking at the strengths, weaknesses, opportunities and threats attached to each stakeholder or type of stakeholder. </a:t>
            </a:r>
            <a:endParaRPr lang="en-US" dirty="0" smtClean="0"/>
          </a:p>
          <a:p>
            <a:r>
              <a:rPr lang="en-US" dirty="0" smtClean="0"/>
              <a:t>A </a:t>
            </a:r>
            <a:r>
              <a:rPr lang="en-US" dirty="0"/>
              <a:t>third planning technique is stakeholder mapping, described for both internal and external use. </a:t>
            </a:r>
          </a:p>
          <a:p>
            <a:r>
              <a:rPr lang="en-US" dirty="0"/>
              <a:t>A number of generic approaches to formulating strategy are reviewed, and they each take a somewhat different approach to classifying stakeholders and identifying appropriate strategies for managing relationships. </a:t>
            </a:r>
            <a:endParaRPr lang="en-US" dirty="0" smtClean="0"/>
          </a:p>
          <a:p>
            <a:r>
              <a:rPr lang="en-US" dirty="0" smtClean="0"/>
              <a:t>From </a:t>
            </a:r>
            <a:r>
              <a:rPr lang="en-US" dirty="0"/>
              <a:t>these we have provided a blended strategy matrix, but users will have to settle on their own approach appropriate to their circumstances.</a:t>
            </a:r>
          </a:p>
          <a:p>
            <a:endParaRPr lang="en-US" dirty="0"/>
          </a:p>
        </p:txBody>
      </p:sp>
    </p:spTree>
    <p:extLst>
      <p:ext uri="{BB962C8B-B14F-4D97-AF65-F5344CB8AC3E}">
        <p14:creationId xmlns:p14="http://schemas.microsoft.com/office/powerpoint/2010/main" val="1758782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a:spcBef>
                <a:spcPts val="0"/>
              </a:spcBef>
            </a:pPr>
            <a:r>
              <a:rPr lang="en-US" b="1" u="sng" dirty="0"/>
              <a:t>Stakeholder Theory for Events</a:t>
            </a:r>
            <a:endParaRPr lang="en-US" dirty="0"/>
          </a:p>
          <a:p>
            <a:pPr>
              <a:spcBef>
                <a:spcPts val="0"/>
              </a:spcBef>
            </a:pPr>
            <a:r>
              <a:rPr lang="en-US" dirty="0"/>
              <a:t>Stakeholder theory is a conceptual framework and set of propositions regarding why and how events and tourism organizations should involve and manage internal and external stakeholders - in both an ethical and socially responsible manner. </a:t>
            </a:r>
            <a:endParaRPr lang="en-US" dirty="0" smtClean="0"/>
          </a:p>
          <a:p>
            <a:pPr>
              <a:spcBef>
                <a:spcPts val="0"/>
              </a:spcBef>
            </a:pPr>
            <a:endParaRPr lang="en-US" dirty="0"/>
          </a:p>
          <a:p>
            <a:pPr>
              <a:spcBef>
                <a:spcPts val="0"/>
              </a:spcBef>
            </a:pPr>
            <a:r>
              <a:rPr lang="en-US" b="1" u="sng" dirty="0"/>
              <a:t>System Theory</a:t>
            </a:r>
          </a:p>
          <a:p>
            <a:pPr>
              <a:spcBef>
                <a:spcPts val="0"/>
              </a:spcBef>
            </a:pPr>
            <a:r>
              <a:rPr lang="en-US" i="1" dirty="0"/>
              <a:t>"Systems theory or systems science is the interdisciplinary study of systems. A system is an entity with interrelated and interdependent parts; it is defined by its boundaries and it is more than the sum of its parts (subsystem). </a:t>
            </a:r>
            <a:endParaRPr lang="en-US" i="1" dirty="0" smtClean="0"/>
          </a:p>
          <a:p>
            <a:pPr>
              <a:spcBef>
                <a:spcPts val="0"/>
              </a:spcBef>
            </a:pPr>
            <a:endParaRPr lang="en-US" i="1" dirty="0" smtClean="0"/>
          </a:p>
          <a:p>
            <a:pPr>
              <a:spcBef>
                <a:spcPts val="0"/>
              </a:spcBef>
            </a:pPr>
            <a:r>
              <a:rPr lang="en-US" i="1" dirty="0" smtClean="0"/>
              <a:t>Change </a:t>
            </a:r>
            <a:r>
              <a:rPr lang="en-US" i="1" dirty="0"/>
              <a:t>in one part of the system affects other parts and the whole system, with predictable patterns of behavior. Positive growth and adaptation of a system depend upon how well the system is adjusted with its environment, and systems often exist to accomplish a common purpose" </a:t>
            </a:r>
            <a:r>
              <a:rPr lang="en-US" dirty="0"/>
              <a:t>Wikipedia (2018).</a:t>
            </a:r>
          </a:p>
          <a:p>
            <a:pPr marL="0" indent="0">
              <a:spcBef>
                <a:spcPts val="0"/>
              </a:spcBef>
              <a:buNone/>
            </a:pPr>
            <a:endParaRPr lang="en-US" dirty="0" smtClean="0"/>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27839714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lnSpcReduction="10000"/>
          </a:bodyPr>
          <a:lstStyle/>
          <a:p>
            <a:pPr marL="0" indent="0">
              <a:spcBef>
                <a:spcPts val="0"/>
              </a:spcBef>
              <a:buNone/>
            </a:pPr>
            <a:r>
              <a:rPr lang="en-US" b="1" u="sng" dirty="0"/>
              <a:t>Event portfolio</a:t>
            </a:r>
          </a:p>
          <a:p>
            <a:pPr>
              <a:spcBef>
                <a:spcPts val="0"/>
              </a:spcBef>
            </a:pPr>
            <a:r>
              <a:rPr lang="en-US" i="1" dirty="0"/>
              <a:t>“A 'portfolio' can be defined as both the container for a collection, and the assembled items themselves. In other words, both the process and contents of an event portfolio are of interest, including the goals and strategies of organizations that produce and manage events, and the individual events.”</a:t>
            </a:r>
            <a:r>
              <a:rPr lang="en-US" dirty="0"/>
              <a:t> Getz (2016)</a:t>
            </a:r>
          </a:p>
          <a:p>
            <a:pPr>
              <a:spcBef>
                <a:spcPts val="0"/>
              </a:spcBef>
            </a:pPr>
            <a:endParaRPr lang="en-US" dirty="0"/>
          </a:p>
          <a:p>
            <a:pPr marL="0" indent="0">
              <a:spcBef>
                <a:spcPts val="0"/>
              </a:spcBef>
              <a:buNone/>
            </a:pPr>
            <a:r>
              <a:rPr lang="en-US" b="1" u="sng" dirty="0"/>
              <a:t>Focal organization</a:t>
            </a:r>
          </a:p>
          <a:p>
            <a:pPr>
              <a:spcBef>
                <a:spcPts val="0"/>
              </a:spcBef>
            </a:pPr>
            <a:r>
              <a:rPr lang="en-US" i="1" dirty="0"/>
              <a:t>“The focal organization, the focus of the study, is an organized group with specific production and strategic goals that are justified by its mission, or raison </a:t>
            </a:r>
            <a:r>
              <a:rPr lang="en-US" i="1" dirty="0" err="1"/>
              <a:t>d'etre</a:t>
            </a:r>
            <a:r>
              <a:rPr lang="en-US" i="1" dirty="0"/>
              <a:t>” </a:t>
            </a:r>
            <a:r>
              <a:rPr lang="en-US" dirty="0"/>
              <a:t>West &amp; </a:t>
            </a:r>
            <a:r>
              <a:rPr lang="en-US" dirty="0" err="1"/>
              <a:t>Milio</a:t>
            </a:r>
            <a:r>
              <a:rPr lang="en-US" dirty="0"/>
              <a:t> (2004).</a:t>
            </a:r>
          </a:p>
          <a:p>
            <a:pPr>
              <a:spcBef>
                <a:spcPts val="0"/>
              </a:spcBef>
            </a:pPr>
            <a:endParaRPr lang="en-US" b="1" u="sng" dirty="0" smtClean="0"/>
          </a:p>
          <a:p>
            <a:endParaRPr lang="en-US" dirty="0"/>
          </a:p>
        </p:txBody>
      </p:sp>
    </p:spTree>
    <p:extLst>
      <p:ext uri="{BB962C8B-B14F-4D97-AF65-F5344CB8AC3E}">
        <p14:creationId xmlns:p14="http://schemas.microsoft.com/office/powerpoint/2010/main" val="7723615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spcBef>
                <a:spcPts val="0"/>
              </a:spcBef>
              <a:buNone/>
            </a:pPr>
            <a:r>
              <a:rPr lang="en-US" b="1" u="sng" dirty="0" smtClean="0"/>
              <a:t>KPI’s</a:t>
            </a:r>
            <a:endParaRPr lang="en-US" b="1" u="sng" dirty="0"/>
          </a:p>
          <a:p>
            <a:pPr>
              <a:spcBef>
                <a:spcPts val="0"/>
              </a:spcBef>
            </a:pPr>
            <a:r>
              <a:rPr lang="en-US" i="1" dirty="0"/>
              <a:t>“A </a:t>
            </a:r>
            <a:r>
              <a:rPr lang="en-US" b="1" i="1" dirty="0"/>
              <a:t>Key Performance Indicator</a:t>
            </a:r>
            <a:r>
              <a:rPr lang="en-US" i="1" dirty="0"/>
              <a:t> (KPI) is a measurable value that demonstrates how effectively a company is achieving key business objectives. </a:t>
            </a:r>
          </a:p>
          <a:p>
            <a:pPr>
              <a:spcBef>
                <a:spcPts val="0"/>
              </a:spcBef>
            </a:pPr>
            <a:r>
              <a:rPr lang="en-US" i="1" dirty="0" smtClean="0"/>
              <a:t>Organizations </a:t>
            </a:r>
            <a:r>
              <a:rPr lang="en-US" i="1" dirty="0"/>
              <a:t>use key performance indicators at multiple levels to evaluate their success at reaching targets. </a:t>
            </a:r>
            <a:endParaRPr lang="en-US" i="1" dirty="0" smtClean="0"/>
          </a:p>
          <a:p>
            <a:pPr>
              <a:spcBef>
                <a:spcPts val="0"/>
              </a:spcBef>
            </a:pPr>
            <a:r>
              <a:rPr lang="en-US" i="1" dirty="0" smtClean="0"/>
              <a:t>High-level </a:t>
            </a:r>
            <a:r>
              <a:rPr lang="en-US" i="1" dirty="0"/>
              <a:t>KPIs may focus on the overall performance of the enterprise, while low-level KPIs may focus on processes or employees in departments such as sales, marketing or a call center” </a:t>
            </a:r>
            <a:r>
              <a:rPr lang="en-US" dirty="0" err="1"/>
              <a:t>Klipfolio</a:t>
            </a:r>
            <a:r>
              <a:rPr lang="en-US" dirty="0"/>
              <a:t> Inc. (2018).</a:t>
            </a:r>
          </a:p>
          <a:p>
            <a:pPr>
              <a:spcBef>
                <a:spcPts val="0"/>
              </a:spcBef>
            </a:pPr>
            <a:endParaRPr lang="en-US" b="1" u="sng" dirty="0" smtClean="0"/>
          </a:p>
          <a:p>
            <a:pPr marL="0" indent="0">
              <a:spcBef>
                <a:spcPts val="0"/>
              </a:spcBef>
              <a:buNone/>
            </a:pPr>
            <a:endParaRPr lang="en-US" dirty="0"/>
          </a:p>
          <a:p>
            <a:endParaRPr lang="en-US" dirty="0"/>
          </a:p>
        </p:txBody>
      </p:sp>
    </p:spTree>
    <p:extLst>
      <p:ext uri="{BB962C8B-B14F-4D97-AF65-F5344CB8AC3E}">
        <p14:creationId xmlns:p14="http://schemas.microsoft.com/office/powerpoint/2010/main" val="4312469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spcBef>
                <a:spcPts val="0"/>
              </a:spcBef>
              <a:buNone/>
            </a:pPr>
            <a:r>
              <a:rPr lang="en-US" b="1" u="sng" dirty="0" smtClean="0"/>
              <a:t>Stakeholder </a:t>
            </a:r>
            <a:r>
              <a:rPr lang="en-US" b="1" u="sng" dirty="0"/>
              <a:t>mapping</a:t>
            </a:r>
          </a:p>
          <a:p>
            <a:pPr>
              <a:spcBef>
                <a:spcPts val="0"/>
              </a:spcBef>
            </a:pPr>
            <a:r>
              <a:rPr lang="en-US" i="1" dirty="0"/>
              <a:t>“Stakeholder mapping is the visual representation of a stakeholder analysis, organizing those people according to the key criteria with which you will be managing them during the project</a:t>
            </a:r>
            <a:r>
              <a:rPr lang="en-US" dirty="0"/>
              <a:t>” </a:t>
            </a:r>
            <a:r>
              <a:rPr lang="en-US" dirty="0" err="1"/>
              <a:t>Smartsheet</a:t>
            </a:r>
            <a:r>
              <a:rPr lang="en-US" dirty="0"/>
              <a:t> </a:t>
            </a:r>
            <a:r>
              <a:rPr lang="en-US" dirty="0" err="1"/>
              <a:t>Inc</a:t>
            </a:r>
            <a:r>
              <a:rPr lang="en-US" dirty="0"/>
              <a:t> (2018).</a:t>
            </a:r>
          </a:p>
          <a:p>
            <a:pPr marL="0" indent="0">
              <a:spcBef>
                <a:spcPts val="0"/>
              </a:spcBef>
              <a:buNone/>
            </a:pPr>
            <a:endParaRPr lang="en-US" b="1" u="sng" dirty="0" smtClean="0"/>
          </a:p>
          <a:p>
            <a:pPr marL="0" indent="0">
              <a:spcBef>
                <a:spcPts val="0"/>
              </a:spcBef>
              <a:buNone/>
            </a:pPr>
            <a:r>
              <a:rPr lang="en-US" b="1" u="sng" dirty="0" smtClean="0"/>
              <a:t>SWOT </a:t>
            </a:r>
            <a:r>
              <a:rPr lang="en-US" b="1" u="sng" dirty="0"/>
              <a:t>analysis</a:t>
            </a:r>
          </a:p>
          <a:p>
            <a:pPr>
              <a:spcBef>
                <a:spcPts val="0"/>
              </a:spcBef>
            </a:pPr>
            <a:r>
              <a:rPr lang="en-US" i="1" dirty="0"/>
              <a:t>“SWOT analysis (strengths, weaknesses, opportunities and threats analysis) is a framework for identifying and analyzing the internal and external factors that can have an impact on the viability of a project, product, place or person” Tech Target (2018).</a:t>
            </a:r>
            <a:endParaRPr lang="en-US" dirty="0"/>
          </a:p>
          <a:p>
            <a:pPr marL="0" indent="0">
              <a:spcBef>
                <a:spcPts val="0"/>
              </a:spcBef>
              <a:buNone/>
            </a:pPr>
            <a:endParaRPr lang="en-US" dirty="0"/>
          </a:p>
          <a:p>
            <a:endParaRPr lang="en-US" dirty="0"/>
          </a:p>
        </p:txBody>
      </p:sp>
    </p:spTree>
    <p:extLst>
      <p:ext uri="{BB962C8B-B14F-4D97-AF65-F5344CB8AC3E}">
        <p14:creationId xmlns:p14="http://schemas.microsoft.com/office/powerpoint/2010/main" val="16409898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pPr lvl="0"/>
            <a:r>
              <a:rPr lang="en-US" b="1" dirty="0"/>
              <a:t>Case study</a:t>
            </a:r>
          </a:p>
          <a:p>
            <a:r>
              <a:rPr lang="en-US" b="1" u="sng" dirty="0" err="1"/>
              <a:t>Elmarie</a:t>
            </a:r>
            <a:r>
              <a:rPr lang="en-US" b="1" u="sng" dirty="0"/>
              <a:t> </a:t>
            </a:r>
            <a:r>
              <a:rPr lang="en-US" b="1" u="sng" dirty="0" err="1"/>
              <a:t>Slabbert</a:t>
            </a:r>
            <a:r>
              <a:rPr lang="en-US" b="1" u="sng" dirty="0"/>
              <a:t>  - North West University – South Africa</a:t>
            </a:r>
          </a:p>
          <a:p>
            <a:endParaRPr lang="en-US" dirty="0"/>
          </a:p>
        </p:txBody>
      </p:sp>
    </p:spTree>
    <p:extLst>
      <p:ext uri="{BB962C8B-B14F-4D97-AF65-F5344CB8AC3E}">
        <p14:creationId xmlns:p14="http://schemas.microsoft.com/office/powerpoint/2010/main" val="149068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pPr lvl="0"/>
            <a:r>
              <a:rPr lang="en-US" b="1" dirty="0"/>
              <a:t>Case study</a:t>
            </a:r>
          </a:p>
          <a:p>
            <a:r>
              <a:rPr lang="en-US" b="1" u="sng" dirty="0" err="1"/>
              <a:t>Elmarie</a:t>
            </a:r>
            <a:r>
              <a:rPr lang="en-US" b="1" u="sng" dirty="0"/>
              <a:t> </a:t>
            </a:r>
            <a:r>
              <a:rPr lang="en-US" b="1" u="sng" dirty="0" err="1"/>
              <a:t>Slabbert</a:t>
            </a:r>
            <a:r>
              <a:rPr lang="en-US" b="1" u="sng" dirty="0"/>
              <a:t>  - North West University – South Africa</a:t>
            </a:r>
          </a:p>
          <a:p>
            <a:endParaRPr lang="en-US" dirty="0"/>
          </a:p>
        </p:txBody>
      </p:sp>
    </p:spTree>
    <p:extLst>
      <p:ext uri="{BB962C8B-B14F-4D97-AF65-F5344CB8AC3E}">
        <p14:creationId xmlns:p14="http://schemas.microsoft.com/office/powerpoint/2010/main" val="1674212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pPr lvl="0"/>
            <a:r>
              <a:rPr lang="en-US" b="1" dirty="0"/>
              <a:t>Case study</a:t>
            </a:r>
          </a:p>
          <a:p>
            <a:r>
              <a:rPr lang="en-US" b="1" u="sng" dirty="0" err="1"/>
              <a:t>Elmarie</a:t>
            </a:r>
            <a:r>
              <a:rPr lang="en-US" b="1" u="sng" dirty="0"/>
              <a:t> </a:t>
            </a:r>
            <a:r>
              <a:rPr lang="en-US" b="1" u="sng" dirty="0" err="1"/>
              <a:t>Slabbert</a:t>
            </a:r>
            <a:r>
              <a:rPr lang="en-US" b="1" u="sng" dirty="0"/>
              <a:t>  - North West University – South Africa</a:t>
            </a:r>
          </a:p>
          <a:p>
            <a:endParaRPr lang="en-US" dirty="0"/>
          </a:p>
        </p:txBody>
      </p:sp>
    </p:spTree>
    <p:extLst>
      <p:ext uri="{BB962C8B-B14F-4D97-AF65-F5344CB8AC3E}">
        <p14:creationId xmlns:p14="http://schemas.microsoft.com/office/powerpoint/2010/main" val="1674212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pPr lvl="0"/>
            <a:r>
              <a:rPr lang="en-US" b="1" dirty="0"/>
              <a:t>Case study</a:t>
            </a:r>
          </a:p>
          <a:p>
            <a:r>
              <a:rPr lang="en-US" b="1" u="sng" dirty="0" err="1"/>
              <a:t>Elmarie</a:t>
            </a:r>
            <a:r>
              <a:rPr lang="en-US" b="1" u="sng" dirty="0"/>
              <a:t> </a:t>
            </a:r>
            <a:r>
              <a:rPr lang="en-US" b="1" u="sng" dirty="0" err="1"/>
              <a:t>Slabbert</a:t>
            </a:r>
            <a:r>
              <a:rPr lang="en-US" b="1" u="sng" dirty="0"/>
              <a:t>  - North West University – South Africa</a:t>
            </a:r>
          </a:p>
          <a:p>
            <a:endParaRPr lang="en-US" dirty="0"/>
          </a:p>
        </p:txBody>
      </p:sp>
    </p:spTree>
    <p:extLst>
      <p:ext uri="{BB962C8B-B14F-4D97-AF65-F5344CB8AC3E}">
        <p14:creationId xmlns:p14="http://schemas.microsoft.com/office/powerpoint/2010/main" val="16742121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A Planning Process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As with all rational planning, a process can be suggested that starts with the organization’s mandate (profit or service being the key considerations), considers its strategies, goals, and performance measures (or KPIs), then links stakeholder input and management to each of these. </a:t>
            </a:r>
            <a:endParaRPr lang="en-US" dirty="0" smtClean="0"/>
          </a:p>
          <a:p>
            <a:r>
              <a:rPr lang="en-US" dirty="0" smtClean="0"/>
              <a:t>But </a:t>
            </a:r>
            <a:r>
              <a:rPr lang="en-US" dirty="0"/>
              <a:t>that is likely to be too linear and static, because in reality stakeholder issues are arising all the time, in a complex, dynamic environment. </a:t>
            </a:r>
            <a:endParaRPr lang="en-US" dirty="0" smtClean="0"/>
          </a:p>
          <a:p>
            <a:r>
              <a:rPr lang="en-US" dirty="0" smtClean="0"/>
              <a:t>No </a:t>
            </a:r>
            <a:r>
              <a:rPr lang="en-US" dirty="0"/>
              <a:t>event can be created, or tourism agency operates for any length of time without having to deal with multiple stakeholders. </a:t>
            </a:r>
            <a:endParaRPr lang="en-US" dirty="0" smtClean="0"/>
          </a:p>
          <a:p>
            <a:r>
              <a:rPr lang="en-US" dirty="0" smtClean="0"/>
              <a:t>Over </a:t>
            </a:r>
            <a:r>
              <a:rPr lang="en-US" dirty="0"/>
              <a:t>time, a practical system will have emerge that addresses the main issues and manages the key relationships</a:t>
            </a:r>
            <a:r>
              <a:rPr lang="en-US" dirty="0" smtClean="0"/>
              <a:t>.</a:t>
            </a:r>
            <a:endParaRPr lang="en-US" dirty="0"/>
          </a:p>
          <a:p>
            <a:r>
              <a:rPr lang="en-US" dirty="0"/>
              <a:t>Figure 3.1 provides a model of a continuous or cyclical planning process with five main elements. The first is identification: who are they internally and externally? This can be done through a logical analysis, asking the questions found in Table 3.1. </a:t>
            </a:r>
            <a:endParaRPr lang="en-US" dirty="0" smtClean="0"/>
          </a:p>
          <a:p>
            <a:endParaRPr lang="en-US" dirty="0"/>
          </a:p>
        </p:txBody>
      </p:sp>
    </p:spTree>
    <p:extLst>
      <p:ext uri="{BB962C8B-B14F-4D97-AF65-F5344CB8AC3E}">
        <p14:creationId xmlns:p14="http://schemas.microsoft.com/office/powerpoint/2010/main" val="1274080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A Planning Process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smtClean="0"/>
              <a:t>The </a:t>
            </a:r>
            <a:r>
              <a:rPr lang="en-US" dirty="0"/>
              <a:t>second stage is analysis and prioritization, and this requires some research and/or direct input from the stakeholders themselves. </a:t>
            </a:r>
            <a:endParaRPr lang="en-US" dirty="0" smtClean="0"/>
          </a:p>
          <a:p>
            <a:r>
              <a:rPr lang="en-US" dirty="0" smtClean="0"/>
              <a:t>A </a:t>
            </a:r>
            <a:r>
              <a:rPr lang="en-US" dirty="0"/>
              <a:t>SWOT analysis and stakeholder mapping will be useful here. Strategies are formulated, at least for critical or primary stakeholders and these are discussed later in this chapter: monitor, inform, defend against or engage. </a:t>
            </a:r>
            <a:endParaRPr lang="en-US" dirty="0" smtClean="0"/>
          </a:p>
          <a:p>
            <a:r>
              <a:rPr lang="en-US" dirty="0" smtClean="0"/>
              <a:t>Since </a:t>
            </a:r>
            <a:r>
              <a:rPr lang="en-US" dirty="0"/>
              <a:t>many stakeholders will fall into the categories of primary and secondary (as opposed to those lacking in urgency or legitimacy) the fourth element in the process is engagement, and this involves both a two-way communications process and various forms of collaboration. </a:t>
            </a:r>
            <a:endParaRPr lang="en-US" dirty="0" smtClean="0"/>
          </a:p>
          <a:p>
            <a:r>
              <a:rPr lang="en-US" dirty="0" smtClean="0"/>
              <a:t>As </a:t>
            </a:r>
            <a:r>
              <a:rPr lang="en-US" dirty="0"/>
              <a:t>with all strategic planning models, monitoring the relationships and evaluating the management process will undoubtedly lead to revisions and hopefully to continuous improvements.</a:t>
            </a:r>
          </a:p>
          <a:p>
            <a:endParaRPr lang="en-US" dirty="0"/>
          </a:p>
        </p:txBody>
      </p:sp>
    </p:spTree>
    <p:extLst>
      <p:ext uri="{BB962C8B-B14F-4D97-AF65-F5344CB8AC3E}">
        <p14:creationId xmlns:p14="http://schemas.microsoft.com/office/powerpoint/2010/main" val="19247655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A Planning Process</a:t>
            </a:r>
            <a:endParaRPr lang="en-US" dirty="0"/>
          </a:p>
        </p:txBody>
      </p:sp>
      <p:graphicFrame>
        <p:nvGraphicFramePr>
          <p:cNvPr id="5" name="Diagram 4"/>
          <p:cNvGraphicFramePr/>
          <p:nvPr>
            <p:extLst>
              <p:ext uri="{D42A27DB-BD31-4B8C-83A1-F6EECF244321}">
                <p14:modId xmlns:p14="http://schemas.microsoft.com/office/powerpoint/2010/main" val="4071152299"/>
              </p:ext>
            </p:extLst>
          </p:nvPr>
        </p:nvGraphicFramePr>
        <p:xfrm>
          <a:off x="1452316" y="1827627"/>
          <a:ext cx="6239368" cy="4225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500503" y="6282855"/>
            <a:ext cx="4572000" cy="430887"/>
          </a:xfrm>
          <a:prstGeom prst="rect">
            <a:avLst/>
          </a:prstGeom>
        </p:spPr>
        <p:txBody>
          <a:bodyPr>
            <a:spAutoFit/>
          </a:bodyPr>
          <a:lstStyle/>
          <a:p>
            <a:pPr algn="ctr"/>
            <a:r>
              <a:rPr lang="en-US" sz="1100" b="1" dirty="0"/>
              <a:t>Figure 3.1: Continuous Planning Process for Stakeholder Management</a:t>
            </a:r>
          </a:p>
          <a:p>
            <a:pPr algn="ctr"/>
            <a:r>
              <a:rPr lang="en-US" sz="1100" b="1" dirty="0"/>
              <a:t>Source: </a:t>
            </a:r>
            <a:endParaRPr lang="en-US" sz="1100" dirty="0"/>
          </a:p>
        </p:txBody>
      </p:sp>
    </p:spTree>
    <p:extLst>
      <p:ext uri="{BB962C8B-B14F-4D97-AF65-F5344CB8AC3E}">
        <p14:creationId xmlns:p14="http://schemas.microsoft.com/office/powerpoint/2010/main" val="374525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a:spcBef>
                <a:spcPts val="0"/>
              </a:spcBef>
            </a:pPr>
            <a:r>
              <a:rPr lang="en-US" b="1" u="sng" dirty="0"/>
              <a:t>Social Network Theory</a:t>
            </a:r>
          </a:p>
          <a:p>
            <a:pPr>
              <a:spcBef>
                <a:spcPts val="0"/>
              </a:spcBef>
            </a:pPr>
            <a:r>
              <a:rPr lang="en-US" i="1" dirty="0"/>
              <a:t>“A social network is a social structure made up of a set of social actors (such as individuals or organizations), sets of dyadic ties, and other social interactions between actors. </a:t>
            </a:r>
            <a:endParaRPr lang="en-US" i="1" dirty="0" smtClean="0"/>
          </a:p>
          <a:p>
            <a:pPr>
              <a:spcBef>
                <a:spcPts val="0"/>
              </a:spcBef>
            </a:pPr>
            <a:r>
              <a:rPr lang="en-US" i="1" dirty="0" smtClean="0"/>
              <a:t>The </a:t>
            </a:r>
            <a:r>
              <a:rPr lang="en-US" i="1" dirty="0"/>
              <a:t>social network perspective provides a set of methods for analyzing the structure of whole social entities as well as a variety of theories explaining the patterns observed in these structures” </a:t>
            </a:r>
            <a:r>
              <a:rPr lang="en-US" dirty="0"/>
              <a:t>Wikipedia (2018).</a:t>
            </a:r>
          </a:p>
          <a:p>
            <a:pPr>
              <a:spcBef>
                <a:spcPts val="0"/>
              </a:spcBef>
            </a:pPr>
            <a:endParaRPr lang="en-US" b="1" u="sng" dirty="0" smtClean="0"/>
          </a:p>
          <a:p>
            <a:pPr>
              <a:spcBef>
                <a:spcPts val="0"/>
              </a:spcBef>
            </a:pPr>
            <a:r>
              <a:rPr lang="en-US" b="1" u="sng" dirty="0" smtClean="0"/>
              <a:t>Collaboration </a:t>
            </a:r>
            <a:r>
              <a:rPr lang="en-US" b="1" u="sng" dirty="0"/>
              <a:t>Theory</a:t>
            </a:r>
          </a:p>
          <a:p>
            <a:pPr>
              <a:spcBef>
                <a:spcPts val="0"/>
              </a:spcBef>
            </a:pPr>
            <a:r>
              <a:rPr lang="en-US" dirty="0"/>
              <a:t>When looking at collaboration it can be investigated from an interorganizational, </a:t>
            </a:r>
            <a:r>
              <a:rPr lang="en-US" dirty="0" smtClean="0"/>
              <a:t>intra-organizational </a:t>
            </a:r>
            <a:r>
              <a:rPr lang="en-US" dirty="0"/>
              <a:t>or interpersonal level.  It can be defined as collaborative interactions or influence tactic for garnering cooperation (</a:t>
            </a:r>
            <a:r>
              <a:rPr lang="en-US" dirty="0" err="1"/>
              <a:t>Yukl</a:t>
            </a:r>
            <a:r>
              <a:rPr lang="en-US" dirty="0"/>
              <a:t>, Chavez and Seifert, 2005). </a:t>
            </a:r>
            <a:endParaRPr lang="en-US" dirty="0" smtClean="0"/>
          </a:p>
          <a:p>
            <a:pPr>
              <a:spcBef>
                <a:spcPts val="0"/>
              </a:spcBef>
            </a:pPr>
            <a:r>
              <a:rPr lang="en-US" dirty="0" smtClean="0"/>
              <a:t>It </a:t>
            </a:r>
            <a:r>
              <a:rPr lang="en-US" dirty="0"/>
              <a:t>encompasses how collaboration works irrespective of the level and structure it takes place in (</a:t>
            </a:r>
            <a:r>
              <a:rPr lang="en-US" dirty="0" err="1"/>
              <a:t>Colbry</a:t>
            </a:r>
            <a:r>
              <a:rPr lang="en-US" dirty="0"/>
              <a:t>, Hurwitz and Adair, 2014).   </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3555538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Getting Started:  Questions to Ask</a:t>
            </a:r>
            <a:endParaRPr lang="en-US" dirty="0"/>
          </a:p>
        </p:txBody>
      </p:sp>
      <p:sp>
        <p:nvSpPr>
          <p:cNvPr id="3" name="Content Placeholder 2"/>
          <p:cNvSpPr>
            <a:spLocks noGrp="1"/>
          </p:cNvSpPr>
          <p:nvPr>
            <p:ph idx="1"/>
          </p:nvPr>
        </p:nvSpPr>
        <p:spPr>
          <a:xfrm>
            <a:off x="284163" y="2133600"/>
            <a:ext cx="8574087" cy="3992563"/>
          </a:xfrm>
        </p:spPr>
        <p:txBody>
          <a:bodyPr/>
          <a:lstStyle/>
          <a:p>
            <a:r>
              <a:rPr lang="en-US" dirty="0"/>
              <a:t>Freeman (1984) suggested a set of questions to get started with the process of stakeholder management. </a:t>
            </a:r>
            <a:endParaRPr lang="en-US" dirty="0" smtClean="0"/>
          </a:p>
          <a:p>
            <a:r>
              <a:rPr lang="en-US" dirty="0" smtClean="0"/>
              <a:t>We </a:t>
            </a:r>
            <a:r>
              <a:rPr lang="en-US" dirty="0"/>
              <a:t>have placed these in the Table 3.1 and added event-related and tourism-related examples. </a:t>
            </a:r>
            <a:endParaRPr lang="en-US" dirty="0" smtClean="0"/>
          </a:p>
          <a:p>
            <a:r>
              <a:rPr lang="en-US" dirty="0" smtClean="0"/>
              <a:t>This </a:t>
            </a:r>
            <a:r>
              <a:rPr lang="en-US" dirty="0"/>
              <a:t>exercise is also necessary for stakeholder mapping, as discussed below. </a:t>
            </a:r>
          </a:p>
          <a:p>
            <a:endParaRPr lang="en-US" dirty="0"/>
          </a:p>
        </p:txBody>
      </p:sp>
    </p:spTree>
    <p:extLst>
      <p:ext uri="{BB962C8B-B14F-4D97-AF65-F5344CB8AC3E}">
        <p14:creationId xmlns:p14="http://schemas.microsoft.com/office/powerpoint/2010/main" val="25101733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Getting Started:  Questions to Ask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2760702"/>
              </p:ext>
            </p:extLst>
          </p:nvPr>
        </p:nvGraphicFramePr>
        <p:xfrm>
          <a:off x="284164" y="1794722"/>
          <a:ext cx="8574086" cy="5063278"/>
        </p:xfrm>
        <a:graphic>
          <a:graphicData uri="http://schemas.openxmlformats.org/drawingml/2006/table">
            <a:tbl>
              <a:tblPr firstRow="1" firstCol="1" bandRow="1">
                <a:tableStyleId>{00A15C55-8517-42AA-B614-E9B94910E393}</a:tableStyleId>
              </a:tblPr>
              <a:tblGrid>
                <a:gridCol w="1972653">
                  <a:extLst>
                    <a:ext uri="{9D8B030D-6E8A-4147-A177-3AD203B41FA5}">
                      <a16:colId xmlns="" xmlns:a16="http://schemas.microsoft.com/office/drawing/2014/main" val="3110279932"/>
                    </a:ext>
                  </a:extLst>
                </a:gridCol>
                <a:gridCol w="3249038">
                  <a:extLst>
                    <a:ext uri="{9D8B030D-6E8A-4147-A177-3AD203B41FA5}">
                      <a16:colId xmlns="" xmlns:a16="http://schemas.microsoft.com/office/drawing/2014/main" val="4225941085"/>
                    </a:ext>
                  </a:extLst>
                </a:gridCol>
                <a:gridCol w="3352395">
                  <a:extLst>
                    <a:ext uri="{9D8B030D-6E8A-4147-A177-3AD203B41FA5}">
                      <a16:colId xmlns="" xmlns:a16="http://schemas.microsoft.com/office/drawing/2014/main" val="4061623773"/>
                    </a:ext>
                  </a:extLst>
                </a:gridCol>
              </a:tblGrid>
              <a:tr h="371368">
                <a:tc>
                  <a:txBody>
                    <a:bodyPr/>
                    <a:lstStyle/>
                    <a:p>
                      <a:pPr marL="0" marR="0" algn="ctr">
                        <a:spcBef>
                          <a:spcPts val="0"/>
                        </a:spcBef>
                        <a:spcAft>
                          <a:spcPts val="0"/>
                        </a:spcAft>
                      </a:pPr>
                      <a:r>
                        <a:rPr lang="en-US" sz="1200">
                          <a:effectLst/>
                        </a:rPr>
                        <a:t>QUESTIONS</a:t>
                      </a:r>
                      <a:endParaRPr lang="en-US" sz="1400">
                        <a:effectLst/>
                      </a:endParaRPr>
                    </a:p>
                    <a:p>
                      <a:pPr marL="0" marR="0" algn="ctr">
                        <a:spcBef>
                          <a:spcPts val="0"/>
                        </a:spcBef>
                        <a:spcAft>
                          <a:spcPts val="0"/>
                        </a:spcAft>
                      </a:pPr>
                      <a:r>
                        <a:rPr lang="en-US" sz="1200">
                          <a:effectLst/>
                        </a:rPr>
                        <a:t>TO ASK</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EVENT-RELATED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TOURISM-RELATED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641532835"/>
                  </a:ext>
                </a:extLst>
              </a:tr>
              <a:tr h="2517629">
                <a:tc>
                  <a:txBody>
                    <a:bodyPr/>
                    <a:lstStyle/>
                    <a:p>
                      <a:pPr marL="0" marR="0">
                        <a:spcBef>
                          <a:spcPts val="0"/>
                        </a:spcBef>
                        <a:spcAft>
                          <a:spcPts val="0"/>
                        </a:spcAft>
                      </a:pPr>
                      <a:r>
                        <a:rPr lang="en-US" sz="1200" dirty="0">
                          <a:effectLst/>
                        </a:rPr>
                        <a:t>How do we affect each stakeholder?</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Co-producers, suppliers, staff and volunteers are affected directly by the event as to health, safety, and financial viability</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Audiences are directly affected as to health, safety, comfort and satisfactory/memorable experiences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Residents and others are affected directly some of the time (e.g. noise, traffic) or indirectly (taxes, leisure opportunities)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environment might be represented by regulators and lobbyists, with perceived or legal legitimacy</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Businesses in general depend on effective strategy and marketing</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Members have a financial interest in success, and a legal right to sound management</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public, represented by politicians, is impacted economically, socially, and environmentally by tourism and by the DMOs investments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2418813748"/>
                  </a:ext>
                </a:extLst>
              </a:tr>
              <a:tr h="1096325">
                <a:tc>
                  <a:txBody>
                    <a:bodyPr/>
                    <a:lstStyle/>
                    <a:p>
                      <a:pPr marL="0" marR="0">
                        <a:spcBef>
                          <a:spcPts val="0"/>
                        </a:spcBef>
                        <a:spcAft>
                          <a:spcPts val="0"/>
                        </a:spcAft>
                      </a:pPr>
                      <a:r>
                        <a:rPr lang="en-US" sz="1200" dirty="0">
                          <a:effectLst/>
                        </a:rPr>
                        <a:t>What assumption does our current strategy make about each important stakeholder?</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Without explicit stakeholder management many assumptions will creep into policy and actions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Obtain direct input through proactive engagement</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Without explicit stakeholder management many assumptions will creep into policy and actions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Obtain direct input through proactive engagement</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291528674"/>
                  </a:ext>
                </a:extLst>
              </a:tr>
              <a:tr h="1077956">
                <a:tc>
                  <a:txBody>
                    <a:bodyPr/>
                    <a:lstStyle/>
                    <a:p>
                      <a:pPr marL="0" marR="0">
                        <a:spcBef>
                          <a:spcPts val="0"/>
                        </a:spcBef>
                        <a:spcAft>
                          <a:spcPts val="0"/>
                        </a:spcAft>
                      </a:pPr>
                      <a:r>
                        <a:rPr lang="en-US" sz="1200" dirty="0">
                          <a:effectLst/>
                        </a:rPr>
                        <a:t>What are the “environmental variables” that affect us and our stakeholders?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Consider competition, the management of event portfolios, and the health of the event population</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Conduct research and a competitive SWOT evaluation to gain understanding of environmental forces and trends, especially those related to demand for the destination's products and experiences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2509644048"/>
                  </a:ext>
                </a:extLst>
              </a:tr>
            </a:tbl>
          </a:graphicData>
        </a:graphic>
      </p:graphicFrame>
    </p:spTree>
    <p:extLst>
      <p:ext uri="{BB962C8B-B14F-4D97-AF65-F5344CB8AC3E}">
        <p14:creationId xmlns:p14="http://schemas.microsoft.com/office/powerpoint/2010/main" val="37466389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Getting Started:  Questions to Ask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41845536"/>
              </p:ext>
            </p:extLst>
          </p:nvPr>
        </p:nvGraphicFramePr>
        <p:xfrm>
          <a:off x="284164" y="1794722"/>
          <a:ext cx="8574086" cy="5055643"/>
        </p:xfrm>
        <a:graphic>
          <a:graphicData uri="http://schemas.openxmlformats.org/drawingml/2006/table">
            <a:tbl>
              <a:tblPr firstRow="1" firstCol="1" bandRow="1">
                <a:tableStyleId>{00A15C55-8517-42AA-B614-E9B94910E393}</a:tableStyleId>
              </a:tblPr>
              <a:tblGrid>
                <a:gridCol w="1794253">
                  <a:extLst>
                    <a:ext uri="{9D8B030D-6E8A-4147-A177-3AD203B41FA5}">
                      <a16:colId xmlns="" xmlns:a16="http://schemas.microsoft.com/office/drawing/2014/main" val="3110279932"/>
                    </a:ext>
                  </a:extLst>
                </a:gridCol>
                <a:gridCol w="3337290">
                  <a:extLst>
                    <a:ext uri="{9D8B030D-6E8A-4147-A177-3AD203B41FA5}">
                      <a16:colId xmlns="" xmlns:a16="http://schemas.microsoft.com/office/drawing/2014/main" val="4225941085"/>
                    </a:ext>
                  </a:extLst>
                </a:gridCol>
                <a:gridCol w="3442543">
                  <a:extLst>
                    <a:ext uri="{9D8B030D-6E8A-4147-A177-3AD203B41FA5}">
                      <a16:colId xmlns="" xmlns:a16="http://schemas.microsoft.com/office/drawing/2014/main" val="4061623773"/>
                    </a:ext>
                  </a:extLst>
                </a:gridCol>
              </a:tblGrid>
              <a:tr h="497568">
                <a:tc>
                  <a:txBody>
                    <a:bodyPr/>
                    <a:lstStyle/>
                    <a:p>
                      <a:pPr marL="0" marR="0" algn="ctr">
                        <a:spcBef>
                          <a:spcPts val="0"/>
                        </a:spcBef>
                        <a:spcAft>
                          <a:spcPts val="0"/>
                        </a:spcAft>
                      </a:pPr>
                      <a:r>
                        <a:rPr lang="en-US" sz="1200">
                          <a:effectLst/>
                        </a:rPr>
                        <a:t>QUESTIONS</a:t>
                      </a:r>
                      <a:endParaRPr lang="en-US" sz="1400">
                        <a:effectLst/>
                      </a:endParaRPr>
                    </a:p>
                    <a:p>
                      <a:pPr marL="0" marR="0" algn="ctr">
                        <a:spcBef>
                          <a:spcPts val="0"/>
                        </a:spcBef>
                        <a:spcAft>
                          <a:spcPts val="0"/>
                        </a:spcAft>
                      </a:pPr>
                      <a:r>
                        <a:rPr lang="en-US" sz="1200">
                          <a:effectLst/>
                        </a:rPr>
                        <a:t>TO ASK</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EVENT-RELATED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TOURISM-RELATED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641532835"/>
                  </a:ext>
                </a:extLst>
              </a:tr>
              <a:tr h="908110">
                <a:tc>
                  <a:txBody>
                    <a:bodyPr/>
                    <a:lstStyle/>
                    <a:p>
                      <a:pPr marL="0" marR="0">
                        <a:spcBef>
                          <a:spcPts val="0"/>
                        </a:spcBef>
                        <a:spcAft>
                          <a:spcPts val="0"/>
                        </a:spcAft>
                      </a:pPr>
                      <a:r>
                        <a:rPr lang="en-US" sz="1200">
                          <a:effectLst/>
                        </a:rPr>
                        <a:t>Who are our current and potential stakeholders?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spcBef>
                          <a:spcPts val="0"/>
                        </a:spcBef>
                        <a:spcAft>
                          <a:spcPts val="0"/>
                        </a:spcAft>
                      </a:pPr>
                      <a:r>
                        <a:rPr lang="en-US" sz="1200" dirty="0">
                          <a:effectLst/>
                        </a:rPr>
                        <a:t>In each category, who are they? The staff and volunteers; audiences; facilitators; regulators; suppliers/ venues; allies and collaborators; co-producers; impacted (e.g., residents)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spcBef>
                          <a:spcPts val="0"/>
                        </a:spcBef>
                        <a:spcAft>
                          <a:spcPts val="0"/>
                        </a:spcAft>
                      </a:pPr>
                      <a:r>
                        <a:rPr lang="en-US" sz="1200">
                          <a:effectLst/>
                        </a:rPr>
                        <a:t>In each category, who are they? </a:t>
                      </a:r>
                      <a:endParaRPr lang="en-US" sz="1400">
                        <a:effectLst/>
                      </a:endParaRPr>
                    </a:p>
                    <a:p>
                      <a:pPr marL="0" marR="0">
                        <a:spcBef>
                          <a:spcPts val="0"/>
                        </a:spcBef>
                        <a:spcAft>
                          <a:spcPts val="0"/>
                        </a:spcAft>
                      </a:pPr>
                      <a:r>
                        <a:rPr lang="en-US" sz="1200">
                          <a:effectLst/>
                        </a:rPr>
                        <a:t>DMO members; attractions; event organizations; travel services;</a:t>
                      </a:r>
                      <a:endParaRPr lang="en-US" sz="1400">
                        <a:effectLst/>
                      </a:endParaRPr>
                    </a:p>
                    <a:p>
                      <a:pPr marL="0" marR="0">
                        <a:spcBef>
                          <a:spcPts val="0"/>
                        </a:spcBef>
                        <a:spcAft>
                          <a:spcPts val="0"/>
                        </a:spcAft>
                      </a:pPr>
                      <a:r>
                        <a:rPr lang="en-US" sz="1200">
                          <a:effectLst/>
                        </a:rPr>
                        <a:t>media; government agencies; lobby groups; citizens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918846595"/>
                  </a:ext>
                </a:extLst>
              </a:tr>
              <a:tr h="1760706">
                <a:tc>
                  <a:txBody>
                    <a:bodyPr/>
                    <a:lstStyle/>
                    <a:p>
                      <a:pPr marL="0" marR="0">
                        <a:spcBef>
                          <a:spcPts val="0"/>
                        </a:spcBef>
                        <a:spcAft>
                          <a:spcPts val="0"/>
                        </a:spcAft>
                      </a:pPr>
                      <a:r>
                        <a:rPr lang="en-US" sz="1200">
                          <a:effectLst/>
                        </a:rPr>
                        <a:t>What are their interests/rights?</a:t>
                      </a:r>
                      <a:endParaRPr lang="en-US" sz="1400">
                        <a:effectLst/>
                      </a:endParaRPr>
                    </a:p>
                    <a:p>
                      <a:pPr marL="0" marR="0">
                        <a:spcBef>
                          <a:spcPts val="0"/>
                        </a:spcBef>
                        <a:spcAft>
                          <a:spcPts val="0"/>
                        </a:spcAft>
                      </a:pPr>
                      <a:r>
                        <a:rPr lang="en-US" sz="1200">
                          <a:effectLst/>
                        </a:rPr>
                        <a:t>Internal and external stakeholders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The right to a safe, healthy, work environment </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expectation of value for money and satisfying or memorable experiences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right to legal, fair treatment </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hope for sustainable operations and an enduring event</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need for responsible finances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The expectation of accountability and transparency from politicians, members, partners and citizens (meaning full disclosure of finances, policies, strategies, actions and impacts)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expectation of socially responsible and environmentally sound strategies and practices </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The hope for economic prosperity for all (versus a narrow focus on business profit)</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331026538"/>
                  </a:ext>
                </a:extLst>
              </a:tr>
              <a:tr h="1889259">
                <a:tc>
                  <a:txBody>
                    <a:bodyPr/>
                    <a:lstStyle/>
                    <a:p>
                      <a:pPr marL="0" marR="0">
                        <a:spcBef>
                          <a:spcPts val="0"/>
                        </a:spcBef>
                        <a:spcAft>
                          <a:spcPts val="0"/>
                        </a:spcAft>
                      </a:pPr>
                      <a:r>
                        <a:rPr lang="en-US" sz="1200">
                          <a:effectLst/>
                        </a:rPr>
                        <a:t>How does each stakeholder affect us?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Roles can overlap and change: Are they suppliers? co-producers? facilitators? allies or collaborators? regulators? impacted?</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Events will fail without widespread support and perceived legitimacy</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Members are generally crucial for financing and political support</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Residents and media can influence stakeholder and political support</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Tourists and potential markets are critical to success</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Individual businesses in the destination can cause reputation damage or uphold a positive image and strong brand</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265546619"/>
                  </a:ext>
                </a:extLst>
              </a:tr>
            </a:tbl>
          </a:graphicData>
        </a:graphic>
      </p:graphicFrame>
    </p:spTree>
    <p:extLst>
      <p:ext uri="{BB962C8B-B14F-4D97-AF65-F5344CB8AC3E}">
        <p14:creationId xmlns:p14="http://schemas.microsoft.com/office/powerpoint/2010/main" val="8359057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Getting Started:  Questions to Ask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23988961"/>
              </p:ext>
            </p:extLst>
          </p:nvPr>
        </p:nvGraphicFramePr>
        <p:xfrm>
          <a:off x="284164" y="1794722"/>
          <a:ext cx="8574086" cy="4646948"/>
        </p:xfrm>
        <a:graphic>
          <a:graphicData uri="http://schemas.openxmlformats.org/drawingml/2006/table">
            <a:tbl>
              <a:tblPr firstRow="1" firstCol="1" bandRow="1">
                <a:tableStyleId>{00A15C55-8517-42AA-B614-E9B94910E393}</a:tableStyleId>
              </a:tblPr>
              <a:tblGrid>
                <a:gridCol w="1794253">
                  <a:extLst>
                    <a:ext uri="{9D8B030D-6E8A-4147-A177-3AD203B41FA5}">
                      <a16:colId xmlns="" xmlns:a16="http://schemas.microsoft.com/office/drawing/2014/main" val="3110279932"/>
                    </a:ext>
                  </a:extLst>
                </a:gridCol>
                <a:gridCol w="3337290">
                  <a:extLst>
                    <a:ext uri="{9D8B030D-6E8A-4147-A177-3AD203B41FA5}">
                      <a16:colId xmlns="" xmlns:a16="http://schemas.microsoft.com/office/drawing/2014/main" val="4225941085"/>
                    </a:ext>
                  </a:extLst>
                </a:gridCol>
                <a:gridCol w="3442543">
                  <a:extLst>
                    <a:ext uri="{9D8B030D-6E8A-4147-A177-3AD203B41FA5}">
                      <a16:colId xmlns="" xmlns:a16="http://schemas.microsoft.com/office/drawing/2014/main" val="4061623773"/>
                    </a:ext>
                  </a:extLst>
                </a:gridCol>
              </a:tblGrid>
              <a:tr h="675101">
                <a:tc>
                  <a:txBody>
                    <a:bodyPr/>
                    <a:lstStyle/>
                    <a:p>
                      <a:pPr marL="0" marR="0" algn="ctr">
                        <a:spcBef>
                          <a:spcPts val="0"/>
                        </a:spcBef>
                        <a:spcAft>
                          <a:spcPts val="0"/>
                        </a:spcAft>
                      </a:pPr>
                      <a:r>
                        <a:rPr lang="en-US" sz="1200">
                          <a:effectLst/>
                        </a:rPr>
                        <a:t>QUESTIONS</a:t>
                      </a:r>
                      <a:endParaRPr lang="en-US" sz="1400">
                        <a:effectLst/>
                      </a:endParaRPr>
                    </a:p>
                    <a:p>
                      <a:pPr marL="0" marR="0" algn="ctr">
                        <a:spcBef>
                          <a:spcPts val="0"/>
                        </a:spcBef>
                        <a:spcAft>
                          <a:spcPts val="0"/>
                        </a:spcAft>
                      </a:pPr>
                      <a:r>
                        <a:rPr lang="en-US" sz="1200">
                          <a:effectLst/>
                        </a:rPr>
                        <a:t>TO ASK</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EVENT-RELATED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0" marR="0" algn="ctr">
                        <a:spcBef>
                          <a:spcPts val="0"/>
                        </a:spcBef>
                        <a:spcAft>
                          <a:spcPts val="0"/>
                        </a:spcAft>
                      </a:pPr>
                      <a:r>
                        <a:rPr lang="en-US" sz="1200">
                          <a:effectLst/>
                        </a:rPr>
                        <a:t>TOURISM-RELATED</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641532835"/>
                  </a:ext>
                </a:extLst>
              </a:tr>
              <a:tr h="1946534">
                <a:tc>
                  <a:txBody>
                    <a:bodyPr/>
                    <a:lstStyle/>
                    <a:p>
                      <a:pPr marL="0" marR="0">
                        <a:spcBef>
                          <a:spcPts val="0"/>
                        </a:spcBef>
                        <a:spcAft>
                          <a:spcPts val="0"/>
                        </a:spcAft>
                      </a:pPr>
                      <a:r>
                        <a:rPr lang="en-US" sz="1200" dirty="0">
                          <a:effectLst/>
                        </a:rPr>
                        <a:t>How do we measure each of these variables and their impact?</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A comprehensive planning and evaluation system will incorporate direct input from, and results of research concerning stakeholders</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Set goals and key performance indicators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A comprehensive planning and evaluation system will incorporate direct input from, and results of research concerning stakeholders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Set goals and key performance indicators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961791741"/>
                  </a:ext>
                </a:extLst>
              </a:tr>
              <a:tr h="2025313">
                <a:tc>
                  <a:txBody>
                    <a:bodyPr/>
                    <a:lstStyle/>
                    <a:p>
                      <a:pPr marL="0" marR="0">
                        <a:spcBef>
                          <a:spcPts val="0"/>
                        </a:spcBef>
                        <a:spcAft>
                          <a:spcPts val="0"/>
                        </a:spcAft>
                      </a:pPr>
                      <a:r>
                        <a:rPr lang="en-US" sz="1200">
                          <a:effectLst/>
                        </a:rPr>
                        <a:t>How do we keep score with our stakeholders?</a:t>
                      </a:r>
                      <a:endParaRPr lang="en-US" sz="140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Joint planning and evaluation sessions </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Use the balanced scorecard or Event Compass evaluation systems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Transparent impact assessment and evaluations are essential for accountability</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Members have votes!</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Politicians have the ability to change support and regulations</a:t>
                      </a:r>
                      <a:endParaRPr lang="en-US" sz="1400" dirty="0">
                        <a:effectLst/>
                        <a:latin typeface="Cambria" panose="02040503050406030204" pitchFamily="18" charset="0"/>
                        <a:ea typeface="MS Mincho"/>
                        <a:cs typeface="Times New Roman" panose="02020603050405020304" pitchFamily="18" charset="0"/>
                      </a:endParaRPr>
                    </a:p>
                  </a:txBody>
                  <a:tcPr marL="23955" marR="23955" marT="0" marB="0"/>
                </a:tc>
                <a:extLst>
                  <a:ext uri="{0D108BD9-81ED-4DB2-BD59-A6C34878D82A}">
                    <a16:rowId xmlns="" xmlns:a16="http://schemas.microsoft.com/office/drawing/2014/main" val="1717212064"/>
                  </a:ext>
                </a:extLst>
              </a:tr>
            </a:tbl>
          </a:graphicData>
        </a:graphic>
      </p:graphicFrame>
    </p:spTree>
    <p:extLst>
      <p:ext uri="{BB962C8B-B14F-4D97-AF65-F5344CB8AC3E}">
        <p14:creationId xmlns:p14="http://schemas.microsoft.com/office/powerpoint/2010/main" val="35637209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5.2 SWOT Analysis</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r>
              <a:rPr lang="en-US" dirty="0"/>
              <a:t>A Strengths, Weaknesses, Threats and Opportunities analysis is often done in strategic planning, especially with regard to competitors, but it can be useful for helping develop strategies for any given stakeholder. </a:t>
            </a:r>
            <a:endParaRPr lang="en-US" dirty="0" smtClean="0"/>
          </a:p>
          <a:p>
            <a:r>
              <a:rPr lang="en-US" dirty="0" smtClean="0"/>
              <a:t>The </a:t>
            </a:r>
            <a:r>
              <a:rPr lang="en-US" dirty="0"/>
              <a:t>stakeholder in question can also be a group or category, such as suppliers or volunteers, but a more refined analysis will usually be desirable. </a:t>
            </a:r>
            <a:endParaRPr lang="en-US" dirty="0" smtClean="0"/>
          </a:p>
          <a:p>
            <a:r>
              <a:rPr lang="en-US" dirty="0" smtClean="0"/>
              <a:t>For </a:t>
            </a:r>
            <a:r>
              <a:rPr lang="en-US" dirty="0"/>
              <a:t>a competitor-oriented SWOT the boxes are to contain (as a result of analysis) important conditions or issues relative to the competitor - in other words, what are their strengths and weaknesses relative to us? </a:t>
            </a:r>
            <a:endParaRPr lang="en-US" dirty="0" smtClean="0"/>
          </a:p>
          <a:p>
            <a:r>
              <a:rPr lang="en-US" dirty="0" smtClean="0"/>
              <a:t>But </a:t>
            </a:r>
            <a:r>
              <a:rPr lang="en-US" dirty="0"/>
              <a:t>when used to assess other stakeholders - those with whom the focal organization has relationships other than competition - the four quadrants can include a wider range of characteristics and issues.</a:t>
            </a:r>
          </a:p>
          <a:p>
            <a:r>
              <a:rPr lang="en-US" dirty="0"/>
              <a:t>In Figure 3.2 a few examples are given in each quadrant. Under "weaknesses" analysis should indicate where the stakeholder in question is vulnerable, and this might be a unique condition or something shared with the focal organization. </a:t>
            </a:r>
            <a:endParaRPr lang="en-US" dirty="0" smtClean="0"/>
          </a:p>
          <a:p>
            <a:r>
              <a:rPr lang="en-US" dirty="0" smtClean="0"/>
              <a:t>For </a:t>
            </a:r>
            <a:r>
              <a:rPr lang="en-US" dirty="0"/>
              <a:t>example, many festivals are likely to share the burden of debt or the necessity for lines of credit to continue operating, but some will be in a vulnerable dependency position because one funder or sponsor that withdraws support could, all on its own, cause event failure.</a:t>
            </a:r>
          </a:p>
          <a:p>
            <a:endParaRPr lang="en-US" dirty="0" smtClean="0"/>
          </a:p>
          <a:p>
            <a:endParaRPr lang="en-US" dirty="0"/>
          </a:p>
        </p:txBody>
      </p:sp>
    </p:spTree>
    <p:extLst>
      <p:ext uri="{BB962C8B-B14F-4D97-AF65-F5344CB8AC3E}">
        <p14:creationId xmlns:p14="http://schemas.microsoft.com/office/powerpoint/2010/main" val="16384827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5.2 SWOT Analysis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smtClean="0"/>
              <a:t>Under </a:t>
            </a:r>
            <a:r>
              <a:rPr lang="en-US" dirty="0"/>
              <a:t>"strengths", look for characteristics that can help them endure and for the focal organization to take advantage of, through collaboration. </a:t>
            </a:r>
            <a:endParaRPr lang="en-US" dirty="0" smtClean="0"/>
          </a:p>
          <a:p>
            <a:r>
              <a:rPr lang="en-US" dirty="0" smtClean="0"/>
              <a:t>Strengths </a:t>
            </a:r>
            <a:r>
              <a:rPr lang="en-US" dirty="0"/>
              <a:t>might also include the ability of the stakeholder to resist or oppose, as some competitors will do, and an evaluation of their desire to help or hinder. </a:t>
            </a:r>
            <a:endParaRPr lang="en-US" dirty="0" smtClean="0"/>
          </a:p>
          <a:p>
            <a:r>
              <a:rPr lang="en-US" dirty="0" smtClean="0"/>
              <a:t>This </a:t>
            </a:r>
            <a:r>
              <a:rPr lang="en-US" dirty="0"/>
              <a:t>leads to threats, because even if a stakeholder has the potential to resist, oppose or harm that does not mean they will be a threat. </a:t>
            </a:r>
            <a:endParaRPr lang="en-US" dirty="0" smtClean="0"/>
          </a:p>
          <a:p>
            <a:r>
              <a:rPr lang="en-US" dirty="0" smtClean="0"/>
              <a:t>A </a:t>
            </a:r>
            <a:r>
              <a:rPr lang="en-US" dirty="0"/>
              <a:t>good question to ask is: "What can they do that we cannot?", which is another way of examining distinctive competencies, and leads to an assessment of whether or not that stakeholder might become a threat in the future</a:t>
            </a:r>
            <a:r>
              <a:rPr lang="en-US" dirty="0" smtClean="0"/>
              <a:t>.</a:t>
            </a:r>
          </a:p>
          <a:p>
            <a:r>
              <a:rPr lang="en-US" dirty="0" smtClean="0"/>
              <a:t> </a:t>
            </a:r>
            <a:r>
              <a:rPr lang="en-US" dirty="0"/>
              <a:t>For "opportunities" the analysts are trying to identify some potential to exploit that is not currently visible, such as hypothetical scenarios in which collaboration might become possible or perhaps even a merger.  </a:t>
            </a:r>
          </a:p>
          <a:p>
            <a:endParaRPr lang="en-US" dirty="0"/>
          </a:p>
        </p:txBody>
      </p:sp>
    </p:spTree>
    <p:extLst>
      <p:ext uri="{BB962C8B-B14F-4D97-AF65-F5344CB8AC3E}">
        <p14:creationId xmlns:p14="http://schemas.microsoft.com/office/powerpoint/2010/main" val="17122828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5.2 SWOT Analysis</a:t>
            </a:r>
            <a:endParaRPr lang="en-US" dirty="0"/>
          </a:p>
        </p:txBody>
      </p:sp>
      <p:graphicFrame>
        <p:nvGraphicFramePr>
          <p:cNvPr id="5" name="Diagram 4"/>
          <p:cNvGraphicFramePr/>
          <p:nvPr>
            <p:extLst>
              <p:ext uri="{D42A27DB-BD31-4B8C-83A1-F6EECF244321}">
                <p14:modId xmlns:p14="http://schemas.microsoft.com/office/powerpoint/2010/main" val="3027985201"/>
              </p:ext>
            </p:extLst>
          </p:nvPr>
        </p:nvGraphicFramePr>
        <p:xfrm>
          <a:off x="1702341" y="1945531"/>
          <a:ext cx="5729590" cy="3959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285206" y="6080929"/>
            <a:ext cx="4572000" cy="430887"/>
          </a:xfrm>
          <a:prstGeom prst="rect">
            <a:avLst/>
          </a:prstGeom>
        </p:spPr>
        <p:txBody>
          <a:bodyPr>
            <a:spAutoFit/>
          </a:bodyPr>
          <a:lstStyle/>
          <a:p>
            <a:pPr algn="ctr"/>
            <a:r>
              <a:rPr lang="en-US" sz="1100" b="1" dirty="0"/>
              <a:t>Figure 3.2: Sample SWOT Analysis for Stakeholders</a:t>
            </a:r>
          </a:p>
          <a:p>
            <a:pPr algn="ctr"/>
            <a:r>
              <a:rPr lang="en-US" sz="1100" b="1" dirty="0"/>
              <a:t>Source: Authors Contribution</a:t>
            </a:r>
            <a:endParaRPr lang="en-US" sz="1100" dirty="0"/>
          </a:p>
        </p:txBody>
      </p:sp>
    </p:spTree>
    <p:extLst>
      <p:ext uri="{BB962C8B-B14F-4D97-AF65-F5344CB8AC3E}">
        <p14:creationId xmlns:p14="http://schemas.microsoft.com/office/powerpoint/2010/main" val="9192052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1799617"/>
            <a:ext cx="8574087" cy="5126477"/>
          </a:xfrm>
        </p:spPr>
        <p:txBody>
          <a:bodyPr>
            <a:normAutofit/>
          </a:bodyPr>
          <a:lstStyle/>
          <a:p>
            <a:r>
              <a:rPr lang="en-US" dirty="0"/>
              <a:t>It is amazing how much information and dialogue will emerge when owners or managers are asked to identify their stakeholders and discuss relationships with them. </a:t>
            </a:r>
            <a:endParaRPr lang="en-US" dirty="0" smtClean="0"/>
          </a:p>
          <a:p>
            <a:r>
              <a:rPr lang="en-US" dirty="0" smtClean="0"/>
              <a:t>The </a:t>
            </a:r>
            <a:r>
              <a:rPr lang="en-US" dirty="0"/>
              <a:t>very act of doing this research, especially with a sketch, can lead to entirely new approaches to stakeholder management and strategic planning. </a:t>
            </a:r>
            <a:endParaRPr lang="en-US" dirty="0" smtClean="0"/>
          </a:p>
          <a:p>
            <a:r>
              <a:rPr lang="en-US" dirty="0" smtClean="0"/>
              <a:t>And </a:t>
            </a:r>
            <a:r>
              <a:rPr lang="en-US" dirty="0"/>
              <a:t>the 'map' does not have to be a diagram, it can be a table or a series of notes, all performing the same function. </a:t>
            </a:r>
          </a:p>
          <a:p>
            <a:r>
              <a:rPr lang="en-US" dirty="0"/>
              <a:t>One approach to constructing stakeholder maps is to hold a strategy meeting within the organization and ask the Freeman questions in Table 3.1. </a:t>
            </a:r>
          </a:p>
          <a:p>
            <a:endParaRPr lang="en-US" dirty="0"/>
          </a:p>
        </p:txBody>
      </p:sp>
    </p:spTree>
    <p:extLst>
      <p:ext uri="{BB962C8B-B14F-4D97-AF65-F5344CB8AC3E}">
        <p14:creationId xmlns:p14="http://schemas.microsoft.com/office/powerpoint/2010/main" val="3255616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1799617"/>
            <a:ext cx="8574087" cy="5126477"/>
          </a:xfrm>
        </p:spPr>
        <p:txBody>
          <a:bodyPr>
            <a:normAutofit fontScale="85000" lnSpcReduction="10000"/>
          </a:bodyPr>
          <a:lstStyle/>
          <a:p>
            <a:r>
              <a:rPr lang="en-US" dirty="0" smtClean="0"/>
              <a:t>This </a:t>
            </a:r>
            <a:r>
              <a:rPr lang="en-US" dirty="0"/>
              <a:t>can work for internal and external stakeholders but is really a first-cut effort that should lead to wide consultations</a:t>
            </a:r>
            <a:r>
              <a:rPr lang="en-US" dirty="0" smtClean="0"/>
              <a:t>.</a:t>
            </a:r>
          </a:p>
          <a:p>
            <a:r>
              <a:rPr lang="en-US" dirty="0" smtClean="0"/>
              <a:t> </a:t>
            </a:r>
            <a:r>
              <a:rPr lang="en-US" dirty="0"/>
              <a:t>Another approach, or following from the internal mapping, is to reach out to key stakeholders and interview them, asking each one to describe their relationships with the event or tourism organization, and with other stakeholders (such as their supply chain or marketing partners). </a:t>
            </a:r>
            <a:endParaRPr lang="en-US" dirty="0" smtClean="0"/>
          </a:p>
          <a:p>
            <a:r>
              <a:rPr lang="en-US" dirty="0" smtClean="0"/>
              <a:t>A </a:t>
            </a:r>
            <a:r>
              <a:rPr lang="en-US" dirty="0"/>
              <a:t>"snowball" technique will involve asking each interviewee to identify contacts for additional interviews, so the map will keep expanding - in terms of numbers of stakeholders - until, ideally, everyone has been accounted for. </a:t>
            </a:r>
            <a:endParaRPr lang="en-US" dirty="0" smtClean="0"/>
          </a:p>
          <a:p>
            <a:r>
              <a:rPr lang="en-US" dirty="0" smtClean="0"/>
              <a:t>This </a:t>
            </a:r>
            <a:r>
              <a:rPr lang="en-US" dirty="0"/>
              <a:t>approach will yield a fuller understanding of the relevant network, and especially how the event or tourism organization is perceived from outside. It can easily be combined with details enabling a network map and analysis - focusing on centrality, the strength of links, bridging organizations, and gaps.  </a:t>
            </a:r>
          </a:p>
          <a:p>
            <a:endParaRPr lang="en-US" dirty="0"/>
          </a:p>
        </p:txBody>
      </p:sp>
    </p:spTree>
    <p:extLst>
      <p:ext uri="{BB962C8B-B14F-4D97-AF65-F5344CB8AC3E}">
        <p14:creationId xmlns:p14="http://schemas.microsoft.com/office/powerpoint/2010/main" val="3916236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3992563"/>
          </a:xfrm>
        </p:spPr>
        <p:txBody>
          <a:bodyPr>
            <a:normAutofit fontScale="77500" lnSpcReduction="20000"/>
          </a:bodyPr>
          <a:lstStyle/>
          <a:p>
            <a:r>
              <a:rPr lang="en-US" b="1" i="1" dirty="0"/>
              <a:t>Internal Mapping</a:t>
            </a:r>
          </a:p>
          <a:p>
            <a:r>
              <a:rPr lang="en-US" dirty="0"/>
              <a:t>Internal stakeholders should already be known, but how is each category of internal stakeholder perceived and managed - what issues do they have with, say the owner or executive officer? </a:t>
            </a:r>
            <a:endParaRPr lang="en-US" dirty="0" smtClean="0"/>
          </a:p>
          <a:p>
            <a:r>
              <a:rPr lang="en-US" dirty="0" smtClean="0"/>
              <a:t>How </a:t>
            </a:r>
            <a:r>
              <a:rPr lang="en-US" dirty="0"/>
              <a:t>do staff and volunteers interact? </a:t>
            </a:r>
            <a:endParaRPr lang="en-US" dirty="0" smtClean="0"/>
          </a:p>
          <a:p>
            <a:r>
              <a:rPr lang="en-US" dirty="0" smtClean="0"/>
              <a:t>Each </a:t>
            </a:r>
            <a:r>
              <a:rPr lang="en-US" dirty="0"/>
              <a:t>internal stakeholder group should be consulted about internal relations, but it might also be useful to ask about their external relationships - the union, for example, might have a completely different perspective than managers about some external stakeholders. </a:t>
            </a:r>
          </a:p>
          <a:p>
            <a:r>
              <a:rPr lang="en-US" dirty="0"/>
              <a:t>Internal stakeholders can be analyzed by identifying their primary concerns (these should not be merely assumed) and consideration of their influence on the organization, as illustrated in Table 3.2.</a:t>
            </a:r>
          </a:p>
          <a:p>
            <a:endParaRPr lang="en-US" dirty="0"/>
          </a:p>
        </p:txBody>
      </p:sp>
    </p:spTree>
    <p:extLst>
      <p:ext uri="{BB962C8B-B14F-4D97-AF65-F5344CB8AC3E}">
        <p14:creationId xmlns:p14="http://schemas.microsoft.com/office/powerpoint/2010/main" val="17609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519454"/>
          </a:xfrm>
        </p:spPr>
        <p:txBody>
          <a:bodyPr>
            <a:normAutofit lnSpcReduction="10000"/>
          </a:bodyPr>
          <a:lstStyle/>
          <a:p>
            <a:pPr>
              <a:spcBef>
                <a:spcPts val="0"/>
              </a:spcBef>
            </a:pPr>
            <a:r>
              <a:rPr lang="en-US" b="1" u="sng" dirty="0"/>
              <a:t>Social Exchange Theory</a:t>
            </a:r>
          </a:p>
          <a:p>
            <a:pPr>
              <a:spcBef>
                <a:spcPts val="0"/>
              </a:spcBef>
            </a:pPr>
            <a:r>
              <a:rPr lang="en-US" i="1" dirty="0"/>
              <a:t>"Social exchange theory is a social psychological and sociological perspective that explains social change and stability as a process of negotiated exchanges between parties. Social exchange theory posits that human relationships are formed by the use of a subjective cost-benefit analysis and the comparison of alternatives. The theory has roots in economics, psychology and sociology. Social exchange theory features many of the main assumptions found in rational choice theory and structuralism. It is also used quite frequently in the business world to imply a two-sided, mutually contingent and rewarding process involving transactions or simply exchange" </a:t>
            </a:r>
            <a:r>
              <a:rPr lang="en-US" dirty="0"/>
              <a:t>Wikipedia (2018).</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28479839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1939640"/>
              </p:ext>
            </p:extLst>
          </p:nvPr>
        </p:nvGraphicFramePr>
        <p:xfrm>
          <a:off x="284162" y="1916345"/>
          <a:ext cx="8574087" cy="4941655"/>
        </p:xfrm>
        <a:graphic>
          <a:graphicData uri="http://schemas.openxmlformats.org/drawingml/2006/table">
            <a:tbl>
              <a:tblPr firstRow="1" firstCol="1" bandRow="1">
                <a:tableStyleId>{F5AB1C69-6EDB-4FF4-983F-18BD219EF322}</a:tableStyleId>
              </a:tblPr>
              <a:tblGrid>
                <a:gridCol w="1751415">
                  <a:extLst>
                    <a:ext uri="{9D8B030D-6E8A-4147-A177-3AD203B41FA5}">
                      <a16:colId xmlns="" xmlns:a16="http://schemas.microsoft.com/office/drawing/2014/main" val="3093408334"/>
                    </a:ext>
                  </a:extLst>
                </a:gridCol>
                <a:gridCol w="3431184">
                  <a:extLst>
                    <a:ext uri="{9D8B030D-6E8A-4147-A177-3AD203B41FA5}">
                      <a16:colId xmlns="" xmlns:a16="http://schemas.microsoft.com/office/drawing/2014/main" val="4285279743"/>
                    </a:ext>
                  </a:extLst>
                </a:gridCol>
                <a:gridCol w="3391488">
                  <a:extLst>
                    <a:ext uri="{9D8B030D-6E8A-4147-A177-3AD203B41FA5}">
                      <a16:colId xmlns="" xmlns:a16="http://schemas.microsoft.com/office/drawing/2014/main" val="998621977"/>
                    </a:ext>
                  </a:extLst>
                </a:gridCol>
              </a:tblGrid>
              <a:tr h="534067">
                <a:tc>
                  <a:txBody>
                    <a:bodyPr/>
                    <a:lstStyle/>
                    <a:p>
                      <a:pPr marL="0" marR="0">
                        <a:spcBef>
                          <a:spcPts val="0"/>
                        </a:spcBef>
                        <a:spcAft>
                          <a:spcPts val="0"/>
                        </a:spcAft>
                      </a:pPr>
                      <a:r>
                        <a:rPr lang="en-US" sz="1400">
                          <a:effectLst/>
                        </a:rPr>
                        <a:t>INTERNAL STAKEHOLDERS</a:t>
                      </a:r>
                      <a:endParaRPr lang="en-US" sz="16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400">
                          <a:effectLst/>
                        </a:rPr>
                        <a:t>PRIMARY CONCERNS</a:t>
                      </a:r>
                      <a:endParaRPr lang="en-US" sz="16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400" dirty="0">
                          <a:effectLst/>
                        </a:rPr>
                        <a:t>INFLUENCE </a:t>
                      </a:r>
                      <a:endParaRPr lang="en-US" sz="1600" dirty="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1315477342"/>
                  </a:ext>
                </a:extLst>
              </a:tr>
              <a:tr h="1958928">
                <a:tc>
                  <a:txBody>
                    <a:bodyPr/>
                    <a:lstStyle/>
                    <a:p>
                      <a:pPr marL="0" marR="0">
                        <a:spcBef>
                          <a:spcPts val="0"/>
                        </a:spcBef>
                        <a:spcAft>
                          <a:spcPts val="0"/>
                        </a:spcAft>
                      </a:pPr>
                      <a:r>
                        <a:rPr lang="en-US" sz="1200">
                          <a:effectLst/>
                        </a:rPr>
                        <a:t>Permanent Paid Staff</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Wages and benefits</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Safe, healthy, supportive working conditions</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Job security</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Satisfaction through meeting challenges and self-development</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Career advancement; preparation for other jobs.</a:t>
                      </a:r>
                      <a:endParaRPr lang="en-US" sz="1400" dirty="0">
                        <a:effectLst/>
                      </a:endParaRPr>
                    </a:p>
                    <a:p>
                      <a:pPr marL="0" marR="0">
                        <a:spcBef>
                          <a:spcPts val="0"/>
                        </a:spcBef>
                        <a:spcAft>
                          <a:spcPts val="0"/>
                        </a:spcAft>
                      </a:pPr>
                      <a:r>
                        <a:rPr lang="en-US" sz="1200" dirty="0">
                          <a:effectLst/>
                        </a:rPr>
                        <a:t> </a:t>
                      </a:r>
                      <a:endParaRPr lang="en-US" sz="1400" dirty="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Staff deliver service quality and form an important part of the experience</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Potential for labor strife and disruption of events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Requirement for permanent recruitment, training, performance evaluation.</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CEOs and senior managers will often have control over operations </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4123574235"/>
                  </a:ext>
                </a:extLst>
              </a:tr>
              <a:tr h="979464">
                <a:tc>
                  <a:txBody>
                    <a:bodyPr/>
                    <a:lstStyle/>
                    <a:p>
                      <a:pPr marL="0" marR="0">
                        <a:spcBef>
                          <a:spcPts val="0"/>
                        </a:spcBef>
                        <a:spcAft>
                          <a:spcPts val="0"/>
                        </a:spcAft>
                      </a:pPr>
                      <a:r>
                        <a:rPr lang="en-US" sz="1200">
                          <a:effectLst/>
                        </a:rPr>
                        <a:t>Part-Time or Casual Employees</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Similar to permanent staff, but…</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Seeking permanent employment?</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Might have multiple jobs and external responsibilities</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They require special recruitment, training and performance evaluation; might not gel with permanent staff or volunteers.</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681732280"/>
                  </a:ext>
                </a:extLst>
              </a:tr>
              <a:tr h="1469196">
                <a:tc>
                  <a:txBody>
                    <a:bodyPr/>
                    <a:lstStyle/>
                    <a:p>
                      <a:pPr marL="0" marR="0">
                        <a:spcBef>
                          <a:spcPts val="0"/>
                        </a:spcBef>
                        <a:spcAft>
                          <a:spcPts val="0"/>
                        </a:spcAft>
                      </a:pPr>
                      <a:r>
                        <a:rPr lang="en-US" sz="1200">
                          <a:effectLst/>
                        </a:rPr>
                        <a:t>Volunteers </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Motivation can be a mix of altruism, seeking specific tangible benefits, self-development/actualization, skill acquisition, networking, socializing, commitment to a sport, cause or leisure pursuit.</a:t>
                      </a:r>
                      <a:endParaRPr lang="en-US" sz="1400">
                        <a:effectLst/>
                      </a:endParaRPr>
                    </a:p>
                    <a:p>
                      <a:pPr marL="0" marR="0">
                        <a:spcBef>
                          <a:spcPts val="0"/>
                        </a:spcBef>
                        <a:spcAft>
                          <a:spcPts val="0"/>
                        </a:spcAft>
                      </a:pPr>
                      <a:r>
                        <a:rPr lang="en-US" sz="1200">
                          <a:effectLst/>
                        </a:rPr>
                        <a:t> </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dirty="0">
                          <a:effectLst/>
                        </a:rPr>
                        <a:t>Many events are entirely volunteer driven.</a:t>
                      </a:r>
                      <a:endParaRPr lang="en-US" sz="1400" dirty="0">
                        <a:effectLst/>
                      </a:endParaRPr>
                    </a:p>
                    <a:p>
                      <a:pPr marL="342900" marR="0" lvl="0" indent="-342900">
                        <a:spcBef>
                          <a:spcPts val="0"/>
                        </a:spcBef>
                        <a:spcAft>
                          <a:spcPts val="0"/>
                        </a:spcAft>
                        <a:buFont typeface="Symbol" panose="05050102010706020507" pitchFamily="18" charset="2"/>
                        <a:buChar char=""/>
                      </a:pPr>
                      <a:r>
                        <a:rPr lang="en-US" sz="1200" dirty="0">
                          <a:effectLst/>
                        </a:rPr>
                        <a:t>Working conditions for volunteers and staff can be quite different, but </a:t>
                      </a:r>
                      <a:endParaRPr lang="en-US" sz="1400" dirty="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35563675"/>
                  </a:ext>
                </a:extLst>
              </a:tr>
            </a:tbl>
          </a:graphicData>
        </a:graphic>
      </p:graphicFrame>
    </p:spTree>
    <p:extLst>
      <p:ext uri="{BB962C8B-B14F-4D97-AF65-F5344CB8AC3E}">
        <p14:creationId xmlns:p14="http://schemas.microsoft.com/office/powerpoint/2010/main" val="37416068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46055727"/>
              </p:ext>
            </p:extLst>
          </p:nvPr>
        </p:nvGraphicFramePr>
        <p:xfrm>
          <a:off x="284162" y="1916344"/>
          <a:ext cx="8574087" cy="4922201"/>
        </p:xfrm>
        <a:graphic>
          <a:graphicData uri="http://schemas.openxmlformats.org/drawingml/2006/table">
            <a:tbl>
              <a:tblPr firstRow="1" firstCol="1" bandRow="1">
                <a:tableStyleId>{F5AB1C69-6EDB-4FF4-983F-18BD219EF322}</a:tableStyleId>
              </a:tblPr>
              <a:tblGrid>
                <a:gridCol w="1751415">
                  <a:extLst>
                    <a:ext uri="{9D8B030D-6E8A-4147-A177-3AD203B41FA5}">
                      <a16:colId xmlns="" xmlns:a16="http://schemas.microsoft.com/office/drawing/2014/main" val="3093408334"/>
                    </a:ext>
                  </a:extLst>
                </a:gridCol>
                <a:gridCol w="3431184">
                  <a:extLst>
                    <a:ext uri="{9D8B030D-6E8A-4147-A177-3AD203B41FA5}">
                      <a16:colId xmlns="" xmlns:a16="http://schemas.microsoft.com/office/drawing/2014/main" val="4285279743"/>
                    </a:ext>
                  </a:extLst>
                </a:gridCol>
                <a:gridCol w="3391488">
                  <a:extLst>
                    <a:ext uri="{9D8B030D-6E8A-4147-A177-3AD203B41FA5}">
                      <a16:colId xmlns="" xmlns:a16="http://schemas.microsoft.com/office/drawing/2014/main" val="998621977"/>
                    </a:ext>
                  </a:extLst>
                </a:gridCol>
              </a:tblGrid>
              <a:tr h="505843">
                <a:tc>
                  <a:txBody>
                    <a:bodyPr/>
                    <a:lstStyle/>
                    <a:p>
                      <a:pPr marL="0" marR="0">
                        <a:spcBef>
                          <a:spcPts val="0"/>
                        </a:spcBef>
                        <a:spcAft>
                          <a:spcPts val="0"/>
                        </a:spcAft>
                      </a:pPr>
                      <a:r>
                        <a:rPr lang="en-US" sz="1400">
                          <a:effectLst/>
                        </a:rPr>
                        <a:t>INTERNAL STAKEHOLDERS</a:t>
                      </a:r>
                      <a:endParaRPr lang="en-US" sz="16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400">
                          <a:effectLst/>
                        </a:rPr>
                        <a:t>PRIMARY CONCERNS</a:t>
                      </a:r>
                      <a:endParaRPr lang="en-US" sz="16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400" dirty="0">
                          <a:effectLst/>
                        </a:rPr>
                        <a:t>INFLUENCE </a:t>
                      </a:r>
                      <a:endParaRPr lang="en-US" sz="1600" dirty="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1315477342"/>
                  </a:ext>
                </a:extLst>
              </a:tr>
              <a:tr h="2069488">
                <a:tc>
                  <a:txBody>
                    <a:bodyPr/>
                    <a:lstStyle/>
                    <a:p>
                      <a:pPr marL="0" marR="0">
                        <a:spcBef>
                          <a:spcPts val="0"/>
                        </a:spcBef>
                        <a:spcAft>
                          <a:spcPts val="0"/>
                        </a:spcAft>
                      </a:pPr>
                      <a:r>
                        <a:rPr lang="en-US" sz="1200" dirty="0">
                          <a:effectLst/>
                        </a:rPr>
                        <a:t>Board of Directors </a:t>
                      </a:r>
                      <a:endParaRPr lang="en-US" sz="1400" dirty="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Volunteers will have somewhat different interests from paid/professional Directors.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Members or outsiders? (e.g., DMOs might secure Directors only from industry members, versus seeking external experts)</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Elected or appointed? (e.g., local government might require a seat on the board for a staff person or politician)</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Potential for conflict over strategy and policy.</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Essential to get a Board representative of all stakeholders/citizens.</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1429495983"/>
                  </a:ext>
                </a:extLst>
              </a:tr>
              <a:tr h="1734027">
                <a:tc>
                  <a:txBody>
                    <a:bodyPr/>
                    <a:lstStyle/>
                    <a:p>
                      <a:pPr marL="0" marR="0">
                        <a:spcBef>
                          <a:spcPts val="0"/>
                        </a:spcBef>
                        <a:spcAft>
                          <a:spcPts val="0"/>
                        </a:spcAft>
                      </a:pPr>
                      <a:r>
                        <a:rPr lang="en-US" sz="1200">
                          <a:effectLst/>
                        </a:rPr>
                        <a:t>Members</a:t>
                      </a:r>
                      <a:endParaRPr lang="en-US" sz="1400">
                        <a:effectLst/>
                      </a:endParaRPr>
                    </a:p>
                    <a:p>
                      <a:pPr marL="0" marR="0">
                        <a:spcBef>
                          <a:spcPts val="0"/>
                        </a:spcBef>
                        <a:spcAft>
                          <a:spcPts val="0"/>
                        </a:spcAft>
                      </a:pPr>
                      <a:r>
                        <a:rPr lang="en-US" sz="1200">
                          <a:effectLst/>
                        </a:rPr>
                        <a:t>(usually fee-paying and entitled to vote, but in not-for-profit organizations there can be voluntary membership without fees</a:t>
                      </a:r>
                      <a:endParaRPr lang="en-US" sz="1400">
                        <a:effectLst/>
                      </a:endParaRPr>
                    </a:p>
                    <a:p>
                      <a:pPr marL="0" marR="0">
                        <a:spcBef>
                          <a:spcPts val="0"/>
                        </a:spcBef>
                        <a:spcAft>
                          <a:spcPts val="0"/>
                        </a:spcAft>
                      </a:pPr>
                      <a:r>
                        <a:rPr lang="en-US" sz="1200">
                          <a:effectLst/>
                        </a:rPr>
                        <a:t> </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Members will demand sound management, full accountability (internally, at least), and fulfillment of the organization’s mandate</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Boards are usually elected from within the membership, meaning that succession planning is important</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342900" marR="0" lvl="0" indent="-342900">
                        <a:spcBef>
                          <a:spcPts val="0"/>
                        </a:spcBef>
                        <a:spcAft>
                          <a:spcPts val="0"/>
                        </a:spcAft>
                        <a:buFont typeface="Symbol" panose="05050102010706020507" pitchFamily="18" charset="2"/>
                        <a:buChar char=""/>
                      </a:pPr>
                      <a:r>
                        <a:rPr lang="en-US" sz="1200">
                          <a:effectLst/>
                        </a:rPr>
                        <a:t>Members are typically entitled to vote on Directors and to be consulted on strategy and policy</a:t>
                      </a:r>
                      <a:endParaRPr lang="en-US" sz="1400">
                        <a:effectLst/>
                      </a:endParaRPr>
                    </a:p>
                    <a:p>
                      <a:pPr marL="342900" marR="0" lvl="0" indent="-342900">
                        <a:spcBef>
                          <a:spcPts val="0"/>
                        </a:spcBef>
                        <a:spcAft>
                          <a:spcPts val="0"/>
                        </a:spcAft>
                        <a:buFont typeface="Symbol" panose="05050102010706020507" pitchFamily="18" charset="2"/>
                        <a:buChar char=""/>
                      </a:pPr>
                      <a:r>
                        <a:rPr lang="en-US" sz="1200">
                          <a:effectLst/>
                        </a:rPr>
                        <a:t>When members are disappointed they can have officials replaced</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3627516803"/>
                  </a:ext>
                </a:extLst>
              </a:tr>
              <a:tr h="612843">
                <a:tc>
                  <a:txBody>
                    <a:bodyPr/>
                    <a:lstStyle/>
                    <a:p>
                      <a:pPr marL="0" marR="0">
                        <a:spcBef>
                          <a:spcPts val="0"/>
                        </a:spcBef>
                        <a:spcAft>
                          <a:spcPts val="0"/>
                        </a:spcAft>
                      </a:pPr>
                      <a:r>
                        <a:rPr lang="en-US" sz="1200">
                          <a:effectLst/>
                        </a:rPr>
                        <a:t>Professional Advisors</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200">
                          <a:effectLst/>
                        </a:rPr>
                        <a:t>Might be asked to volunteer and sit on the Board.</a:t>
                      </a:r>
                      <a:endParaRPr lang="en-US" sz="1400">
                        <a:effectLst/>
                      </a:endParaRPr>
                    </a:p>
                    <a:p>
                      <a:pPr marL="0" marR="0">
                        <a:spcBef>
                          <a:spcPts val="0"/>
                        </a:spcBef>
                        <a:spcAft>
                          <a:spcPts val="0"/>
                        </a:spcAft>
                      </a:pPr>
                      <a:r>
                        <a:rPr lang="en-US" sz="1200">
                          <a:effectLst/>
                        </a:rPr>
                        <a:t> </a:t>
                      </a:r>
                      <a:endParaRPr lang="en-US" sz="1400">
                        <a:effectLst/>
                        <a:latin typeface="Cambria" panose="02040503050406030204" pitchFamily="18" charset="0"/>
                        <a:ea typeface="MS Mincho"/>
                        <a:cs typeface="Times New Roman" panose="02020603050405020304" pitchFamily="18" charset="0"/>
                      </a:endParaRPr>
                    </a:p>
                  </a:txBody>
                  <a:tcPr marL="36666" marR="36666" marT="0" marB="0"/>
                </a:tc>
                <a:tc>
                  <a:txBody>
                    <a:bodyPr/>
                    <a:lstStyle/>
                    <a:p>
                      <a:pPr marL="0" marR="0">
                        <a:spcBef>
                          <a:spcPts val="0"/>
                        </a:spcBef>
                        <a:spcAft>
                          <a:spcPts val="0"/>
                        </a:spcAft>
                      </a:pPr>
                      <a:r>
                        <a:rPr lang="en-US" sz="1200" dirty="0">
                          <a:effectLst/>
                        </a:rPr>
                        <a:t>Their roles could be a mix of impartial advisor and supporter.</a:t>
                      </a:r>
                      <a:endParaRPr lang="en-US" sz="1400" dirty="0">
                        <a:effectLst/>
                        <a:latin typeface="Cambria" panose="02040503050406030204" pitchFamily="18" charset="0"/>
                        <a:ea typeface="MS Mincho"/>
                        <a:cs typeface="Times New Roman" panose="02020603050405020304" pitchFamily="18" charset="0"/>
                      </a:endParaRPr>
                    </a:p>
                  </a:txBody>
                  <a:tcPr marL="36666" marR="36666" marT="0" marB="0"/>
                </a:tc>
                <a:extLst>
                  <a:ext uri="{0D108BD9-81ED-4DB2-BD59-A6C34878D82A}">
                    <a16:rowId xmlns="" xmlns:a16="http://schemas.microsoft.com/office/drawing/2014/main" val="85728985"/>
                  </a:ext>
                </a:extLst>
              </a:tr>
            </a:tbl>
          </a:graphicData>
        </a:graphic>
      </p:graphicFrame>
    </p:spTree>
    <p:extLst>
      <p:ext uri="{BB962C8B-B14F-4D97-AF65-F5344CB8AC3E}">
        <p14:creationId xmlns:p14="http://schemas.microsoft.com/office/powerpoint/2010/main" val="1509612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70000" lnSpcReduction="20000"/>
          </a:bodyPr>
          <a:lstStyle/>
          <a:p>
            <a:pPr>
              <a:spcBef>
                <a:spcPts val="0"/>
              </a:spcBef>
            </a:pPr>
            <a:r>
              <a:rPr lang="en-US" b="1" i="1" dirty="0"/>
              <a:t>Mapping External Stakeholders</a:t>
            </a:r>
          </a:p>
          <a:p>
            <a:pPr>
              <a:spcBef>
                <a:spcPts val="0"/>
              </a:spcBef>
            </a:pPr>
            <a:r>
              <a:rPr lang="en-US" dirty="0"/>
              <a:t>In </a:t>
            </a:r>
            <a:r>
              <a:rPr lang="en-US" dirty="0" smtClean="0"/>
              <a:t>this </a:t>
            </a:r>
            <a:r>
              <a:rPr lang="en-US" dirty="0"/>
              <a:t>exercise, recommended for every organization, the event or agency considers itself to be the 'focal organization' that is looking externally at its stakeholders. If a group of events and agencies do this at the same time (or an independent researcher takes it on), say within the context of evaluating a city or destination event portfolio, the 'big picture' of inter-organizational networks will emerge. Social network mapping will provide a similar and complementary overview, although that type of analysis does not usually address management issues. </a:t>
            </a:r>
          </a:p>
          <a:p>
            <a:pPr>
              <a:spcBef>
                <a:spcPts val="0"/>
              </a:spcBef>
            </a:pPr>
            <a:endParaRPr lang="en-US" dirty="0"/>
          </a:p>
          <a:p>
            <a:pPr>
              <a:spcBef>
                <a:spcPts val="0"/>
              </a:spcBef>
            </a:pPr>
            <a:r>
              <a:rPr lang="en-US" dirty="0" smtClean="0"/>
              <a:t>Taking </a:t>
            </a:r>
            <a:r>
              <a:rPr lang="en-US" dirty="0"/>
              <a:t>the point of view of a consultant or independent researcher who is interviewing managers, these questions can start the dialogue and lead to a 'map':</a:t>
            </a:r>
          </a:p>
          <a:p>
            <a:pPr lvl="1">
              <a:spcBef>
                <a:spcPts val="0"/>
              </a:spcBef>
            </a:pPr>
            <a:r>
              <a:rPr lang="en-US" dirty="0"/>
              <a:t>Which of the following stakeholder groups are absolutely critical to your continued viability? (Assuming the interviewer already has a list)</a:t>
            </a:r>
          </a:p>
          <a:p>
            <a:pPr lvl="1">
              <a:spcBef>
                <a:spcPts val="0"/>
              </a:spcBef>
            </a:pPr>
            <a:r>
              <a:rPr lang="en-US" dirty="0"/>
              <a:t>Why are some of them critical? (Prompting with these points: they provide resources/venues/supplies/performers/competitors; they are regulators; their opposition would be fatal, etc.); </a:t>
            </a:r>
          </a:p>
          <a:p>
            <a:pPr lvl="1">
              <a:spcBef>
                <a:spcPts val="0"/>
              </a:spcBef>
            </a:pPr>
            <a:r>
              <a:rPr lang="en-US" dirty="0"/>
              <a:t>What are the issues?</a:t>
            </a:r>
          </a:p>
          <a:p>
            <a:pPr lvl="1">
              <a:spcBef>
                <a:spcPts val="0"/>
              </a:spcBef>
            </a:pPr>
            <a:r>
              <a:rPr lang="en-US" dirty="0"/>
              <a:t>How do you deal with them? </a:t>
            </a:r>
          </a:p>
          <a:p>
            <a:pPr lvl="1">
              <a:spcBef>
                <a:spcPts val="0"/>
              </a:spcBef>
            </a:pPr>
            <a:r>
              <a:rPr lang="en-US" dirty="0"/>
              <a:t>Which external stakeholders are important to you, but you could survive without them? (this is open-ended, and also a possible starting point); describe the issues that arise with each stakeholder; how are they managed? </a:t>
            </a:r>
          </a:p>
          <a:p>
            <a:pPr lvl="1">
              <a:spcBef>
                <a:spcPts val="0"/>
              </a:spcBef>
            </a:pPr>
            <a:r>
              <a:rPr lang="en-US" dirty="0"/>
              <a:t>What other stakeholders have a legitimate claim to be consulted or to intervene? Why?</a:t>
            </a:r>
          </a:p>
          <a:p>
            <a:pPr marL="0" indent="0">
              <a:spcBef>
                <a:spcPts val="0"/>
              </a:spcBef>
              <a:buNone/>
            </a:pPr>
            <a:endParaRPr lang="en-US" b="1" dirty="0"/>
          </a:p>
        </p:txBody>
      </p:sp>
    </p:spTree>
    <p:extLst>
      <p:ext uri="{BB962C8B-B14F-4D97-AF65-F5344CB8AC3E}">
        <p14:creationId xmlns:p14="http://schemas.microsoft.com/office/powerpoint/2010/main" val="37416068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77500" lnSpcReduction="20000"/>
          </a:bodyPr>
          <a:lstStyle/>
          <a:p>
            <a:pPr>
              <a:spcBef>
                <a:spcPts val="0"/>
              </a:spcBef>
            </a:pPr>
            <a:r>
              <a:rPr lang="en-US" b="1" i="1" dirty="0"/>
              <a:t>Mapping External </a:t>
            </a:r>
            <a:r>
              <a:rPr lang="en-US" b="1" i="1" dirty="0" smtClean="0"/>
              <a:t>Stakeholders</a:t>
            </a:r>
            <a:endParaRPr lang="en-US" b="1" dirty="0"/>
          </a:p>
          <a:p>
            <a:pPr>
              <a:spcBef>
                <a:spcPts val="0"/>
              </a:spcBef>
            </a:pPr>
            <a:r>
              <a:rPr lang="en-US" b="1" dirty="0"/>
              <a:t>The interviewer might have to draw a diagram if the interviewee is reluctant or unable to do so. Follow these steps:</a:t>
            </a:r>
          </a:p>
          <a:p>
            <a:pPr lvl="1">
              <a:spcBef>
                <a:spcPts val="0"/>
              </a:spcBef>
            </a:pPr>
            <a:r>
              <a:rPr lang="en-US" dirty="0"/>
              <a:t>Draw a circle or square in the middle of a blank page and label it (this is the focal organization), but use the name of the event or agency.</a:t>
            </a:r>
          </a:p>
          <a:p>
            <a:pPr lvl="1">
              <a:spcBef>
                <a:spcPts val="0"/>
              </a:spcBef>
            </a:pPr>
            <a:r>
              <a:rPr lang="en-US" dirty="0"/>
              <a:t>Around this focal organization draw other circles/boxes for each mentioned stakeholder.</a:t>
            </a:r>
          </a:p>
          <a:p>
            <a:pPr lvl="1">
              <a:spcBef>
                <a:spcPts val="0"/>
              </a:spcBef>
            </a:pPr>
            <a:r>
              <a:rPr lang="en-US" dirty="0"/>
              <a:t>Connect the focal organization to the stakeholders using different kinds of lines or arrows (e.g., heavy lines indicate strong links or critical connections).</a:t>
            </a:r>
          </a:p>
          <a:p>
            <a:pPr lvl="1">
              <a:spcBef>
                <a:spcPts val="0"/>
              </a:spcBef>
            </a:pPr>
            <a:r>
              <a:rPr lang="en-US" dirty="0"/>
              <a:t>Connect interdependent stakeholders with each other, if the source knows which ones interact. </a:t>
            </a:r>
          </a:p>
          <a:p>
            <a:pPr marL="0" indent="0">
              <a:spcBef>
                <a:spcPts val="0"/>
              </a:spcBef>
              <a:buNone/>
            </a:pPr>
            <a:endParaRPr lang="en-US" dirty="0"/>
          </a:p>
          <a:p>
            <a:pPr>
              <a:spcBef>
                <a:spcPts val="0"/>
              </a:spcBef>
            </a:pPr>
            <a:r>
              <a:rPr lang="en-US" b="1" dirty="0"/>
              <a:t>Additional questions not essential to the map, but for planning:</a:t>
            </a:r>
          </a:p>
          <a:p>
            <a:pPr lvl="1">
              <a:spcBef>
                <a:spcPts val="0"/>
              </a:spcBef>
            </a:pPr>
            <a:r>
              <a:rPr lang="en-US" dirty="0"/>
              <a:t>Have you had problems with any of these stakeholders? Please discuss.</a:t>
            </a:r>
          </a:p>
          <a:p>
            <a:pPr lvl="1">
              <a:spcBef>
                <a:spcPts val="0"/>
              </a:spcBef>
            </a:pPr>
            <a:r>
              <a:rPr lang="en-US" dirty="0"/>
              <a:t>How are all these relationships managed? How could they be improved?</a:t>
            </a:r>
          </a:p>
          <a:p>
            <a:pPr lvl="1">
              <a:spcBef>
                <a:spcPts val="0"/>
              </a:spcBef>
            </a:pPr>
            <a:r>
              <a:rPr lang="en-US" dirty="0"/>
              <a:t>Looking ahead, what opportunities or threats can you foresee? Can you envisage any problems arising because certain groups feel left out or unheard?</a:t>
            </a:r>
          </a:p>
          <a:p>
            <a:pPr lvl="1">
              <a:spcBef>
                <a:spcPts val="0"/>
              </a:spcBef>
            </a:pPr>
            <a:r>
              <a:rPr lang="en-US" dirty="0"/>
              <a:t>Have your important stakeholders given you a "social license to operate?" That is, will they continue to support your event(s) and defend its purpose and goals?</a:t>
            </a:r>
          </a:p>
          <a:p>
            <a:pPr lvl="1">
              <a:spcBef>
                <a:spcPts val="0"/>
              </a:spcBef>
            </a:pPr>
            <a:r>
              <a:rPr lang="en-US" dirty="0"/>
              <a:t>If your existence is threatened, who can you count on to come to your rescue</a:t>
            </a:r>
            <a:r>
              <a:rPr lang="en-US" dirty="0" smtClean="0"/>
              <a:t>?</a:t>
            </a:r>
            <a:endParaRPr lang="en-US" dirty="0"/>
          </a:p>
        </p:txBody>
      </p:sp>
    </p:spTree>
    <p:extLst>
      <p:ext uri="{BB962C8B-B14F-4D97-AF65-F5344CB8AC3E}">
        <p14:creationId xmlns:p14="http://schemas.microsoft.com/office/powerpoint/2010/main" val="36790688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77500" lnSpcReduction="20000"/>
          </a:bodyPr>
          <a:lstStyle/>
          <a:p>
            <a:r>
              <a:rPr lang="en-US" b="1" i="1" dirty="0"/>
              <a:t>Mapping External Stakeholders</a:t>
            </a:r>
          </a:p>
          <a:p>
            <a:pPr marL="0" indent="0">
              <a:spcBef>
                <a:spcPts val="0"/>
              </a:spcBef>
              <a:buNone/>
            </a:pPr>
            <a:r>
              <a:rPr lang="en-US" dirty="0"/>
              <a:t> </a:t>
            </a:r>
          </a:p>
          <a:p>
            <a:pPr>
              <a:spcBef>
                <a:spcPts val="0"/>
              </a:spcBef>
            </a:pPr>
            <a:r>
              <a:rPr lang="en-US" dirty="0"/>
              <a:t>A simple stakeholder map is illustrated in Figure 3.3; it could be drawn by a manager contemplating the event's main external and internal stakeholders, but this one uses categories rather than specific, named persons or organizations. </a:t>
            </a:r>
            <a:endParaRPr lang="en-US" dirty="0" smtClean="0"/>
          </a:p>
          <a:p>
            <a:pPr>
              <a:spcBef>
                <a:spcPts val="0"/>
              </a:spcBef>
            </a:pPr>
            <a:endParaRPr lang="en-US" dirty="0"/>
          </a:p>
          <a:p>
            <a:pPr>
              <a:spcBef>
                <a:spcPts val="0"/>
              </a:spcBef>
            </a:pPr>
            <a:r>
              <a:rPr lang="en-US" dirty="0" smtClean="0"/>
              <a:t>A </a:t>
            </a:r>
            <a:r>
              <a:rPr lang="en-US" dirty="0"/>
              <a:t>second level of detail would cover the specific </a:t>
            </a:r>
            <a:r>
              <a:rPr lang="en-US" dirty="0" smtClean="0"/>
              <a:t>suppliers</a:t>
            </a:r>
            <a:r>
              <a:rPr lang="en-US" dirty="0"/>
              <a:t>, advisors, interest groups, etc. </a:t>
            </a:r>
            <a:endParaRPr lang="en-US" dirty="0" smtClean="0"/>
          </a:p>
          <a:p>
            <a:pPr>
              <a:spcBef>
                <a:spcPts val="0"/>
              </a:spcBef>
            </a:pPr>
            <a:endParaRPr lang="en-US" dirty="0"/>
          </a:p>
          <a:p>
            <a:pPr>
              <a:spcBef>
                <a:spcPts val="0"/>
              </a:spcBef>
            </a:pPr>
            <a:r>
              <a:rPr lang="en-US" dirty="0" smtClean="0"/>
              <a:t>Modifying </a:t>
            </a:r>
            <a:r>
              <a:rPr lang="en-US" dirty="0"/>
              <a:t>the lines or arrows could be used to indicate critical links, or strength of relationship. </a:t>
            </a:r>
            <a:endParaRPr lang="en-US" dirty="0" smtClean="0"/>
          </a:p>
          <a:p>
            <a:pPr>
              <a:spcBef>
                <a:spcPts val="0"/>
              </a:spcBef>
            </a:pPr>
            <a:endParaRPr lang="en-US" dirty="0"/>
          </a:p>
          <a:p>
            <a:pPr>
              <a:spcBef>
                <a:spcPts val="0"/>
              </a:spcBef>
            </a:pPr>
            <a:r>
              <a:rPr lang="en-US" dirty="0" smtClean="0"/>
              <a:t>Note </a:t>
            </a:r>
            <a:r>
              <a:rPr lang="en-US" dirty="0"/>
              <a:t>that lines between external stakeholders indicate important linkages that are somehow connected to the focal organization or event. In this illustration major inter-stakeholder links are shown for local government and the DMO or tourism organization, between allies/collaborators and co-producers, between sponsors and the audience, and between the audience and the impacted.  </a:t>
            </a:r>
          </a:p>
          <a:p>
            <a:pPr>
              <a:spcBef>
                <a:spcPts val="0"/>
              </a:spcBef>
            </a:pPr>
            <a:endParaRPr lang="en-US" dirty="0"/>
          </a:p>
          <a:p>
            <a:pPr marL="0" indent="0">
              <a:spcBef>
                <a:spcPts val="0"/>
              </a:spcBef>
              <a:buNone/>
            </a:pPr>
            <a:endParaRPr lang="en-US" dirty="0"/>
          </a:p>
        </p:txBody>
      </p:sp>
    </p:spTree>
    <p:extLst>
      <p:ext uri="{BB962C8B-B14F-4D97-AF65-F5344CB8AC3E}">
        <p14:creationId xmlns:p14="http://schemas.microsoft.com/office/powerpoint/2010/main" val="27902248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85000" lnSpcReduction="20000"/>
          </a:bodyPr>
          <a:lstStyle/>
          <a:p>
            <a:r>
              <a:rPr lang="en-US" b="1" i="1" dirty="0"/>
              <a:t>Mapping External Stakeholders</a:t>
            </a:r>
          </a:p>
          <a:p>
            <a:pPr marL="0" indent="0">
              <a:spcBef>
                <a:spcPts val="0"/>
              </a:spcBef>
              <a:buNone/>
            </a:pPr>
            <a:r>
              <a:rPr lang="en-US" dirty="0"/>
              <a:t> </a:t>
            </a:r>
          </a:p>
          <a:p>
            <a:pPr>
              <a:spcBef>
                <a:spcPts val="0"/>
              </a:spcBef>
            </a:pPr>
            <a:r>
              <a:rPr lang="en-US" dirty="0"/>
              <a:t>Stakeholder mapping and strategizing has to reflect the context, starting with the ownership and mandate of the organization. </a:t>
            </a:r>
            <a:endParaRPr lang="en-US" dirty="0" smtClean="0"/>
          </a:p>
          <a:p>
            <a:pPr>
              <a:spcBef>
                <a:spcPts val="0"/>
              </a:spcBef>
            </a:pPr>
            <a:endParaRPr lang="en-US" dirty="0"/>
          </a:p>
          <a:p>
            <a:pPr>
              <a:spcBef>
                <a:spcPts val="0"/>
              </a:spcBef>
            </a:pPr>
            <a:r>
              <a:rPr lang="en-US" dirty="0" smtClean="0"/>
              <a:t>With </a:t>
            </a:r>
            <a:r>
              <a:rPr lang="en-US" dirty="0"/>
              <a:t>a DMO as the focal organization the map would be different, with members (e.g., hotels, attractions, restaurants, retailers) becoming critical. </a:t>
            </a:r>
            <a:endParaRPr lang="en-US" dirty="0" smtClean="0"/>
          </a:p>
          <a:p>
            <a:pPr>
              <a:spcBef>
                <a:spcPts val="0"/>
              </a:spcBef>
            </a:pPr>
            <a:endParaRPr lang="en-US" dirty="0"/>
          </a:p>
          <a:p>
            <a:pPr>
              <a:spcBef>
                <a:spcPts val="0"/>
              </a:spcBef>
            </a:pPr>
            <a:r>
              <a:rPr lang="en-US" dirty="0" smtClean="0"/>
              <a:t>The </a:t>
            </a:r>
            <a:r>
              <a:rPr lang="en-US" dirty="0"/>
              <a:t>importance of links between local government and a tourism agency will depend in large part on whether or not government and industry share funding and policymaking, and the composition of the Board of Directors. </a:t>
            </a:r>
            <a:endParaRPr lang="en-US" dirty="0" smtClean="0"/>
          </a:p>
          <a:p>
            <a:pPr>
              <a:spcBef>
                <a:spcPts val="0"/>
              </a:spcBef>
            </a:pPr>
            <a:endParaRPr lang="en-US" dirty="0"/>
          </a:p>
          <a:p>
            <a:pPr>
              <a:spcBef>
                <a:spcPts val="0"/>
              </a:spcBef>
            </a:pPr>
            <a:r>
              <a:rPr lang="en-US" dirty="0" smtClean="0"/>
              <a:t>Researchers </a:t>
            </a:r>
            <a:r>
              <a:rPr lang="en-US" dirty="0"/>
              <a:t>Sheehan and Ritchie (2005) questioned CEOs of various North American destination marketing organizations and determined that their most salient stakeholders were hotels/hotel association, </a:t>
            </a:r>
            <a:r>
              <a:rPr lang="en-US" dirty="0" smtClean="0"/>
              <a:t>city/local </a:t>
            </a:r>
            <a:r>
              <a:rPr lang="en-US" dirty="0"/>
              <a:t>government, regional/county government, attractions/attraction association, state/provincial tourism departments, and of course members of the DMO</a:t>
            </a:r>
            <a:r>
              <a:rPr lang="en-US" dirty="0" smtClean="0"/>
              <a:t>.</a:t>
            </a:r>
          </a:p>
          <a:p>
            <a:pPr>
              <a:spcBef>
                <a:spcPts val="0"/>
              </a:spcBef>
            </a:pPr>
            <a:endParaRPr lang="en-US" dirty="0" smtClean="0"/>
          </a:p>
          <a:p>
            <a:pPr marL="0" indent="0">
              <a:spcBef>
                <a:spcPts val="0"/>
              </a:spcBef>
              <a:buNone/>
            </a:pPr>
            <a:endParaRPr lang="en-US" dirty="0"/>
          </a:p>
        </p:txBody>
      </p:sp>
    </p:spTree>
    <p:extLst>
      <p:ext uri="{BB962C8B-B14F-4D97-AF65-F5344CB8AC3E}">
        <p14:creationId xmlns:p14="http://schemas.microsoft.com/office/powerpoint/2010/main" val="4404567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92500" lnSpcReduction="10000"/>
          </a:bodyPr>
          <a:lstStyle/>
          <a:p>
            <a:r>
              <a:rPr lang="en-US" b="1" i="1" dirty="0"/>
              <a:t>Mapping External Stakeholders</a:t>
            </a:r>
          </a:p>
          <a:p>
            <a:pPr marL="0" indent="0">
              <a:spcBef>
                <a:spcPts val="0"/>
              </a:spcBef>
              <a:buNone/>
            </a:pPr>
            <a:r>
              <a:rPr lang="en-US" dirty="0"/>
              <a:t> </a:t>
            </a:r>
            <a:endParaRPr lang="en-US" dirty="0" smtClean="0"/>
          </a:p>
          <a:p>
            <a:pPr>
              <a:spcBef>
                <a:spcPts val="0"/>
              </a:spcBef>
            </a:pPr>
            <a:r>
              <a:rPr lang="en-US" dirty="0" smtClean="0"/>
              <a:t>In </a:t>
            </a:r>
            <a:r>
              <a:rPr lang="en-US" dirty="0"/>
              <a:t>a map-making variation utilized by Sheehan and Ritchie (2005) the stakeholder map places stakeholders of high importance ("primary or critical") close to the focal organization and those with little salience at the outside of the diagram. </a:t>
            </a:r>
            <a:endParaRPr lang="en-US" dirty="0" smtClean="0"/>
          </a:p>
          <a:p>
            <a:pPr>
              <a:spcBef>
                <a:spcPts val="0"/>
              </a:spcBef>
            </a:pPr>
            <a:endParaRPr lang="en-US" dirty="0"/>
          </a:p>
          <a:p>
            <a:pPr>
              <a:spcBef>
                <a:spcPts val="0"/>
              </a:spcBef>
            </a:pPr>
            <a:r>
              <a:rPr lang="en-US" dirty="0" smtClean="0"/>
              <a:t>This </a:t>
            </a:r>
            <a:r>
              <a:rPr lang="en-US" dirty="0"/>
              <a:t>requires some additional measurement on a scale when multiple informants provide input, or a judgment on the part of whoever is preparing the analysis as to degrees of criticality. </a:t>
            </a:r>
            <a:endParaRPr lang="en-US" dirty="0" smtClean="0"/>
          </a:p>
          <a:p>
            <a:pPr>
              <a:spcBef>
                <a:spcPts val="0"/>
              </a:spcBef>
            </a:pPr>
            <a:endParaRPr lang="en-US" dirty="0"/>
          </a:p>
          <a:p>
            <a:pPr>
              <a:spcBef>
                <a:spcPts val="0"/>
              </a:spcBef>
            </a:pPr>
            <a:r>
              <a:rPr lang="en-US" dirty="0" smtClean="0"/>
              <a:t>For </a:t>
            </a:r>
            <a:r>
              <a:rPr lang="en-US" dirty="0"/>
              <a:t>many events and DMOs the major sources of funding would probably determine criticality, reflecting the answer to this question: "If stakeholder X withdrew all support could we survive?" </a:t>
            </a:r>
          </a:p>
          <a:p>
            <a:pPr marL="0" indent="0">
              <a:spcBef>
                <a:spcPts val="0"/>
              </a:spcBef>
              <a:buNone/>
            </a:pPr>
            <a:endParaRPr lang="en-US" dirty="0"/>
          </a:p>
        </p:txBody>
      </p:sp>
    </p:spTree>
    <p:extLst>
      <p:ext uri="{BB962C8B-B14F-4D97-AF65-F5344CB8AC3E}">
        <p14:creationId xmlns:p14="http://schemas.microsoft.com/office/powerpoint/2010/main" val="34130909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sp>
        <p:nvSpPr>
          <p:cNvPr id="4" name="Content Placeholder 3"/>
          <p:cNvSpPr>
            <a:spLocks noGrp="1"/>
          </p:cNvSpPr>
          <p:nvPr>
            <p:ph idx="1"/>
          </p:nvPr>
        </p:nvSpPr>
        <p:spPr>
          <a:xfrm>
            <a:off x="284163" y="2133600"/>
            <a:ext cx="8574087" cy="4724400"/>
          </a:xfrm>
        </p:spPr>
        <p:txBody>
          <a:bodyPr>
            <a:normAutofit fontScale="85000" lnSpcReduction="20000"/>
          </a:bodyPr>
          <a:lstStyle/>
          <a:p>
            <a:r>
              <a:rPr lang="en-US" b="1" i="1" dirty="0"/>
              <a:t>Mapping External Stakeholders</a:t>
            </a:r>
          </a:p>
          <a:p>
            <a:pPr marL="0" indent="0">
              <a:spcBef>
                <a:spcPts val="0"/>
              </a:spcBef>
              <a:buNone/>
            </a:pPr>
            <a:r>
              <a:rPr lang="en-US" dirty="0"/>
              <a:t> </a:t>
            </a:r>
            <a:endParaRPr lang="en-US" dirty="0" smtClean="0"/>
          </a:p>
          <a:p>
            <a:pPr>
              <a:spcBef>
                <a:spcPts val="0"/>
              </a:spcBef>
            </a:pPr>
            <a:r>
              <a:rPr lang="en-US" dirty="0" smtClean="0"/>
              <a:t>Figure </a:t>
            </a:r>
            <a:r>
              <a:rPr lang="en-US" dirty="0"/>
              <a:t>3.3 provides an illustration, really a starting point for adapting the mapping technique to various situations. </a:t>
            </a:r>
            <a:endParaRPr lang="en-US" dirty="0" smtClean="0"/>
          </a:p>
          <a:p>
            <a:pPr>
              <a:spcBef>
                <a:spcPts val="0"/>
              </a:spcBef>
            </a:pPr>
            <a:endParaRPr lang="en-US" dirty="0"/>
          </a:p>
          <a:p>
            <a:pPr>
              <a:spcBef>
                <a:spcPts val="0"/>
              </a:spcBef>
            </a:pPr>
            <a:r>
              <a:rPr lang="en-US" dirty="0" smtClean="0"/>
              <a:t>A </a:t>
            </a:r>
            <a:r>
              <a:rPr lang="en-US" dirty="0"/>
              <a:t>festival is the focal organization and its main stakeholders are in categories derived previously, from research. </a:t>
            </a:r>
            <a:endParaRPr lang="en-US" dirty="0" smtClean="0"/>
          </a:p>
          <a:p>
            <a:pPr>
              <a:spcBef>
                <a:spcPts val="0"/>
              </a:spcBef>
            </a:pPr>
            <a:endParaRPr lang="en-US" dirty="0"/>
          </a:p>
          <a:p>
            <a:pPr>
              <a:spcBef>
                <a:spcPts val="0"/>
              </a:spcBef>
            </a:pPr>
            <a:r>
              <a:rPr lang="en-US" dirty="0" smtClean="0"/>
              <a:t>Critical </a:t>
            </a:r>
            <a:r>
              <a:rPr lang="en-US" dirty="0"/>
              <a:t>or primary stakeholders are emphasized graphically by boxes and heavy lines. </a:t>
            </a:r>
            <a:endParaRPr lang="en-US" dirty="0" smtClean="0"/>
          </a:p>
          <a:p>
            <a:pPr>
              <a:spcBef>
                <a:spcPts val="0"/>
              </a:spcBef>
            </a:pPr>
            <a:endParaRPr lang="en-US" dirty="0"/>
          </a:p>
          <a:p>
            <a:pPr>
              <a:spcBef>
                <a:spcPts val="0"/>
              </a:spcBef>
            </a:pPr>
            <a:r>
              <a:rPr lang="en-US" dirty="0" smtClean="0"/>
              <a:t>Links </a:t>
            </a:r>
            <a:r>
              <a:rPr lang="en-US" dirty="0"/>
              <a:t>of importance between stakeholders are indicated by dashed lines. These inter-stakeholder links are really part of what a full network analysis would reveal, and they could be important to the festival. </a:t>
            </a:r>
            <a:endParaRPr lang="en-US" dirty="0" smtClean="0"/>
          </a:p>
          <a:p>
            <a:pPr>
              <a:spcBef>
                <a:spcPts val="0"/>
              </a:spcBef>
            </a:pPr>
            <a:endParaRPr lang="en-US" dirty="0"/>
          </a:p>
          <a:p>
            <a:pPr>
              <a:spcBef>
                <a:spcPts val="0"/>
              </a:spcBef>
            </a:pPr>
            <a:r>
              <a:rPr lang="en-US" dirty="0" smtClean="0"/>
              <a:t>For </a:t>
            </a:r>
            <a:r>
              <a:rPr lang="en-US" dirty="0"/>
              <a:t>example, regulators within local government are always critical, but the same politicians will often sit on the boards of DMOs or at least have a say in tourism policy and planning. </a:t>
            </a:r>
          </a:p>
          <a:p>
            <a:pPr marL="0" indent="0">
              <a:spcBef>
                <a:spcPts val="0"/>
              </a:spcBef>
              <a:buNone/>
            </a:pPr>
            <a:endParaRPr lang="en-US" dirty="0"/>
          </a:p>
        </p:txBody>
      </p:sp>
    </p:spTree>
    <p:extLst>
      <p:ext uri="{BB962C8B-B14F-4D97-AF65-F5344CB8AC3E}">
        <p14:creationId xmlns:p14="http://schemas.microsoft.com/office/powerpoint/2010/main" val="30689897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Stakeholder Mapping</a:t>
            </a:r>
            <a:endParaRPr lang="en-US" dirty="0"/>
          </a:p>
        </p:txBody>
      </p:sp>
      <p:graphicFrame>
        <p:nvGraphicFramePr>
          <p:cNvPr id="5" name="Diagram 4"/>
          <p:cNvGraphicFramePr/>
          <p:nvPr>
            <p:extLst>
              <p:ext uri="{D42A27DB-BD31-4B8C-83A1-F6EECF244321}">
                <p14:modId xmlns:p14="http://schemas.microsoft.com/office/powerpoint/2010/main" val="3112651481"/>
              </p:ext>
            </p:extLst>
          </p:nvPr>
        </p:nvGraphicFramePr>
        <p:xfrm>
          <a:off x="1692215" y="1854106"/>
          <a:ext cx="5759570" cy="4355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a:off x="6322979" y="3179507"/>
            <a:ext cx="363855" cy="278765"/>
          </a:xfrm>
          <a:prstGeom prst="straightConnector1">
            <a:avLst/>
          </a:prstGeom>
          <a:ln w="19050">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286000" y="6260383"/>
            <a:ext cx="4572000" cy="430887"/>
          </a:xfrm>
          <a:prstGeom prst="rect">
            <a:avLst/>
          </a:prstGeom>
        </p:spPr>
        <p:txBody>
          <a:bodyPr>
            <a:spAutoFit/>
          </a:bodyPr>
          <a:lstStyle/>
          <a:p>
            <a:pPr algn="ctr"/>
            <a:r>
              <a:rPr lang="en-US" sz="1100" b="1" dirty="0"/>
              <a:t>Figure 3.3: Sample External Stakeholder Map</a:t>
            </a:r>
          </a:p>
          <a:p>
            <a:pPr algn="ctr"/>
            <a:r>
              <a:rPr lang="en-US" sz="1100" b="1" dirty="0"/>
              <a:t>Source:</a:t>
            </a:r>
            <a:endParaRPr lang="en-US" sz="1100" dirty="0"/>
          </a:p>
        </p:txBody>
      </p:sp>
      <p:cxnSp>
        <p:nvCxnSpPr>
          <p:cNvPr id="7" name="Straight Arrow Connector 6"/>
          <p:cNvCxnSpPr/>
          <p:nvPr/>
        </p:nvCxnSpPr>
        <p:spPr>
          <a:xfrm>
            <a:off x="3546713" y="5814036"/>
            <a:ext cx="441627" cy="278765"/>
          </a:xfrm>
          <a:prstGeom prst="straightConnector1">
            <a:avLst/>
          </a:prstGeom>
          <a:ln w="19050">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322979" y="4450355"/>
            <a:ext cx="363855" cy="627483"/>
          </a:xfrm>
          <a:prstGeom prst="straightConnector1">
            <a:avLst/>
          </a:prstGeom>
          <a:ln w="19050">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257486" y="2120630"/>
            <a:ext cx="730854" cy="314123"/>
          </a:xfrm>
          <a:prstGeom prst="straightConnector1">
            <a:avLst/>
          </a:prstGeom>
          <a:ln w="19050">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5806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Formulating Strategy</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r>
              <a:rPr lang="en-US" dirty="0"/>
              <a:t>Consideration can be given to appropriate management strategies at any stage in the stakeholder planning process, although actual commitment to a strategy is not usually desirable until a full SWOT analysis and mapping is done. </a:t>
            </a:r>
            <a:endParaRPr lang="en-US" dirty="0" smtClean="0"/>
          </a:p>
          <a:p>
            <a:r>
              <a:rPr lang="en-US" dirty="0" smtClean="0"/>
              <a:t>What </a:t>
            </a:r>
            <a:r>
              <a:rPr lang="en-US" dirty="0"/>
              <a:t>might appear to be a good strategy for one stakeholder might turn out to be inefficient or otherwise unwise when the entire network of stakeholder relationships has been evaluated</a:t>
            </a:r>
            <a:r>
              <a:rPr lang="en-US" dirty="0" smtClean="0"/>
              <a:t>.</a:t>
            </a:r>
            <a:endParaRPr lang="en-US" dirty="0"/>
          </a:p>
          <a:p>
            <a:r>
              <a:rPr lang="en-US" dirty="0"/>
              <a:t>A number of strategies have been identified, and they are all structured as either a matrix or intersecting rings. </a:t>
            </a:r>
            <a:endParaRPr lang="en-US" dirty="0" smtClean="0"/>
          </a:p>
          <a:p>
            <a:r>
              <a:rPr lang="en-US" dirty="0" smtClean="0"/>
              <a:t>Our </a:t>
            </a:r>
            <a:r>
              <a:rPr lang="en-US" dirty="0"/>
              <a:t>blended adaptation of a stakeholder strategy matrix is in Figure 3.4, but users can select the best model or combination to suit their purpose.</a:t>
            </a:r>
          </a:p>
          <a:p>
            <a:endParaRPr lang="en-US" dirty="0"/>
          </a:p>
        </p:txBody>
      </p:sp>
    </p:spTree>
    <p:extLst>
      <p:ext uri="{BB962C8B-B14F-4D97-AF65-F5344CB8AC3E}">
        <p14:creationId xmlns:p14="http://schemas.microsoft.com/office/powerpoint/2010/main" val="110696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Willem Coetzee – University of </a:t>
            </a:r>
            <a:r>
              <a:rPr lang="en-US" b="1" u="sng" dirty="0" err="1"/>
              <a:t>Otago</a:t>
            </a:r>
            <a:r>
              <a:rPr lang="en-US" b="1" u="sng" dirty="0"/>
              <a:t> – New Zealand</a:t>
            </a:r>
          </a:p>
          <a:p>
            <a:endParaRPr lang="en-US" dirty="0"/>
          </a:p>
        </p:txBody>
      </p:sp>
    </p:spTree>
    <p:extLst>
      <p:ext uri="{BB962C8B-B14F-4D97-AF65-F5344CB8AC3E}">
        <p14:creationId xmlns:p14="http://schemas.microsoft.com/office/powerpoint/2010/main" val="24215342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6.1  Strategy Matrix by Savage et al. (1991)</a:t>
            </a:r>
            <a:endParaRPr lang="en-US" dirty="0"/>
          </a:p>
        </p:txBody>
      </p:sp>
      <p:sp>
        <p:nvSpPr>
          <p:cNvPr id="3" name="Content Placeholder 2"/>
          <p:cNvSpPr>
            <a:spLocks noGrp="1"/>
          </p:cNvSpPr>
          <p:nvPr>
            <p:ph idx="1"/>
          </p:nvPr>
        </p:nvSpPr>
        <p:spPr>
          <a:xfrm>
            <a:off x="284163" y="2133600"/>
            <a:ext cx="8574087" cy="3992563"/>
          </a:xfrm>
        </p:spPr>
        <p:txBody>
          <a:bodyPr>
            <a:normAutofit/>
          </a:bodyPr>
          <a:lstStyle/>
          <a:p>
            <a:pPr marL="0" indent="0">
              <a:buNone/>
            </a:pPr>
            <a:r>
              <a:rPr lang="en-US" dirty="0"/>
              <a:t>Savage et al. (1991) recommended evaluation of each stakeholder's potential for cooperation (vertical axis) and potential to threaten (horizontal axis). </a:t>
            </a:r>
            <a:endParaRPr lang="en-US" dirty="0" smtClean="0"/>
          </a:p>
          <a:p>
            <a:pPr marL="0" indent="0">
              <a:buNone/>
            </a:pPr>
            <a:r>
              <a:rPr lang="en-US" dirty="0" smtClean="0"/>
              <a:t>Those </a:t>
            </a:r>
            <a:r>
              <a:rPr lang="en-US" dirty="0"/>
              <a:t>theorists labeled four categories as "mixed blessing", "</a:t>
            </a:r>
            <a:r>
              <a:rPr lang="en-US" dirty="0" err="1"/>
              <a:t>nonsupportive</a:t>
            </a:r>
            <a:r>
              <a:rPr lang="en-US" dirty="0"/>
              <a:t>", "marginal" and "supportive". </a:t>
            </a:r>
            <a:endParaRPr lang="en-US" dirty="0" smtClean="0"/>
          </a:p>
          <a:p>
            <a:pPr marL="0" indent="0">
              <a:buNone/>
            </a:pPr>
            <a:r>
              <a:rPr lang="en-US" dirty="0" smtClean="0"/>
              <a:t>This </a:t>
            </a:r>
            <a:r>
              <a:rPr lang="en-US" dirty="0"/>
              <a:t>approach is particularly useful when looking for partnerships. </a:t>
            </a:r>
          </a:p>
          <a:p>
            <a:pPr marL="0" indent="0">
              <a:buNone/>
            </a:pPr>
            <a:endParaRPr lang="en-US" dirty="0"/>
          </a:p>
        </p:txBody>
      </p:sp>
    </p:spTree>
    <p:extLst>
      <p:ext uri="{BB962C8B-B14F-4D97-AF65-F5344CB8AC3E}">
        <p14:creationId xmlns:p14="http://schemas.microsoft.com/office/powerpoint/2010/main" val="14439412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6.1  Strategy Matrix by Savage et al. (1991)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12204814"/>
              </p:ext>
            </p:extLst>
          </p:nvPr>
        </p:nvGraphicFramePr>
        <p:xfrm>
          <a:off x="1131728" y="2036363"/>
          <a:ext cx="6878955" cy="3527858"/>
        </p:xfrm>
        <a:graphic>
          <a:graphicData uri="http://schemas.openxmlformats.org/drawingml/2006/table">
            <a:tbl>
              <a:tblPr firstRow="1" firstCol="1" bandRow="1">
                <a:tableStyleId>{17292A2E-F333-43FB-9621-5CBBE7FDCDCB}</a:tableStyleId>
              </a:tblPr>
              <a:tblGrid>
                <a:gridCol w="990600">
                  <a:extLst>
                    <a:ext uri="{9D8B030D-6E8A-4147-A177-3AD203B41FA5}">
                      <a16:colId xmlns="" xmlns:a16="http://schemas.microsoft.com/office/drawing/2014/main" val="2810623521"/>
                    </a:ext>
                  </a:extLst>
                </a:gridCol>
                <a:gridCol w="1301808">
                  <a:extLst>
                    <a:ext uri="{9D8B030D-6E8A-4147-A177-3AD203B41FA5}">
                      <a16:colId xmlns="" xmlns:a16="http://schemas.microsoft.com/office/drawing/2014/main" val="1712863018"/>
                    </a:ext>
                  </a:extLst>
                </a:gridCol>
                <a:gridCol w="2149813">
                  <a:extLst>
                    <a:ext uri="{9D8B030D-6E8A-4147-A177-3AD203B41FA5}">
                      <a16:colId xmlns="" xmlns:a16="http://schemas.microsoft.com/office/drawing/2014/main" val="3889579796"/>
                    </a:ext>
                  </a:extLst>
                </a:gridCol>
                <a:gridCol w="2436734">
                  <a:extLst>
                    <a:ext uri="{9D8B030D-6E8A-4147-A177-3AD203B41FA5}">
                      <a16:colId xmlns="" xmlns:a16="http://schemas.microsoft.com/office/drawing/2014/main" val="2833697185"/>
                    </a:ext>
                  </a:extLst>
                </a:gridCol>
              </a:tblGrid>
              <a:tr h="815615">
                <a:tc>
                  <a:txBody>
                    <a:bodyPr/>
                    <a:lstStyle/>
                    <a:p>
                      <a:pPr marL="0" marR="0" algn="ctr">
                        <a:spcBef>
                          <a:spcPts val="0"/>
                        </a:spcBef>
                        <a:spcAft>
                          <a:spcPts val="0"/>
                        </a:spcAft>
                      </a:pPr>
                      <a:r>
                        <a:rPr lang="en-US" sz="1400" b="1">
                          <a:effectLst/>
                        </a:rPr>
                        <a:t> </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a:effectLst/>
                        </a:rPr>
                        <a:t> </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400" b="1" dirty="0">
                          <a:effectLst/>
                        </a:rPr>
                        <a:t> </a:t>
                      </a:r>
                      <a:endParaRPr lang="en-US" sz="2000" b="1" dirty="0">
                        <a:effectLst/>
                      </a:endParaRPr>
                    </a:p>
                    <a:p>
                      <a:pPr marL="0" marR="0" algn="ctr">
                        <a:spcBef>
                          <a:spcPts val="0"/>
                        </a:spcBef>
                        <a:spcAft>
                          <a:spcPts val="0"/>
                        </a:spcAft>
                      </a:pPr>
                      <a:r>
                        <a:rPr lang="en-US" sz="1400" b="1" dirty="0">
                          <a:effectLst/>
                        </a:rPr>
                        <a:t>CAPACITY TO THREAT</a:t>
                      </a:r>
                      <a:endParaRPr lang="en-US" sz="2000" b="1" dirty="0">
                        <a:effectLst/>
                      </a:endParaRPr>
                    </a:p>
                    <a:p>
                      <a:pPr marL="0" marR="0" algn="ctr">
                        <a:spcBef>
                          <a:spcPts val="0"/>
                        </a:spcBef>
                        <a:spcAft>
                          <a:spcPts val="0"/>
                        </a:spcAft>
                      </a:pPr>
                      <a:r>
                        <a:rPr lang="en-US" sz="1400" b="1" dirty="0">
                          <a:effectLst/>
                        </a:rPr>
                        <a:t> </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368763225"/>
                  </a:ext>
                </a:extLst>
              </a:tr>
              <a:tr h="815615">
                <a:tc>
                  <a:txBody>
                    <a:bodyPr/>
                    <a:lstStyle/>
                    <a:p>
                      <a:pPr marL="0" marR="0" algn="ctr">
                        <a:spcBef>
                          <a:spcPts val="0"/>
                        </a:spcBef>
                        <a:spcAft>
                          <a:spcPts val="0"/>
                        </a:spcAft>
                      </a:pPr>
                      <a:r>
                        <a:rPr lang="en-US" sz="1400" b="1">
                          <a:effectLst/>
                        </a:rPr>
                        <a:t> </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a:effectLst/>
                        </a:rPr>
                        <a:t> </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a:effectLst/>
                        </a:rPr>
                        <a:t> </a:t>
                      </a:r>
                      <a:endParaRPr lang="en-US" sz="2000" b="1">
                        <a:effectLst/>
                      </a:endParaRPr>
                    </a:p>
                    <a:p>
                      <a:pPr marL="0" marR="0" algn="ctr">
                        <a:spcBef>
                          <a:spcPts val="0"/>
                        </a:spcBef>
                        <a:spcAft>
                          <a:spcPts val="0"/>
                        </a:spcAft>
                      </a:pPr>
                      <a:r>
                        <a:rPr lang="en-US" sz="1400" b="1">
                          <a:effectLst/>
                        </a:rPr>
                        <a:t>LOW</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2000" b="1" dirty="0">
                        <a:effectLst/>
                      </a:endParaRPr>
                    </a:p>
                    <a:p>
                      <a:pPr marL="0" marR="0" algn="ctr">
                        <a:spcBef>
                          <a:spcPts val="0"/>
                        </a:spcBef>
                        <a:spcAft>
                          <a:spcPts val="0"/>
                        </a:spcAft>
                      </a:pPr>
                      <a:r>
                        <a:rPr lang="en-US" sz="1400" b="1" dirty="0">
                          <a:effectLst/>
                        </a:rPr>
                        <a:t>HIGH</a:t>
                      </a:r>
                      <a:endParaRPr lang="en-US" sz="2000" b="1" dirty="0">
                        <a:effectLst/>
                      </a:endParaRPr>
                    </a:p>
                    <a:p>
                      <a:pPr marL="0" marR="0">
                        <a:spcBef>
                          <a:spcPts val="0"/>
                        </a:spcBef>
                        <a:spcAft>
                          <a:spcPts val="0"/>
                        </a:spcAft>
                      </a:pPr>
                      <a:r>
                        <a:rPr lang="en-US" sz="1400" b="1" dirty="0">
                          <a:effectLst/>
                        </a:rPr>
                        <a:t> </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772182459"/>
                  </a:ext>
                </a:extLst>
              </a:tr>
              <a:tr h="988232">
                <a:tc rowSpan="2">
                  <a:txBody>
                    <a:bodyPr/>
                    <a:lstStyle/>
                    <a:p>
                      <a:pPr marL="71755" marR="71755" algn="ctr">
                        <a:spcBef>
                          <a:spcPts val="0"/>
                        </a:spcBef>
                        <a:spcAft>
                          <a:spcPts val="0"/>
                        </a:spcAft>
                      </a:pPr>
                      <a:r>
                        <a:rPr lang="en-US" sz="1400" b="1" dirty="0">
                          <a:effectLst/>
                        </a:rPr>
                        <a:t>POTENTIAL FOR CO-OPERATION</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b="1">
                          <a:effectLst/>
                        </a:rPr>
                        <a:t>HIGH</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 </a:t>
                      </a:r>
                      <a:endParaRPr lang="en-US" sz="2000" b="1" dirty="0">
                        <a:effectLst/>
                      </a:endParaRPr>
                    </a:p>
                    <a:p>
                      <a:pPr marL="0" marR="0" algn="ctr">
                        <a:spcBef>
                          <a:spcPts val="0"/>
                        </a:spcBef>
                        <a:spcAft>
                          <a:spcPts val="0"/>
                        </a:spcAft>
                      </a:pPr>
                      <a:r>
                        <a:rPr lang="en-US" sz="1400" b="1" dirty="0">
                          <a:effectLst/>
                        </a:rPr>
                        <a:t>Stakeholder type 1: Supportive</a:t>
                      </a:r>
                      <a:endParaRPr lang="en-US" sz="2000" b="1" dirty="0">
                        <a:effectLst/>
                      </a:endParaRPr>
                    </a:p>
                    <a:p>
                      <a:pPr marL="0" marR="0" algn="ctr">
                        <a:spcBef>
                          <a:spcPts val="0"/>
                        </a:spcBef>
                        <a:spcAft>
                          <a:spcPts val="0"/>
                        </a:spcAft>
                      </a:pPr>
                      <a:r>
                        <a:rPr lang="en-US" sz="1400" b="1" dirty="0">
                          <a:effectLst/>
                        </a:rPr>
                        <a:t>Strategy:  Involve</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 </a:t>
                      </a:r>
                      <a:endParaRPr lang="en-US" sz="2000" b="1" dirty="0">
                        <a:effectLst/>
                      </a:endParaRPr>
                    </a:p>
                    <a:p>
                      <a:pPr marL="0" marR="0" algn="ctr">
                        <a:spcBef>
                          <a:spcPts val="0"/>
                        </a:spcBef>
                        <a:spcAft>
                          <a:spcPts val="0"/>
                        </a:spcAft>
                      </a:pPr>
                      <a:r>
                        <a:rPr lang="en-US" sz="1400" b="1" dirty="0">
                          <a:effectLst/>
                        </a:rPr>
                        <a:t>Stakeholder type 3</a:t>
                      </a:r>
                      <a:r>
                        <a:rPr lang="en-US" sz="1400" b="1" dirty="0" smtClean="0">
                          <a:effectLst/>
                        </a:rPr>
                        <a:t>:</a:t>
                      </a:r>
                    </a:p>
                    <a:p>
                      <a:pPr marL="0" marR="0" algn="ctr">
                        <a:spcBef>
                          <a:spcPts val="0"/>
                        </a:spcBef>
                        <a:spcAft>
                          <a:spcPts val="0"/>
                        </a:spcAft>
                      </a:pPr>
                      <a:r>
                        <a:rPr lang="en-US" sz="1400" b="1" dirty="0" smtClean="0">
                          <a:effectLst/>
                        </a:rPr>
                        <a:t> </a:t>
                      </a:r>
                      <a:r>
                        <a:rPr lang="en-US" sz="1400" b="1" dirty="0">
                          <a:effectLst/>
                        </a:rPr>
                        <a:t>Mixed Blessing</a:t>
                      </a:r>
                      <a:endParaRPr lang="en-US" sz="2000" b="1" dirty="0">
                        <a:effectLst/>
                      </a:endParaRPr>
                    </a:p>
                    <a:p>
                      <a:pPr marL="0" marR="0" algn="ctr">
                        <a:spcBef>
                          <a:spcPts val="0"/>
                        </a:spcBef>
                        <a:spcAft>
                          <a:spcPts val="0"/>
                        </a:spcAft>
                      </a:pPr>
                      <a:r>
                        <a:rPr lang="en-US" sz="1400" b="1" dirty="0">
                          <a:effectLst/>
                        </a:rPr>
                        <a:t>Strategy:  Collaborate</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441759040"/>
                  </a:ext>
                </a:extLst>
              </a:tr>
              <a:tr h="908396">
                <a:tc vMerge="1">
                  <a:txBody>
                    <a:bodyPr/>
                    <a:lstStyle/>
                    <a:p>
                      <a:endParaRPr lang="en-US"/>
                    </a:p>
                  </a:txBody>
                  <a:tcPr/>
                </a:tc>
                <a:tc>
                  <a:txBody>
                    <a:bodyPr/>
                    <a:lstStyle/>
                    <a:p>
                      <a:pPr marL="0" marR="0" algn="ctr">
                        <a:spcBef>
                          <a:spcPts val="0"/>
                        </a:spcBef>
                        <a:spcAft>
                          <a:spcPts val="0"/>
                        </a:spcAft>
                      </a:pPr>
                      <a:r>
                        <a:rPr lang="en-US" sz="1400" b="1" dirty="0">
                          <a:effectLst/>
                        </a:rPr>
                        <a:t>LOW</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a:effectLst/>
                        </a:rPr>
                        <a:t> </a:t>
                      </a:r>
                      <a:endParaRPr lang="en-US" sz="2000" b="1">
                        <a:effectLst/>
                      </a:endParaRPr>
                    </a:p>
                    <a:p>
                      <a:pPr marL="0" marR="0" algn="ctr">
                        <a:spcBef>
                          <a:spcPts val="0"/>
                        </a:spcBef>
                        <a:spcAft>
                          <a:spcPts val="0"/>
                        </a:spcAft>
                      </a:pPr>
                      <a:r>
                        <a:rPr lang="en-US" sz="1400" b="1">
                          <a:effectLst/>
                        </a:rPr>
                        <a:t>Stakeholder type 2: Marginal</a:t>
                      </a:r>
                      <a:endParaRPr lang="en-US" sz="2000" b="1">
                        <a:effectLst/>
                      </a:endParaRPr>
                    </a:p>
                    <a:p>
                      <a:pPr marL="0" marR="0" algn="ctr">
                        <a:spcBef>
                          <a:spcPts val="0"/>
                        </a:spcBef>
                        <a:spcAft>
                          <a:spcPts val="0"/>
                        </a:spcAft>
                      </a:pPr>
                      <a:r>
                        <a:rPr lang="en-US" sz="1400" b="1">
                          <a:effectLst/>
                        </a:rPr>
                        <a:t>Strategy: Monitor</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 </a:t>
                      </a:r>
                      <a:endParaRPr lang="en-US" sz="2000" b="1" dirty="0">
                        <a:effectLst/>
                      </a:endParaRPr>
                    </a:p>
                    <a:p>
                      <a:pPr marL="0" marR="0" algn="ctr">
                        <a:spcBef>
                          <a:spcPts val="0"/>
                        </a:spcBef>
                        <a:spcAft>
                          <a:spcPts val="0"/>
                        </a:spcAft>
                      </a:pPr>
                      <a:r>
                        <a:rPr lang="en-US" sz="1400" b="1" dirty="0">
                          <a:effectLst/>
                        </a:rPr>
                        <a:t>Stakeholder type 4</a:t>
                      </a:r>
                      <a:r>
                        <a:rPr lang="en-US" sz="1400" b="1" dirty="0" smtClean="0">
                          <a:effectLst/>
                        </a:rPr>
                        <a:t>:</a:t>
                      </a:r>
                    </a:p>
                    <a:p>
                      <a:pPr marL="0" marR="0" algn="ctr">
                        <a:spcBef>
                          <a:spcPts val="0"/>
                        </a:spcBef>
                        <a:spcAft>
                          <a:spcPts val="0"/>
                        </a:spcAft>
                      </a:pPr>
                      <a:r>
                        <a:rPr lang="en-US" sz="1400" b="1" dirty="0" smtClean="0">
                          <a:effectLst/>
                        </a:rPr>
                        <a:t> </a:t>
                      </a:r>
                      <a:r>
                        <a:rPr lang="en-US" sz="1400" b="1" dirty="0">
                          <a:effectLst/>
                        </a:rPr>
                        <a:t>No Supportive</a:t>
                      </a:r>
                      <a:endParaRPr lang="en-US" sz="2000" b="1" dirty="0">
                        <a:effectLst/>
                      </a:endParaRPr>
                    </a:p>
                    <a:p>
                      <a:pPr marL="0" marR="0" algn="ctr">
                        <a:spcBef>
                          <a:spcPts val="0"/>
                        </a:spcBef>
                        <a:spcAft>
                          <a:spcPts val="0"/>
                        </a:spcAft>
                      </a:pPr>
                      <a:r>
                        <a:rPr lang="en-US" sz="1400" b="1" dirty="0">
                          <a:effectLst/>
                        </a:rPr>
                        <a:t>Strategy:  Defend</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3282197763"/>
                  </a:ext>
                </a:extLst>
              </a:tr>
            </a:tbl>
          </a:graphicData>
        </a:graphic>
      </p:graphicFrame>
      <p:sp>
        <p:nvSpPr>
          <p:cNvPr id="4" name="Rectangle 3"/>
          <p:cNvSpPr/>
          <p:nvPr/>
        </p:nvSpPr>
        <p:spPr>
          <a:xfrm>
            <a:off x="842167" y="6122658"/>
            <a:ext cx="7458075" cy="461665"/>
          </a:xfrm>
          <a:prstGeom prst="rect">
            <a:avLst/>
          </a:prstGeom>
        </p:spPr>
        <p:txBody>
          <a:bodyPr wrap="square">
            <a:spAutoFit/>
          </a:bodyPr>
          <a:lstStyle/>
          <a:p>
            <a:pPr indent="457200" algn="ctr"/>
            <a:r>
              <a:rPr lang="en-US" sz="1200" b="1" dirty="0">
                <a:latin typeface="Calibri" panose="020F0502020204030204" pitchFamily="34" charset="0"/>
                <a:ea typeface="MS Mincho"/>
                <a:cs typeface="Times New Roman" panose="02020603050405020304" pitchFamily="18" charset="0"/>
              </a:rPr>
              <a:t>Figure 3.4: Mapping Stakeholder’s Relative Importance for the Organization</a:t>
            </a:r>
          </a:p>
          <a:p>
            <a:pPr marL="457200" marR="0" algn="ctr">
              <a:spcBef>
                <a:spcPts val="0"/>
              </a:spcBef>
              <a:spcAft>
                <a:spcPts val="0"/>
              </a:spcAft>
            </a:pPr>
            <a:r>
              <a:rPr lang="en-US" sz="1200" b="1" dirty="0">
                <a:solidFill>
                  <a:srgbClr val="000000"/>
                </a:solidFill>
                <a:latin typeface="Calibri" panose="020F0502020204030204" pitchFamily="34" charset="0"/>
                <a:ea typeface="MS Mincho"/>
                <a:cs typeface="Times New Roman" panose="02020603050405020304" pitchFamily="18" charset="0"/>
              </a:rPr>
              <a:t>Source: Adapted from Savage et al. (1991)</a:t>
            </a:r>
            <a:endParaRPr lang="en-US" sz="140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416566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6.1  Strategy Matrix by Savage et al. (1991)</a:t>
            </a:r>
            <a:endParaRPr lang="en-US" dirty="0"/>
          </a:p>
        </p:txBody>
      </p:sp>
      <p:sp>
        <p:nvSpPr>
          <p:cNvPr id="5" name="Rectangle 4"/>
          <p:cNvSpPr/>
          <p:nvPr/>
        </p:nvSpPr>
        <p:spPr>
          <a:xfrm>
            <a:off x="284163" y="1978411"/>
            <a:ext cx="8383181" cy="4247317"/>
          </a:xfrm>
          <a:prstGeom prst="rect">
            <a:avLst/>
          </a:prstGeom>
        </p:spPr>
        <p:txBody>
          <a:bodyPr wrap="square">
            <a:spAutoFit/>
          </a:bodyPr>
          <a:lstStyle/>
          <a:p>
            <a:pPr marL="285750" indent="-285750" algn="just">
              <a:buFont typeface="Arial" panose="020B0604020202020204" pitchFamily="34" charset="0"/>
              <a:buChar char="•"/>
            </a:pPr>
            <a:r>
              <a:rPr lang="en-US" dirty="0">
                <a:latin typeface="Calibri" panose="020F0502020204030204" pitchFamily="34" charset="0"/>
                <a:ea typeface="MS Mincho"/>
                <a:cs typeface="Times New Roman" panose="02020603050405020304" pitchFamily="18" charset="0"/>
              </a:rPr>
              <a:t>The recommended strategies have to be carefully considered.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Collaboration </a:t>
            </a:r>
            <a:r>
              <a:rPr lang="en-US" dirty="0">
                <a:latin typeface="Calibri" panose="020F0502020204030204" pitchFamily="34" charset="0"/>
                <a:ea typeface="MS Mincho"/>
                <a:cs typeface="Times New Roman" panose="02020603050405020304" pitchFamily="18" charset="0"/>
              </a:rPr>
              <a:t>is an obvious choice for events and event tourism, as much more can be achieved through collaboration than through direct competition, albeit within some constraints.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But </a:t>
            </a:r>
            <a:r>
              <a:rPr lang="en-US" dirty="0">
                <a:latin typeface="Calibri" panose="020F0502020204030204" pitchFamily="34" charset="0"/>
                <a:ea typeface="MS Mincho"/>
                <a:cs typeface="Times New Roman" panose="02020603050405020304" pitchFamily="18" charset="0"/>
              </a:rPr>
              <a:t>"defend" is a strategy not to be taken lightly.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If </a:t>
            </a:r>
            <a:r>
              <a:rPr lang="en-US" dirty="0">
                <a:latin typeface="Calibri" panose="020F0502020204030204" pitchFamily="34" charset="0"/>
                <a:ea typeface="MS Mincho"/>
                <a:cs typeface="Times New Roman" panose="02020603050405020304" pitchFamily="18" charset="0"/>
              </a:rPr>
              <a:t>stakeholders are opposed, or a potential threat, it might be best to ask how their interests can be satisfied or appeased rather than attempt to keep them at bay or to minimize their influence.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For </a:t>
            </a:r>
            <a:r>
              <a:rPr lang="en-US" dirty="0">
                <a:latin typeface="Calibri" panose="020F0502020204030204" pitchFamily="34" charset="0"/>
                <a:ea typeface="MS Mincho"/>
                <a:cs typeface="Times New Roman" panose="02020603050405020304" pitchFamily="18" charset="0"/>
              </a:rPr>
              <a:t>example, some residents might threaten political action if noise is not reduced (or any other amenity issue), but should that issue be ignored or the noise pollution defended just because they are a small dissenting group?   </a:t>
            </a:r>
            <a:endParaRPr lang="en-US"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8238103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The Winch Matrix</a:t>
            </a:r>
            <a:endParaRPr lang="en-US" dirty="0"/>
          </a:p>
        </p:txBody>
      </p:sp>
      <p:sp>
        <p:nvSpPr>
          <p:cNvPr id="3" name="Content Placeholder 2"/>
          <p:cNvSpPr>
            <a:spLocks noGrp="1"/>
          </p:cNvSpPr>
          <p:nvPr>
            <p:ph idx="1"/>
          </p:nvPr>
        </p:nvSpPr>
        <p:spPr>
          <a:xfrm>
            <a:off x="284956" y="2133600"/>
            <a:ext cx="8574088" cy="4724400"/>
          </a:xfrm>
        </p:spPr>
        <p:txBody>
          <a:bodyPr>
            <a:normAutofit fontScale="92500" lnSpcReduction="20000"/>
          </a:bodyPr>
          <a:lstStyle/>
          <a:p>
            <a:r>
              <a:rPr lang="en-US" dirty="0"/>
              <a:t>A matrix by Winch (2004) can be used to classify stakeholders according to their influence and power (e.g., power over the event organizers) on the vertical axis and their interest level (which could be interpreted as the degree to which they are engaged, take notice or interfere) on the horizontal axis. </a:t>
            </a:r>
            <a:endParaRPr lang="en-US" dirty="0" smtClean="0"/>
          </a:p>
          <a:p>
            <a:r>
              <a:rPr lang="en-US" dirty="0" smtClean="0"/>
              <a:t>Users </a:t>
            </a:r>
            <a:r>
              <a:rPr lang="en-US" dirty="0"/>
              <a:t>can substitute other dimensions and classify stakeholders accordingly. </a:t>
            </a:r>
            <a:endParaRPr lang="en-US" dirty="0" smtClean="0"/>
          </a:p>
          <a:p>
            <a:r>
              <a:rPr lang="en-US" dirty="0" smtClean="0"/>
              <a:t>For </a:t>
            </a:r>
            <a:r>
              <a:rPr lang="en-US" dirty="0"/>
              <a:t>example, you could plot degree of financial/political support (vertical axis) against need for formal accountability (horizontal axis). </a:t>
            </a:r>
            <a:endParaRPr lang="en-US" dirty="0" smtClean="0"/>
          </a:p>
          <a:p>
            <a:r>
              <a:rPr lang="en-US" dirty="0" smtClean="0"/>
              <a:t>In </a:t>
            </a:r>
            <a:r>
              <a:rPr lang="en-US" dirty="0"/>
              <a:t>such a matrix, certain environmental lobby groups only need to be kept informed because they demonstrate (or are perceived) to offer no support but do require accountability on impacts; the local government's culture department might be a key funder and therefore must be fully engaged at all times. </a:t>
            </a:r>
          </a:p>
          <a:p>
            <a:endParaRPr lang="en-US" dirty="0"/>
          </a:p>
        </p:txBody>
      </p:sp>
    </p:spTree>
    <p:extLst>
      <p:ext uri="{BB962C8B-B14F-4D97-AF65-F5344CB8AC3E}">
        <p14:creationId xmlns:p14="http://schemas.microsoft.com/office/powerpoint/2010/main" val="41033169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The Winch Matrix</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26595168"/>
              </p:ext>
            </p:extLst>
          </p:nvPr>
        </p:nvGraphicFramePr>
        <p:xfrm>
          <a:off x="438150" y="2316639"/>
          <a:ext cx="8260081" cy="3892864"/>
        </p:xfrm>
        <a:graphic>
          <a:graphicData uri="http://schemas.openxmlformats.org/drawingml/2006/table">
            <a:tbl>
              <a:tblPr firstRow="1" firstCol="1" bandRow="1">
                <a:tableStyleId>{5C22544A-7EE6-4342-B048-85BDC9FD1C3A}</a:tableStyleId>
              </a:tblPr>
              <a:tblGrid>
                <a:gridCol w="1210951">
                  <a:extLst>
                    <a:ext uri="{9D8B030D-6E8A-4147-A177-3AD203B41FA5}">
                      <a16:colId xmlns="" xmlns:a16="http://schemas.microsoft.com/office/drawing/2014/main" val="425410886"/>
                    </a:ext>
                  </a:extLst>
                </a:gridCol>
                <a:gridCol w="2349710">
                  <a:extLst>
                    <a:ext uri="{9D8B030D-6E8A-4147-A177-3AD203B41FA5}">
                      <a16:colId xmlns="" xmlns:a16="http://schemas.microsoft.com/office/drawing/2014/main" val="398869925"/>
                    </a:ext>
                  </a:extLst>
                </a:gridCol>
                <a:gridCol w="2349710">
                  <a:extLst>
                    <a:ext uri="{9D8B030D-6E8A-4147-A177-3AD203B41FA5}">
                      <a16:colId xmlns="" xmlns:a16="http://schemas.microsoft.com/office/drawing/2014/main" val="452400709"/>
                    </a:ext>
                  </a:extLst>
                </a:gridCol>
                <a:gridCol w="2349710">
                  <a:extLst>
                    <a:ext uri="{9D8B030D-6E8A-4147-A177-3AD203B41FA5}">
                      <a16:colId xmlns="" xmlns:a16="http://schemas.microsoft.com/office/drawing/2014/main" val="1230045641"/>
                    </a:ext>
                  </a:extLst>
                </a:gridCol>
              </a:tblGrid>
              <a:tr h="601659">
                <a:tc>
                  <a:txBody>
                    <a:bodyPr/>
                    <a:lstStyle/>
                    <a:p>
                      <a:pPr marL="71755" marR="71755"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71755" marR="71755" algn="ctr">
                        <a:spcBef>
                          <a:spcPts val="0"/>
                        </a:spcBef>
                        <a:spcAft>
                          <a:spcPts val="0"/>
                        </a:spcAft>
                      </a:pPr>
                      <a:r>
                        <a:rPr lang="en-US" sz="1400" dirty="0">
                          <a:effectLst/>
                        </a:rPr>
                        <a:t> </a:t>
                      </a:r>
                      <a:endParaRPr lang="en-US" sz="2000" dirty="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a:effectLst/>
                        </a:rPr>
                        <a:t>NAME OF STAKEHOLDER</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NUMBER OF STAKEHOLDERS</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965434504"/>
                  </a:ext>
                </a:extLst>
              </a:tr>
              <a:tr h="958850">
                <a:tc rowSpan="2">
                  <a:txBody>
                    <a:bodyPr/>
                    <a:lstStyle/>
                    <a:p>
                      <a:pPr marL="71755" marR="71755" algn="ctr">
                        <a:spcBef>
                          <a:spcPts val="0"/>
                        </a:spcBef>
                        <a:spcAft>
                          <a:spcPts val="0"/>
                        </a:spcAft>
                      </a:pPr>
                      <a:r>
                        <a:rPr lang="en-US" sz="1400">
                          <a:effectLst/>
                        </a:rPr>
                        <a:t>INTERNAL</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71755" marR="71755" algn="ctr">
                        <a:spcBef>
                          <a:spcPts val="0"/>
                        </a:spcBef>
                        <a:spcAft>
                          <a:spcPts val="0"/>
                        </a:spcAft>
                      </a:pPr>
                      <a:r>
                        <a:rPr lang="en-US" sz="1400">
                          <a:effectLst/>
                        </a:rPr>
                        <a:t>DEMAND SIDE</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2408417196"/>
                  </a:ext>
                </a:extLst>
              </a:tr>
              <a:tr h="807085">
                <a:tc vMerge="1">
                  <a:txBody>
                    <a:bodyPr/>
                    <a:lstStyle/>
                    <a:p>
                      <a:endParaRPr lang="en-US"/>
                    </a:p>
                  </a:txBody>
                  <a:tcPr/>
                </a:tc>
                <a:tc>
                  <a:txBody>
                    <a:bodyPr/>
                    <a:lstStyle/>
                    <a:p>
                      <a:pPr marL="71755" marR="71755" algn="ctr">
                        <a:spcBef>
                          <a:spcPts val="0"/>
                        </a:spcBef>
                        <a:spcAft>
                          <a:spcPts val="0"/>
                        </a:spcAft>
                      </a:pPr>
                      <a:r>
                        <a:rPr lang="en-US" sz="1400">
                          <a:effectLst/>
                        </a:rPr>
                        <a:t>SUPPLY SIDE</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a:effectLst/>
                        </a:rPr>
                        <a:t> </a:t>
                      </a:r>
                      <a:endParaRPr lang="en-US" sz="2000">
                        <a:effectLst/>
                      </a:endParaRPr>
                    </a:p>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 </a:t>
                      </a:r>
                      <a:endParaRPr lang="en-US" sz="2000">
                        <a:effectLst/>
                      </a:endParaRPr>
                    </a:p>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2066545107"/>
                  </a:ext>
                </a:extLst>
              </a:tr>
              <a:tr h="846455">
                <a:tc rowSpan="2">
                  <a:txBody>
                    <a:bodyPr/>
                    <a:lstStyle/>
                    <a:p>
                      <a:pPr marL="71755" marR="71755" algn="ctr">
                        <a:spcBef>
                          <a:spcPts val="0"/>
                        </a:spcBef>
                        <a:spcAft>
                          <a:spcPts val="0"/>
                        </a:spcAft>
                      </a:pPr>
                      <a:r>
                        <a:rPr lang="en-US" sz="1400">
                          <a:effectLst/>
                        </a:rPr>
                        <a:t>EXTERNAL</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71755" marR="71755" algn="ctr">
                        <a:spcBef>
                          <a:spcPts val="0"/>
                        </a:spcBef>
                        <a:spcAft>
                          <a:spcPts val="0"/>
                        </a:spcAft>
                      </a:pPr>
                      <a:r>
                        <a:rPr lang="en-US" sz="1400">
                          <a:effectLst/>
                        </a:rPr>
                        <a:t>PRIVATE</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a:effectLst/>
                        </a:rPr>
                        <a:t> </a:t>
                      </a:r>
                      <a:endParaRPr lang="en-US" sz="2000">
                        <a:effectLst/>
                      </a:endParaRPr>
                    </a:p>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a:effectLst/>
                        </a:rPr>
                        <a:t> </a:t>
                      </a:r>
                      <a:endParaRPr lang="en-US" sz="2000">
                        <a:effectLst/>
                      </a:endParaRPr>
                    </a:p>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4199626184"/>
                  </a:ext>
                </a:extLst>
              </a:tr>
              <a:tr h="678815">
                <a:tc vMerge="1">
                  <a:txBody>
                    <a:bodyPr/>
                    <a:lstStyle/>
                    <a:p>
                      <a:endParaRPr lang="en-US"/>
                    </a:p>
                  </a:txBody>
                  <a:tcPr/>
                </a:tc>
                <a:tc>
                  <a:txBody>
                    <a:bodyPr/>
                    <a:lstStyle/>
                    <a:p>
                      <a:pPr marL="71755" marR="71755" algn="ctr">
                        <a:spcBef>
                          <a:spcPts val="0"/>
                        </a:spcBef>
                        <a:spcAft>
                          <a:spcPts val="0"/>
                        </a:spcAft>
                      </a:pPr>
                      <a:r>
                        <a:rPr lang="en-US" sz="1400">
                          <a:effectLst/>
                        </a:rPr>
                        <a:t>PUBLIC</a:t>
                      </a:r>
                      <a:endParaRPr lang="en-US" sz="200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a:effectLst/>
                        </a:rPr>
                        <a:t> </a:t>
                      </a:r>
                      <a:endParaRPr lang="en-US" sz="2000">
                        <a:effectLst/>
                      </a:endParaRPr>
                    </a:p>
                    <a:p>
                      <a:pPr marL="0" marR="0" algn="ctr">
                        <a:spcBef>
                          <a:spcPts val="0"/>
                        </a:spcBef>
                        <a:spcAft>
                          <a:spcPts val="0"/>
                        </a:spcAft>
                      </a:pPr>
                      <a:r>
                        <a:rPr lang="en-US" sz="1400">
                          <a:effectLst/>
                        </a:rPr>
                        <a:t> </a:t>
                      </a:r>
                      <a:endParaRPr lang="en-US" sz="200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2000" dirty="0">
                        <a:effectLst/>
                      </a:endParaRPr>
                    </a:p>
                    <a:p>
                      <a:pPr marL="0" marR="0" algn="ctr">
                        <a:spcBef>
                          <a:spcPts val="0"/>
                        </a:spcBef>
                        <a:spcAft>
                          <a:spcPts val="0"/>
                        </a:spcAft>
                      </a:pPr>
                      <a:r>
                        <a:rPr lang="en-US" sz="1400" dirty="0">
                          <a:effectLst/>
                        </a:rPr>
                        <a:t> </a:t>
                      </a:r>
                      <a:endParaRPr lang="en-US" sz="2000"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1231855931"/>
                  </a:ext>
                </a:extLst>
              </a:tr>
            </a:tbl>
          </a:graphicData>
        </a:graphic>
      </p:graphicFrame>
    </p:spTree>
    <p:extLst>
      <p:ext uri="{BB962C8B-B14F-4D97-AF65-F5344CB8AC3E}">
        <p14:creationId xmlns:p14="http://schemas.microsoft.com/office/powerpoint/2010/main" val="41321887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The Winch Matrix</a:t>
            </a:r>
            <a:endParaRPr lang="en-US" dirty="0"/>
          </a:p>
        </p:txBody>
      </p:sp>
      <p:sp>
        <p:nvSpPr>
          <p:cNvPr id="3" name="Content Placeholder 2"/>
          <p:cNvSpPr>
            <a:spLocks noGrp="1"/>
          </p:cNvSpPr>
          <p:nvPr>
            <p:ph idx="1"/>
          </p:nvPr>
        </p:nvSpPr>
        <p:spPr>
          <a:xfrm>
            <a:off x="400051" y="2133600"/>
            <a:ext cx="8458200" cy="4724400"/>
          </a:xfrm>
        </p:spPr>
        <p:txBody>
          <a:bodyPr>
            <a:normAutofit fontScale="70000" lnSpcReduction="20000"/>
          </a:bodyPr>
          <a:lstStyle/>
          <a:p>
            <a:pPr marL="0" indent="0">
              <a:buNone/>
            </a:pPr>
            <a:r>
              <a:rPr lang="en-US" dirty="0"/>
              <a:t>Winch (2004) suggested strategies, but they depend on how one classifies stakeholders:</a:t>
            </a:r>
          </a:p>
          <a:p>
            <a:pPr lvl="0"/>
            <a:r>
              <a:rPr lang="en-US" b="1" dirty="0"/>
              <a:t>Monitor:</a:t>
            </a:r>
            <a:r>
              <a:rPr lang="en-US" dirty="0"/>
              <a:t> these stakeholders do not represent an urgent claim or problem, but might change to become more important or urgent; devise ways to learn about them and to filter information from the environment.</a:t>
            </a:r>
          </a:p>
          <a:p>
            <a:pPr lvl="0"/>
            <a:r>
              <a:rPr lang="en-US" b="1" dirty="0"/>
              <a:t>Keep them informed:</a:t>
            </a:r>
            <a:r>
              <a:rPr lang="en-US" dirty="0"/>
              <a:t> these stakeholders want to know what you are doing, or you owe them a degree of accountability; it can be the lack of communication that leads to problems for the event, such as failing to inform residents of changes in traffic.  </a:t>
            </a:r>
          </a:p>
          <a:p>
            <a:pPr lvl="0"/>
            <a:r>
              <a:rPr lang="en-US" b="1" dirty="0"/>
              <a:t>Satisfy their needs:</a:t>
            </a:r>
            <a:r>
              <a:rPr lang="en-US" dirty="0"/>
              <a:t> they are important enough that you must know and meet their needs or demands, including regulators and those providing finds and other support.</a:t>
            </a:r>
          </a:p>
          <a:p>
            <a:pPr lvl="0"/>
            <a:r>
              <a:rPr lang="en-US" b="1" dirty="0"/>
              <a:t>Fully engage:</a:t>
            </a:r>
            <a:r>
              <a:rPr lang="en-US" dirty="0"/>
              <a:t> Some stakeholders are so powerful or influential that they should be brought into your operations and/or decision-making; can suppliers become sponsors and sponsors become directors or shareholders? Can unions be fully engaged as opposed to confrontation? Are politicians suspicious or hostile, and if so will engaging them change their attitudes or policies?  </a:t>
            </a:r>
          </a:p>
        </p:txBody>
      </p:sp>
    </p:spTree>
    <p:extLst>
      <p:ext uri="{BB962C8B-B14F-4D97-AF65-F5344CB8AC3E}">
        <p14:creationId xmlns:p14="http://schemas.microsoft.com/office/powerpoint/2010/main" val="40540987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The Winch Matrix</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28348777"/>
              </p:ext>
            </p:extLst>
          </p:nvPr>
        </p:nvGraphicFramePr>
        <p:xfrm>
          <a:off x="1030288" y="1914842"/>
          <a:ext cx="7081836" cy="4162057"/>
        </p:xfrm>
        <a:graphic>
          <a:graphicData uri="http://schemas.openxmlformats.org/drawingml/2006/table">
            <a:tbl>
              <a:tblPr firstRow="1" firstCol="1" bandRow="1">
                <a:tableStyleId>{00A15C55-8517-42AA-B614-E9B94910E393}</a:tableStyleId>
              </a:tblPr>
              <a:tblGrid>
                <a:gridCol w="1761550">
                  <a:extLst>
                    <a:ext uri="{9D8B030D-6E8A-4147-A177-3AD203B41FA5}">
                      <a16:colId xmlns="" xmlns:a16="http://schemas.microsoft.com/office/drawing/2014/main" val="4281811519"/>
                    </a:ext>
                  </a:extLst>
                </a:gridCol>
                <a:gridCol w="2959674">
                  <a:extLst>
                    <a:ext uri="{9D8B030D-6E8A-4147-A177-3AD203B41FA5}">
                      <a16:colId xmlns="" xmlns:a16="http://schemas.microsoft.com/office/drawing/2014/main" val="3460452986"/>
                    </a:ext>
                  </a:extLst>
                </a:gridCol>
                <a:gridCol w="2360612">
                  <a:extLst>
                    <a:ext uri="{9D8B030D-6E8A-4147-A177-3AD203B41FA5}">
                      <a16:colId xmlns="" xmlns:a16="http://schemas.microsoft.com/office/drawing/2014/main" val="2297693237"/>
                    </a:ext>
                  </a:extLst>
                </a:gridCol>
              </a:tblGrid>
              <a:tr h="592585">
                <a:tc>
                  <a:txBody>
                    <a:bodyPr/>
                    <a:lstStyle/>
                    <a:p>
                      <a:pPr marL="71755" marR="71755" algn="ctr">
                        <a:spcBef>
                          <a:spcPts val="0"/>
                        </a:spcBef>
                        <a:spcAft>
                          <a:spcPts val="0"/>
                        </a:spcAft>
                      </a:pPr>
                      <a:r>
                        <a:rPr lang="en-US" sz="1400" b="1">
                          <a:effectLst/>
                        </a:rPr>
                        <a:t> </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vert="vert270" anchor="ctr"/>
                </a:tc>
                <a:tc gridSpan="2">
                  <a:txBody>
                    <a:bodyPr/>
                    <a:lstStyle/>
                    <a:p>
                      <a:pPr marL="0" marR="0" algn="ctr">
                        <a:spcBef>
                          <a:spcPts val="0"/>
                        </a:spcBef>
                        <a:spcAft>
                          <a:spcPts val="0"/>
                        </a:spcAft>
                      </a:pPr>
                      <a:r>
                        <a:rPr lang="en-US" sz="1400" b="1">
                          <a:effectLst/>
                        </a:rPr>
                        <a:t>Low                                      LEVEL OF INTEREST                                   High</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 xmlns:a16="http://schemas.microsoft.com/office/drawing/2014/main" val="226316732"/>
                  </a:ext>
                </a:extLst>
              </a:tr>
              <a:tr h="1784736">
                <a:tc rowSpan="2">
                  <a:txBody>
                    <a:bodyPr/>
                    <a:lstStyle/>
                    <a:p>
                      <a:pPr marL="71755" marR="71755">
                        <a:spcBef>
                          <a:spcPts val="0"/>
                        </a:spcBef>
                        <a:spcAft>
                          <a:spcPts val="0"/>
                        </a:spcAft>
                      </a:pPr>
                      <a:r>
                        <a:rPr lang="en-US" sz="1400" b="1" dirty="0" smtClean="0">
                          <a:effectLst/>
                        </a:rPr>
                        <a:t>  High             </a:t>
                      </a:r>
                      <a:r>
                        <a:rPr lang="en-US" sz="1400" b="1" dirty="0">
                          <a:effectLst/>
                        </a:rPr>
                        <a:t>POWER TO INFLUENCE             Low</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vert="vert270" anchor="ctr"/>
                </a:tc>
                <a:tc>
                  <a:txBody>
                    <a:bodyPr/>
                    <a:lstStyle/>
                    <a:p>
                      <a:pPr marL="0" marR="0" algn="ctr">
                        <a:spcBef>
                          <a:spcPts val="0"/>
                        </a:spcBef>
                        <a:spcAft>
                          <a:spcPts val="0"/>
                        </a:spcAft>
                      </a:pPr>
                      <a:r>
                        <a:rPr lang="en-US" sz="1400" b="1">
                          <a:effectLst/>
                        </a:rPr>
                        <a:t>A</a:t>
                      </a:r>
                      <a:endParaRPr lang="en-US" sz="2000" b="1">
                        <a:effectLst/>
                      </a:endParaRPr>
                    </a:p>
                    <a:p>
                      <a:pPr marL="0" marR="0" algn="ctr">
                        <a:spcBef>
                          <a:spcPts val="0"/>
                        </a:spcBef>
                        <a:spcAft>
                          <a:spcPts val="0"/>
                        </a:spcAft>
                      </a:pPr>
                      <a:r>
                        <a:rPr lang="en-US" sz="1400" b="1">
                          <a:effectLst/>
                        </a:rPr>
                        <a:t>Monitor</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a:effectLst/>
                        </a:rPr>
                        <a:t>B</a:t>
                      </a:r>
                      <a:endParaRPr lang="en-US" sz="2000" b="1">
                        <a:effectLst/>
                      </a:endParaRPr>
                    </a:p>
                    <a:p>
                      <a:pPr marL="0" marR="0" algn="ctr">
                        <a:spcBef>
                          <a:spcPts val="0"/>
                        </a:spcBef>
                        <a:spcAft>
                          <a:spcPts val="0"/>
                        </a:spcAft>
                      </a:pPr>
                      <a:r>
                        <a:rPr lang="en-US" sz="1400" b="1">
                          <a:effectLst/>
                        </a:rPr>
                        <a:t>Keep them informed</a:t>
                      </a:r>
                      <a:endParaRPr lang="en-US" sz="2000" b="1">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2683239283"/>
                  </a:ext>
                </a:extLst>
              </a:tr>
              <a:tr h="1784736">
                <a:tc vMerge="1">
                  <a:txBody>
                    <a:bodyPr/>
                    <a:lstStyle/>
                    <a:p>
                      <a:endParaRPr lang="en-US"/>
                    </a:p>
                  </a:txBody>
                  <a:tcPr/>
                </a:tc>
                <a:tc>
                  <a:txBody>
                    <a:bodyPr/>
                    <a:lstStyle/>
                    <a:p>
                      <a:pPr marL="0" marR="0" algn="ctr">
                        <a:spcBef>
                          <a:spcPts val="0"/>
                        </a:spcBef>
                        <a:spcAft>
                          <a:spcPts val="0"/>
                        </a:spcAft>
                      </a:pPr>
                      <a:r>
                        <a:rPr lang="en-US" sz="1400" b="1" dirty="0">
                          <a:effectLst/>
                        </a:rPr>
                        <a:t>C</a:t>
                      </a:r>
                      <a:endParaRPr lang="en-US" sz="2000" b="1" dirty="0">
                        <a:effectLst/>
                      </a:endParaRPr>
                    </a:p>
                    <a:p>
                      <a:pPr marL="0" marR="0" algn="ctr">
                        <a:spcBef>
                          <a:spcPts val="0"/>
                        </a:spcBef>
                        <a:spcAft>
                          <a:spcPts val="0"/>
                        </a:spcAft>
                      </a:pPr>
                      <a:r>
                        <a:rPr lang="en-US" sz="1400" b="1" dirty="0">
                          <a:effectLst/>
                        </a:rPr>
                        <a:t>Satisfy their needs</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D</a:t>
                      </a:r>
                      <a:endParaRPr lang="en-US" sz="2000" b="1" dirty="0">
                        <a:effectLst/>
                      </a:endParaRPr>
                    </a:p>
                    <a:p>
                      <a:pPr marL="0" marR="0" algn="ctr">
                        <a:spcBef>
                          <a:spcPts val="0"/>
                        </a:spcBef>
                        <a:spcAft>
                          <a:spcPts val="0"/>
                        </a:spcAft>
                      </a:pPr>
                      <a:r>
                        <a:rPr lang="en-US" sz="1400" b="1" dirty="0">
                          <a:effectLst/>
                        </a:rPr>
                        <a:t>Fully Engage</a:t>
                      </a:r>
                      <a:endParaRPr lang="en-US" sz="2000" b="1" dirty="0">
                        <a:effectLst/>
                        <a:latin typeface="Cambria" panose="02040503050406030204" pitchFamily="18" charset="0"/>
                        <a:ea typeface="MS Mincho"/>
                        <a:cs typeface="Times New Roman" panose="02020603050405020304" pitchFamily="18" charset="0"/>
                      </a:endParaRPr>
                    </a:p>
                  </a:txBody>
                  <a:tcPr marL="68580" marR="68580" marT="0" marB="0" anchor="ctr"/>
                </a:tc>
                <a:extLst>
                  <a:ext uri="{0D108BD9-81ED-4DB2-BD59-A6C34878D82A}">
                    <a16:rowId xmlns="" xmlns:a16="http://schemas.microsoft.com/office/drawing/2014/main" val="3440114061"/>
                  </a:ext>
                </a:extLst>
              </a:tr>
            </a:tbl>
          </a:graphicData>
        </a:graphic>
      </p:graphicFrame>
      <p:sp>
        <p:nvSpPr>
          <p:cNvPr id="6" name="Rectangle 5"/>
          <p:cNvSpPr/>
          <p:nvPr/>
        </p:nvSpPr>
        <p:spPr>
          <a:xfrm>
            <a:off x="1030288" y="6193464"/>
            <a:ext cx="7081836" cy="400110"/>
          </a:xfrm>
          <a:prstGeom prst="rect">
            <a:avLst/>
          </a:prstGeom>
        </p:spPr>
        <p:txBody>
          <a:bodyPr wrap="square">
            <a:spAutoFit/>
          </a:bodyPr>
          <a:lstStyle/>
          <a:p>
            <a:pPr marL="457200" marR="0" algn="ctr">
              <a:spcBef>
                <a:spcPts val="0"/>
              </a:spcBef>
              <a:spcAft>
                <a:spcPts val="0"/>
              </a:spcAft>
            </a:pPr>
            <a:r>
              <a:rPr lang="en-US" sz="1000" b="1" dirty="0">
                <a:latin typeface="Calibri" panose="020F0502020204030204" pitchFamily="34" charset="0"/>
                <a:ea typeface="MS Mincho"/>
                <a:cs typeface="Times New Roman" panose="02020603050405020304" pitchFamily="18" charset="0"/>
              </a:rPr>
              <a:t>Figure 3.6: Mapping Stakeholder’s Relative Importance for the Organization</a:t>
            </a:r>
          </a:p>
          <a:p>
            <a:pPr marL="457200" marR="0" algn="ctr">
              <a:spcBef>
                <a:spcPts val="0"/>
              </a:spcBef>
              <a:spcAft>
                <a:spcPts val="0"/>
              </a:spcAft>
            </a:pPr>
            <a:r>
              <a:rPr lang="en-US" sz="1000" b="1" dirty="0">
                <a:solidFill>
                  <a:srgbClr val="000000"/>
                </a:solidFill>
                <a:latin typeface="Calibri" panose="020F0502020204030204" pitchFamily="34" charset="0"/>
                <a:ea typeface="MS Mincho"/>
                <a:cs typeface="Times New Roman" panose="02020603050405020304" pitchFamily="18" charset="0"/>
              </a:rPr>
              <a:t>Source: Adapted from Winch (2004)</a:t>
            </a:r>
            <a:endParaRPr lang="en-US" sz="1050"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2398506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The </a:t>
            </a:r>
            <a:r>
              <a:rPr lang="en-US" dirty="0" err="1" smtClean="0"/>
              <a:t>Boonstra</a:t>
            </a:r>
            <a:r>
              <a:rPr lang="en-US" dirty="0" smtClean="0"/>
              <a:t> Framework</a:t>
            </a:r>
            <a:endParaRPr lang="en-US" dirty="0"/>
          </a:p>
        </p:txBody>
      </p:sp>
      <p:sp>
        <p:nvSpPr>
          <p:cNvPr id="3" name="Content Placeholder 2"/>
          <p:cNvSpPr>
            <a:spLocks noGrp="1"/>
          </p:cNvSpPr>
          <p:nvPr>
            <p:ph idx="1"/>
          </p:nvPr>
        </p:nvSpPr>
        <p:spPr>
          <a:xfrm>
            <a:off x="376237" y="1935804"/>
            <a:ext cx="8391525" cy="4922196"/>
          </a:xfrm>
        </p:spPr>
        <p:txBody>
          <a:bodyPr>
            <a:normAutofit fontScale="77500" lnSpcReduction="20000"/>
          </a:bodyPr>
          <a:lstStyle/>
          <a:p>
            <a:pPr>
              <a:spcBef>
                <a:spcPts val="0"/>
              </a:spcBef>
            </a:pPr>
            <a:r>
              <a:rPr lang="en-US" dirty="0"/>
              <a:t>Another approach is to use the legitimacy, power and urgency categorization to draw three intersecting rings yielding a more refined picture of stakeholders - with implications for how they should be managed (</a:t>
            </a:r>
            <a:r>
              <a:rPr lang="en-US" dirty="0" err="1"/>
              <a:t>Boonstra</a:t>
            </a:r>
            <a:r>
              <a:rPr lang="en-US" dirty="0"/>
              <a:t> 2006). A classification results, as follows</a:t>
            </a:r>
            <a:r>
              <a:rPr lang="en-US" dirty="0" smtClean="0"/>
              <a:t>:</a:t>
            </a:r>
          </a:p>
          <a:p>
            <a:pPr>
              <a:spcBef>
                <a:spcPts val="0"/>
              </a:spcBef>
            </a:pPr>
            <a:endParaRPr lang="en-US" dirty="0"/>
          </a:p>
          <a:p>
            <a:pPr lvl="0">
              <a:spcBef>
                <a:spcPts val="0"/>
              </a:spcBef>
            </a:pPr>
            <a:r>
              <a:rPr lang="en-US" dirty="0"/>
              <a:t>Dormant stakeholders</a:t>
            </a:r>
          </a:p>
          <a:p>
            <a:pPr lvl="1">
              <a:spcBef>
                <a:spcPts val="0"/>
              </a:spcBef>
            </a:pPr>
            <a:r>
              <a:rPr lang="en-US" sz="2400" dirty="0"/>
              <a:t>Possess power to impose their will but, by not having a legitimate relationship or an urgent claim, their power remains unused</a:t>
            </a:r>
            <a:r>
              <a:rPr lang="en-US" sz="2400" dirty="0" smtClean="0"/>
              <a:t>.</a:t>
            </a:r>
          </a:p>
          <a:p>
            <a:pPr lvl="1">
              <a:spcBef>
                <a:spcPts val="0"/>
              </a:spcBef>
            </a:pPr>
            <a:endParaRPr lang="en-US" sz="2400" dirty="0"/>
          </a:p>
          <a:p>
            <a:pPr lvl="0">
              <a:spcBef>
                <a:spcPts val="0"/>
              </a:spcBef>
            </a:pPr>
            <a:r>
              <a:rPr lang="en-US" dirty="0"/>
              <a:t>Discretionary stakeholders</a:t>
            </a:r>
          </a:p>
          <a:p>
            <a:pPr lvl="1">
              <a:spcBef>
                <a:spcPts val="0"/>
              </a:spcBef>
            </a:pPr>
            <a:r>
              <a:rPr lang="en-US" sz="2400" dirty="0"/>
              <a:t>Possess legitimacy, but have no power to influence and no urgent claim. There is no pressure to engage. </a:t>
            </a:r>
            <a:endParaRPr lang="en-US" sz="2400" dirty="0" smtClean="0"/>
          </a:p>
          <a:p>
            <a:pPr lvl="1">
              <a:spcBef>
                <a:spcPts val="0"/>
              </a:spcBef>
            </a:pPr>
            <a:endParaRPr lang="en-US" sz="2400" dirty="0"/>
          </a:p>
          <a:p>
            <a:pPr lvl="0">
              <a:spcBef>
                <a:spcPts val="0"/>
              </a:spcBef>
            </a:pPr>
            <a:r>
              <a:rPr lang="en-US" dirty="0"/>
              <a:t>Demanding stakeholders</a:t>
            </a:r>
          </a:p>
          <a:p>
            <a:pPr lvl="1">
              <a:spcBef>
                <a:spcPts val="0"/>
              </a:spcBef>
            </a:pPr>
            <a:r>
              <a:rPr lang="en-US" sz="2400" dirty="0"/>
              <a:t>Exist where the sole stakeholder relationship attribute is urgency: those with urgent claims, but have neither legitimacy nor power. </a:t>
            </a:r>
            <a:endParaRPr lang="en-US" sz="2400" dirty="0" smtClean="0"/>
          </a:p>
          <a:p>
            <a:pPr lvl="1">
              <a:spcBef>
                <a:spcPts val="0"/>
              </a:spcBef>
            </a:pPr>
            <a:endParaRPr lang="en-US" sz="2400" dirty="0"/>
          </a:p>
          <a:p>
            <a:pPr lvl="0">
              <a:spcBef>
                <a:spcPts val="0"/>
              </a:spcBef>
            </a:pPr>
            <a:r>
              <a:rPr lang="en-US" dirty="0"/>
              <a:t>Dominant stakeholders</a:t>
            </a:r>
          </a:p>
          <a:p>
            <a:pPr lvl="1">
              <a:spcBef>
                <a:spcPts val="0"/>
              </a:spcBef>
            </a:pPr>
            <a:r>
              <a:rPr lang="en-US" sz="2400" dirty="0"/>
              <a:t>Powerful and legitimate. Their influence in the relationship is assured and they form dominant coalition</a:t>
            </a:r>
            <a:r>
              <a:rPr lang="en-US" sz="2400" dirty="0" smtClean="0"/>
              <a:t>.</a:t>
            </a:r>
            <a:endParaRPr lang="en-US" sz="2400" dirty="0"/>
          </a:p>
        </p:txBody>
      </p:sp>
    </p:spTree>
    <p:extLst>
      <p:ext uri="{BB962C8B-B14F-4D97-AF65-F5344CB8AC3E}">
        <p14:creationId xmlns:p14="http://schemas.microsoft.com/office/powerpoint/2010/main" val="26029654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The </a:t>
            </a:r>
            <a:r>
              <a:rPr lang="en-US" dirty="0" err="1" smtClean="0"/>
              <a:t>Boonstra</a:t>
            </a:r>
            <a:r>
              <a:rPr lang="en-US" dirty="0" smtClean="0"/>
              <a:t> Framework</a:t>
            </a:r>
            <a:endParaRPr lang="en-US" dirty="0"/>
          </a:p>
        </p:txBody>
      </p:sp>
      <p:sp>
        <p:nvSpPr>
          <p:cNvPr id="3" name="Content Placeholder 2"/>
          <p:cNvSpPr>
            <a:spLocks noGrp="1"/>
          </p:cNvSpPr>
          <p:nvPr>
            <p:ph idx="1"/>
          </p:nvPr>
        </p:nvSpPr>
        <p:spPr>
          <a:xfrm>
            <a:off x="376237" y="1964987"/>
            <a:ext cx="8391525" cy="4893013"/>
          </a:xfrm>
        </p:spPr>
        <p:txBody>
          <a:bodyPr>
            <a:normAutofit fontScale="70000" lnSpcReduction="20000"/>
          </a:bodyPr>
          <a:lstStyle/>
          <a:p>
            <a:pPr>
              <a:spcBef>
                <a:spcPts val="0"/>
              </a:spcBef>
            </a:pPr>
            <a:r>
              <a:rPr lang="en-US" dirty="0"/>
              <a:t>Another approach is to use the legitimacy, power and urgency categorization to draw three intersecting rings yielding a more refined picture of stakeholders - with implications for how they should be managed (</a:t>
            </a:r>
            <a:r>
              <a:rPr lang="en-US" dirty="0" err="1"/>
              <a:t>Boonstra</a:t>
            </a:r>
            <a:r>
              <a:rPr lang="en-US" dirty="0"/>
              <a:t> 2006). A classification results, as follows</a:t>
            </a:r>
            <a:r>
              <a:rPr lang="en-US" dirty="0" smtClean="0"/>
              <a:t>:</a:t>
            </a:r>
          </a:p>
          <a:p>
            <a:pPr>
              <a:spcBef>
                <a:spcPts val="0"/>
              </a:spcBef>
            </a:pPr>
            <a:endParaRPr lang="en-US" dirty="0"/>
          </a:p>
          <a:p>
            <a:pPr lvl="0">
              <a:spcBef>
                <a:spcPts val="0"/>
              </a:spcBef>
            </a:pPr>
            <a:r>
              <a:rPr lang="en-US" dirty="0" smtClean="0"/>
              <a:t>Dependent </a:t>
            </a:r>
            <a:r>
              <a:rPr lang="en-US" dirty="0"/>
              <a:t>stakeholders</a:t>
            </a:r>
          </a:p>
          <a:p>
            <a:pPr lvl="1">
              <a:spcBef>
                <a:spcPts val="0"/>
              </a:spcBef>
            </a:pPr>
            <a:r>
              <a:rPr lang="en-US" sz="2400" dirty="0"/>
              <a:t>Lack of power, but have urgent and legitimate claims. They depend on others to carry out their will. Power in this relationship is not reciprocal and is advocated through the values of others</a:t>
            </a:r>
            <a:r>
              <a:rPr lang="en-US" sz="2400" dirty="0" smtClean="0"/>
              <a:t>.</a:t>
            </a:r>
          </a:p>
          <a:p>
            <a:pPr lvl="1">
              <a:spcBef>
                <a:spcPts val="0"/>
              </a:spcBef>
            </a:pPr>
            <a:endParaRPr lang="en-US" sz="2400" dirty="0"/>
          </a:p>
          <a:p>
            <a:pPr lvl="0">
              <a:spcBef>
                <a:spcPts val="0"/>
              </a:spcBef>
            </a:pPr>
            <a:r>
              <a:rPr lang="en-US" dirty="0"/>
              <a:t>Dangerous stakeholders</a:t>
            </a:r>
          </a:p>
          <a:p>
            <a:pPr lvl="1">
              <a:spcBef>
                <a:spcPts val="0"/>
              </a:spcBef>
            </a:pPr>
            <a:r>
              <a:rPr lang="en-US" sz="2400" dirty="0"/>
              <a:t>Possess urgency and power but not legitimacy and maybe coercive or dangerous. The use of coercive power often accompanies illegitimate status</a:t>
            </a:r>
            <a:r>
              <a:rPr lang="en-US" sz="2400" dirty="0" smtClean="0"/>
              <a:t>.</a:t>
            </a:r>
          </a:p>
          <a:p>
            <a:pPr lvl="1">
              <a:spcBef>
                <a:spcPts val="0"/>
              </a:spcBef>
            </a:pPr>
            <a:endParaRPr lang="en-US" sz="2400" dirty="0"/>
          </a:p>
          <a:p>
            <a:pPr lvl="0">
              <a:spcBef>
                <a:spcPts val="0"/>
              </a:spcBef>
            </a:pPr>
            <a:r>
              <a:rPr lang="en-US" dirty="0"/>
              <a:t>Definitive stakeholders</a:t>
            </a:r>
          </a:p>
          <a:p>
            <a:pPr lvl="1">
              <a:spcBef>
                <a:spcPts val="0"/>
              </a:spcBef>
            </a:pPr>
            <a:r>
              <a:rPr lang="en-US" sz="2400" dirty="0"/>
              <a:t>Possess power, legitimacy, and urgency. Any stakeholder can become definitive by acquiring the missing attributes</a:t>
            </a:r>
            <a:r>
              <a:rPr lang="en-US" sz="2400" dirty="0" smtClean="0"/>
              <a:t>.</a:t>
            </a:r>
          </a:p>
          <a:p>
            <a:pPr lvl="1">
              <a:spcBef>
                <a:spcPts val="0"/>
              </a:spcBef>
            </a:pPr>
            <a:endParaRPr lang="en-US" sz="2400" dirty="0"/>
          </a:p>
          <a:p>
            <a:pPr lvl="0">
              <a:spcBef>
                <a:spcPts val="0"/>
              </a:spcBef>
            </a:pPr>
            <a:r>
              <a:rPr lang="en-US" dirty="0"/>
              <a:t>Non-stakeholders</a:t>
            </a:r>
          </a:p>
          <a:p>
            <a:pPr lvl="1">
              <a:spcBef>
                <a:spcPts val="0"/>
              </a:spcBef>
            </a:pPr>
            <a:r>
              <a:rPr lang="en-US" sz="2400" dirty="0"/>
              <a:t>Possess none of the attributes and, thus, do not have any type of relationship with the group, organization or project</a:t>
            </a:r>
            <a:r>
              <a:rPr lang="en-US" sz="2400" dirty="0" smtClean="0"/>
              <a:t>.</a:t>
            </a:r>
            <a:endParaRPr lang="en-US" sz="2400" dirty="0"/>
          </a:p>
        </p:txBody>
      </p:sp>
    </p:spTree>
    <p:extLst>
      <p:ext uri="{BB962C8B-B14F-4D97-AF65-F5344CB8AC3E}">
        <p14:creationId xmlns:p14="http://schemas.microsoft.com/office/powerpoint/2010/main" val="2927859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The </a:t>
            </a:r>
            <a:r>
              <a:rPr lang="en-US" dirty="0" err="1" smtClean="0"/>
              <a:t>Boonstra</a:t>
            </a:r>
            <a:r>
              <a:rPr lang="en-US" dirty="0" smtClean="0"/>
              <a:t> Framework</a:t>
            </a:r>
            <a:endParaRPr lang="en-US" dirty="0"/>
          </a:p>
        </p:txBody>
      </p:sp>
      <p:sp>
        <p:nvSpPr>
          <p:cNvPr id="3" name="Content Placeholder 2"/>
          <p:cNvSpPr>
            <a:spLocks noGrp="1"/>
          </p:cNvSpPr>
          <p:nvPr>
            <p:ph idx="1"/>
          </p:nvPr>
        </p:nvSpPr>
        <p:spPr/>
        <p:txBody>
          <a:bodyPr>
            <a:normAutofit/>
          </a:bodyPr>
          <a:lstStyle/>
          <a:p>
            <a:endParaRPr lang="en-US" dirty="0"/>
          </a:p>
          <a:p>
            <a:pPr marL="0" indent="0">
              <a:buNone/>
            </a:pPr>
            <a:endParaRPr lang="en-US" dirty="0"/>
          </a:p>
        </p:txBody>
      </p:sp>
      <p:sp>
        <p:nvSpPr>
          <p:cNvPr id="4" name="Rectangle 3"/>
          <p:cNvSpPr/>
          <p:nvPr/>
        </p:nvSpPr>
        <p:spPr>
          <a:xfrm>
            <a:off x="284956" y="2315766"/>
            <a:ext cx="8574087" cy="3416320"/>
          </a:xfrm>
          <a:prstGeom prst="rect">
            <a:avLst/>
          </a:prstGeom>
        </p:spPr>
        <p:txBody>
          <a:bodyPr wrap="square">
            <a:spAutoFit/>
          </a:bodyPr>
          <a:lstStyle/>
          <a:p>
            <a:pPr marL="285750" indent="-285750" algn="just">
              <a:buFont typeface="Arial" panose="020B0604020202020204" pitchFamily="34" charset="0"/>
              <a:buChar char="•"/>
            </a:pPr>
            <a:r>
              <a:rPr lang="en-US" dirty="0">
                <a:latin typeface="Calibri" panose="020F0502020204030204" pitchFamily="34" charset="0"/>
                <a:ea typeface="MS Mincho"/>
                <a:cs typeface="Times New Roman" panose="02020603050405020304" pitchFamily="18" charset="0"/>
              </a:rPr>
              <a:t>Caution should be employed when classifying stakeholders this way, because a mistake could lead to bad management.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For </a:t>
            </a:r>
            <a:r>
              <a:rPr lang="en-US" dirty="0">
                <a:latin typeface="Calibri" panose="020F0502020204030204" pitchFamily="34" charset="0"/>
                <a:ea typeface="MS Mincho"/>
                <a:cs typeface="Times New Roman" panose="02020603050405020304" pitchFamily="18" charset="0"/>
              </a:rPr>
              <a:t>example, if a group is defined as a non-stakeholder, and then ignored, those people could take exception and try to disrupt the event</a:t>
            </a:r>
            <a:r>
              <a:rPr lang="en-US" dirty="0" smtClean="0">
                <a:latin typeface="Calibri" panose="020F0502020204030204" pitchFamily="34" charset="0"/>
                <a:ea typeface="MS Mincho"/>
                <a:cs typeface="Times New Roman" panose="02020603050405020304" pitchFamily="18" charset="0"/>
              </a:rPr>
              <a:t>.</a:t>
            </a:r>
          </a:p>
          <a:p>
            <a:pPr marL="285750" indent="-285750" algn="just">
              <a:buFont typeface="Arial" panose="020B0604020202020204" pitchFamily="34" charset="0"/>
              <a:buChar char="•"/>
            </a:pP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A </a:t>
            </a:r>
            <a:r>
              <a:rPr lang="en-US" dirty="0">
                <a:latin typeface="Calibri" panose="020F0502020204030204" pitchFamily="34" charset="0"/>
                <a:ea typeface="MS Mincho"/>
                <a:cs typeface="Times New Roman" panose="02020603050405020304" pitchFamily="18" charset="0"/>
              </a:rPr>
              <a:t>valuable complement to this analysis would be to ask stakeholders themselves to describe their ideal relationships, and to ask impartial experts to evaluate the organization and its relationships. </a:t>
            </a:r>
            <a:endParaRPr lang="en-US" dirty="0" smtClean="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endParaRPr lang="en-US" dirty="0">
              <a:latin typeface="Calibri" panose="020F0502020204030204" pitchFamily="34" charset="0"/>
              <a:ea typeface="MS Mincho"/>
              <a:cs typeface="Times New Roman" panose="02020603050405020304" pitchFamily="18" charset="0"/>
            </a:endParaRPr>
          </a:p>
          <a:p>
            <a:pPr marL="285750" indent="-285750" algn="just">
              <a:buFont typeface="Arial" panose="020B0604020202020204" pitchFamily="34" charset="0"/>
              <a:buChar char="•"/>
            </a:pPr>
            <a:r>
              <a:rPr lang="en-US" dirty="0" smtClean="0">
                <a:latin typeface="Calibri" panose="020F0502020204030204" pitchFamily="34" charset="0"/>
                <a:ea typeface="MS Mincho"/>
                <a:cs typeface="Times New Roman" panose="02020603050405020304" pitchFamily="18" charset="0"/>
              </a:rPr>
              <a:t>There </a:t>
            </a:r>
            <a:r>
              <a:rPr lang="en-US" dirty="0">
                <a:latin typeface="Calibri" panose="020F0502020204030204" pitchFamily="34" charset="0"/>
                <a:ea typeface="MS Mincho"/>
                <a:cs typeface="Times New Roman" panose="02020603050405020304" pitchFamily="18" charset="0"/>
              </a:rPr>
              <a:t>is always a possibility that the researcher, planner or analyst is "too close to the trees to see the forest".</a:t>
            </a:r>
            <a:endParaRPr lang="en-US"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261512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Willem Coetzee – University of </a:t>
            </a:r>
            <a:r>
              <a:rPr lang="en-US" b="1" u="sng" dirty="0" err="1"/>
              <a:t>Otago</a:t>
            </a:r>
            <a:r>
              <a:rPr lang="en-US" b="1" u="sng" dirty="0"/>
              <a:t> – New Zealand</a:t>
            </a:r>
          </a:p>
          <a:p>
            <a:endParaRPr lang="en-US" dirty="0"/>
          </a:p>
        </p:txBody>
      </p:sp>
    </p:spTree>
    <p:extLst>
      <p:ext uri="{BB962C8B-B14F-4D97-AF65-F5344CB8AC3E}">
        <p14:creationId xmlns:p14="http://schemas.microsoft.com/office/powerpoint/2010/main" val="2494849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Lim’s Strategies</a:t>
            </a:r>
            <a:endParaRPr lang="en-US" dirty="0"/>
          </a:p>
        </p:txBody>
      </p:sp>
      <p:sp>
        <p:nvSpPr>
          <p:cNvPr id="3" name="Content Placeholder 2"/>
          <p:cNvSpPr>
            <a:spLocks noGrp="1"/>
          </p:cNvSpPr>
          <p:nvPr>
            <p:ph idx="1"/>
          </p:nvPr>
        </p:nvSpPr>
        <p:spPr>
          <a:xfrm>
            <a:off x="284163" y="2133600"/>
            <a:ext cx="8574087" cy="4724400"/>
          </a:xfrm>
        </p:spPr>
        <p:txBody>
          <a:bodyPr>
            <a:normAutofit lnSpcReduction="10000"/>
          </a:bodyPr>
          <a:lstStyle/>
          <a:p>
            <a:r>
              <a:rPr lang="en-US" dirty="0"/>
              <a:t>Lim et al. (2005) proposed a useful range of strategies: </a:t>
            </a:r>
          </a:p>
          <a:p>
            <a:pPr lvl="1"/>
            <a:r>
              <a:rPr lang="en-US" dirty="0"/>
              <a:t>Reactive: deny any responsibility to accommodate their interests (this could be risky</a:t>
            </a:r>
            <a:r>
              <a:rPr lang="en-US" dirty="0" smtClean="0"/>
              <a:t>)</a:t>
            </a:r>
          </a:p>
          <a:p>
            <a:pPr lvl="1"/>
            <a:endParaRPr lang="en-US" dirty="0"/>
          </a:p>
          <a:p>
            <a:pPr lvl="1"/>
            <a:r>
              <a:rPr lang="en-US" dirty="0"/>
              <a:t>Defensive: work with them only to the degree necessary (this might be necessary because resources are not adequate to do more</a:t>
            </a:r>
            <a:r>
              <a:rPr lang="en-US" dirty="0" smtClean="0"/>
              <a:t>)</a:t>
            </a:r>
          </a:p>
          <a:p>
            <a:pPr lvl="1"/>
            <a:endParaRPr lang="en-US" dirty="0"/>
          </a:p>
          <a:p>
            <a:pPr lvl="1"/>
            <a:r>
              <a:rPr lang="en-US" dirty="0"/>
              <a:t>Accommodative: satisfy all their needs/demands; permanent relationships </a:t>
            </a:r>
            <a:r>
              <a:rPr lang="en-US" dirty="0" smtClean="0"/>
              <a:t>needed</a:t>
            </a:r>
          </a:p>
          <a:p>
            <a:pPr lvl="1"/>
            <a:endParaRPr lang="en-US" dirty="0"/>
          </a:p>
          <a:p>
            <a:pPr lvl="1"/>
            <a:r>
              <a:rPr lang="en-US" dirty="0"/>
              <a:t>Proactive: do more than is asked or required; identify them and get them engaged.</a:t>
            </a:r>
          </a:p>
          <a:p>
            <a:pPr marL="0" indent="0">
              <a:buNone/>
            </a:pPr>
            <a:endParaRPr lang="en-US" dirty="0"/>
          </a:p>
        </p:txBody>
      </p:sp>
    </p:spTree>
    <p:extLst>
      <p:ext uri="{BB962C8B-B14F-4D97-AF65-F5344CB8AC3E}">
        <p14:creationId xmlns:p14="http://schemas.microsoft.com/office/powerpoint/2010/main" val="14741401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6.5	Freeman’s Strategies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Freeman (2010) distinguishes four main strategies depending on the type of stakeholders:</a:t>
            </a:r>
          </a:p>
          <a:p>
            <a:pPr lvl="1"/>
            <a:r>
              <a:rPr lang="en-US" dirty="0"/>
              <a:t>Take the "offensive" when a group is supportive; try to change stakeholder objectives or perceptions, adopt the stakeholder position, or link the program to others that the stakeholder views more favorably</a:t>
            </a:r>
            <a:r>
              <a:rPr lang="en-US" dirty="0" smtClean="0"/>
              <a:t>.</a:t>
            </a:r>
          </a:p>
          <a:p>
            <a:pPr lvl="1"/>
            <a:endParaRPr lang="en-US" dirty="0"/>
          </a:p>
          <a:p>
            <a:pPr lvl="1"/>
            <a:r>
              <a:rPr lang="en-US" dirty="0"/>
              <a:t>Be "defensive" when a group is non-supportive; prevent competitive threats; reinforce current beliefs about the stakeholder, maintain existing programs or let the stakeholder drive the integration process</a:t>
            </a:r>
            <a:r>
              <a:rPr lang="en-US" dirty="0" smtClean="0"/>
              <a:t>.</a:t>
            </a:r>
          </a:p>
          <a:p>
            <a:pPr lvl="1"/>
            <a:endParaRPr lang="en-US" dirty="0"/>
          </a:p>
          <a:p>
            <a:pPr lvl="1"/>
            <a:r>
              <a:rPr lang="en-US" dirty="0"/>
              <a:t>A "swing strategy" should be adopted when a group presents a "mixed blessing"; take decisions such as changing the rules</a:t>
            </a:r>
            <a:r>
              <a:rPr lang="en-US" dirty="0" smtClean="0"/>
              <a:t>.</a:t>
            </a:r>
          </a:p>
          <a:p>
            <a:pPr lvl="1"/>
            <a:endParaRPr lang="en-US" dirty="0"/>
          </a:p>
          <a:p>
            <a:pPr lvl="1"/>
            <a:r>
              <a:rPr lang="en-US" dirty="0"/>
              <a:t>"Hold strategies" should be adopted when a group is marginal; continue current strategy</a:t>
            </a:r>
            <a:r>
              <a:rPr lang="en-US" dirty="0" smtClean="0"/>
              <a:t>.</a:t>
            </a:r>
            <a:endParaRPr lang="en-US" dirty="0"/>
          </a:p>
        </p:txBody>
      </p:sp>
    </p:spTree>
    <p:extLst>
      <p:ext uri="{BB962C8B-B14F-4D97-AF65-F5344CB8AC3E}">
        <p14:creationId xmlns:p14="http://schemas.microsoft.com/office/powerpoint/2010/main" val="37874711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err="1"/>
              <a:t>Xue</a:t>
            </a:r>
            <a:r>
              <a:rPr lang="en-US" dirty="0"/>
              <a:t>, H., &amp; Mason, D.S. (2011). The changing stakeholder map of Formula One Grand Prix in Shanghai. European Sport Management Quarterly, 11(4), 371-395.</a:t>
            </a:r>
          </a:p>
          <a:p>
            <a:pPr algn="just"/>
            <a:r>
              <a:rPr lang="en-US" i="1" dirty="0"/>
              <a:t>Abstract: In recent years, Formula One Auto Racing Grand Prix (F1) in Shanghai has been dramatically impacted by the global recession and changes to the local and national political-economic landscape. Due to the short lifespan of the event (from 2004 through 2010), and the drastic changes that have occurred, F1 Shanghai provides a unique case to examine the manner through which the importance of stakeholders in a sport event environment change. Using Mitchell, </a:t>
            </a:r>
            <a:r>
              <a:rPr lang="en-US" i="1" dirty="0" err="1"/>
              <a:t>Agle</a:t>
            </a:r>
            <a:r>
              <a:rPr lang="en-US" i="1" dirty="0"/>
              <a:t> and Wood’s (1997) model, the current study develops two different stakeholder maps of the F1 Shanghai event. In doing so, salience changes precipitated by the turmoil occurring within the industry are assessed. By developing different stakeholder maps in different time periods, event organizers and managers may better understand the dynamics of stakeholder interests and relationships, which will be useful as event managers develop corresponding strategies to cope with stakeholder changes in future events. </a:t>
            </a:r>
            <a:endParaRPr lang="en-US" dirty="0"/>
          </a:p>
          <a:p>
            <a:pPr algn="just"/>
            <a:r>
              <a:rPr lang="en-US" i="1" dirty="0"/>
              <a:t>Keywords: Events; auto racing; stakeholder theory; China</a:t>
            </a:r>
            <a:endParaRPr lang="en-US" dirty="0"/>
          </a:p>
          <a:p>
            <a:pPr algn="just"/>
            <a:endParaRPr lang="en-US" dirty="0"/>
          </a:p>
        </p:txBody>
      </p:sp>
    </p:spTree>
    <p:extLst>
      <p:ext uri="{BB962C8B-B14F-4D97-AF65-F5344CB8AC3E}">
        <p14:creationId xmlns:p14="http://schemas.microsoft.com/office/powerpoint/2010/main" val="12922815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Van Niekerk, M. (2016). The applicability and usefulness of the stakeholder strategy matrix for festival management. Event Management, 20, 165–179. </a:t>
            </a:r>
          </a:p>
          <a:p>
            <a:pPr algn="just"/>
            <a:r>
              <a:rPr lang="en-US" i="1" dirty="0"/>
              <a:t>Abstract: This article examines the applicability and usefulness of the stakeholder strategy matrix in the context of festival management. An extensive literature review gave rise to the development of an online survey. Data for the study were collected from festival managers in the US. This empirical study indicated that internal and external festival stakeholders differ from each other in significant ways, and that different management strategies should be used to manage them. The stakeholder strategy matrix appears to be more effective for the management of internal festival stakeholders and the least effective for managing external festival stakeholders. Based on the results of the study, it can be postulated that the stakeholder strategy matrix can be applied effectively towards managing festival stakeholders and may provide useful management strategies for festival managers when managing their internal and external stakeholders. This is one of the first studies to be conducted in this area, and as such it contributes to the body of knowledge on management strategies for internal and external festival stakeholders. </a:t>
            </a:r>
            <a:endParaRPr lang="en-US" dirty="0"/>
          </a:p>
          <a:p>
            <a:pPr algn="just"/>
            <a:r>
              <a:rPr lang="en-US" i="1" dirty="0"/>
              <a:t>Keywords: Stakeholder theory; Stakeholder strategy matrix; Festivals; Events; festival management</a:t>
            </a:r>
            <a:endParaRPr lang="en-US" dirty="0"/>
          </a:p>
          <a:p>
            <a:pPr algn="just"/>
            <a:endParaRPr lang="en-US" dirty="0"/>
          </a:p>
        </p:txBody>
      </p:sp>
    </p:spTree>
    <p:extLst>
      <p:ext uri="{BB962C8B-B14F-4D97-AF65-F5344CB8AC3E}">
        <p14:creationId xmlns:p14="http://schemas.microsoft.com/office/powerpoint/2010/main" val="19478322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6.6	A Blended Stakeholder Strategy Model for Events and Tourism</a:t>
            </a:r>
            <a:endParaRPr lang="en-US" dirty="0"/>
          </a:p>
        </p:txBody>
      </p:sp>
      <p:sp>
        <p:nvSpPr>
          <p:cNvPr id="3" name="Content Placeholder 2"/>
          <p:cNvSpPr>
            <a:spLocks noGrp="1"/>
          </p:cNvSpPr>
          <p:nvPr>
            <p:ph idx="1"/>
          </p:nvPr>
        </p:nvSpPr>
        <p:spPr>
          <a:xfrm>
            <a:off x="284163" y="1974715"/>
            <a:ext cx="8574087" cy="4883285"/>
          </a:xfrm>
        </p:spPr>
        <p:txBody>
          <a:bodyPr>
            <a:normAutofit fontScale="85000" lnSpcReduction="20000"/>
          </a:bodyPr>
          <a:lstStyle/>
          <a:p>
            <a:r>
              <a:rPr lang="en-US" dirty="0"/>
              <a:t>Combining a typology of stakeholders with pertinent strategies in one diagram can lead to over-generalization, and also be quite messy. </a:t>
            </a:r>
          </a:p>
          <a:p>
            <a:r>
              <a:rPr lang="en-US" dirty="0" smtClean="0"/>
              <a:t>Given </a:t>
            </a:r>
            <a:r>
              <a:rPr lang="en-US" dirty="0"/>
              <a:t>the range of categories and strategies discussed previously, we have prepared an example of what users can do within their own contexts and according to their own needs. </a:t>
            </a:r>
            <a:endParaRPr lang="en-US" dirty="0" smtClean="0"/>
          </a:p>
          <a:p>
            <a:r>
              <a:rPr lang="en-US" dirty="0" smtClean="0"/>
              <a:t>This </a:t>
            </a:r>
            <a:r>
              <a:rPr lang="en-US" dirty="0"/>
              <a:t>diagram (Figure 3.7) plots stakeholders according to increasing potential for collaboration (vertical axis) against increasing power and influence on the horizontal axis. </a:t>
            </a:r>
            <a:endParaRPr lang="en-US" dirty="0" smtClean="0"/>
          </a:p>
          <a:p>
            <a:r>
              <a:rPr lang="en-US" dirty="0" smtClean="0"/>
              <a:t>These </a:t>
            </a:r>
            <a:r>
              <a:rPr lang="en-US" dirty="0"/>
              <a:t>terms can be interpreted in different ways, so a working definition is required for each. Input could be in the form of stakeholder consultations and mapping or simply the judgment of whoever is producing the analysis. </a:t>
            </a:r>
            <a:endParaRPr lang="en-US" dirty="0" smtClean="0"/>
          </a:p>
          <a:p>
            <a:r>
              <a:rPr lang="en-US" dirty="0" smtClean="0"/>
              <a:t>Note </a:t>
            </a:r>
            <a:r>
              <a:rPr lang="en-US" dirty="0"/>
              <a:t>that there might very well be unknowns, or a grey area where mixed criteria yield confusion, and so a central box has been added; for these uncertainties a monitor and inform strategy makes sense. </a:t>
            </a:r>
          </a:p>
          <a:p>
            <a:endParaRPr lang="en-US" dirty="0"/>
          </a:p>
          <a:p>
            <a:pPr marL="0" indent="0">
              <a:buNone/>
            </a:pPr>
            <a:endParaRPr lang="en-US" dirty="0"/>
          </a:p>
        </p:txBody>
      </p:sp>
    </p:spTree>
    <p:extLst>
      <p:ext uri="{BB962C8B-B14F-4D97-AF65-F5344CB8AC3E}">
        <p14:creationId xmlns:p14="http://schemas.microsoft.com/office/powerpoint/2010/main" val="6887938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6.6	A Blended Stakeholder Strategy Model for Events and Tourism</a:t>
            </a:r>
            <a:endParaRPr lang="en-US" dirty="0"/>
          </a:p>
        </p:txBody>
      </p:sp>
      <p:graphicFrame>
        <p:nvGraphicFramePr>
          <p:cNvPr id="5" name="Diagram 4"/>
          <p:cNvGraphicFramePr/>
          <p:nvPr>
            <p:extLst>
              <p:ext uri="{D42A27DB-BD31-4B8C-83A1-F6EECF244321}">
                <p14:modId xmlns:p14="http://schemas.microsoft.com/office/powerpoint/2010/main" val="3469652601"/>
              </p:ext>
            </p:extLst>
          </p:nvPr>
        </p:nvGraphicFramePr>
        <p:xfrm>
          <a:off x="1916720" y="2055422"/>
          <a:ext cx="5310559" cy="3829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Box 83"/>
          <p:cNvSpPr txBox="1">
            <a:spLocks noChangeArrowheads="1"/>
          </p:cNvSpPr>
          <p:nvPr/>
        </p:nvSpPr>
        <p:spPr bwMode="auto">
          <a:xfrm>
            <a:off x="3181350" y="6342063"/>
            <a:ext cx="3013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anose="020F0502020204030204" pitchFamily="34" charset="0"/>
                <a:ea typeface="MS Mincho"/>
                <a:cs typeface="Calibri" panose="020F0502020204030204" pitchFamily="34" charset="0"/>
              </a:rPr>
              <a:t>Increasing power and influence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7" name="Straight Arrow Connector 6"/>
          <p:cNvCxnSpPr/>
          <p:nvPr/>
        </p:nvCxnSpPr>
        <p:spPr>
          <a:xfrm flipV="1">
            <a:off x="1562897" y="6014824"/>
            <a:ext cx="5639590" cy="254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562897" y="2074879"/>
            <a:ext cx="0" cy="395961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 Box 84"/>
          <p:cNvSpPr txBox="1">
            <a:spLocks noChangeArrowheads="1"/>
          </p:cNvSpPr>
          <p:nvPr/>
        </p:nvSpPr>
        <p:spPr bwMode="auto">
          <a:xfrm rot="-5400000">
            <a:off x="-467043" y="4343401"/>
            <a:ext cx="30130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Calibri" panose="020F0502020204030204" pitchFamily="34" charset="0"/>
                <a:ea typeface="MS Mincho"/>
                <a:cs typeface="Calibri" panose="020F0502020204030204" pitchFamily="34" charset="0"/>
              </a:rPr>
              <a:t>Increasing potential for collaboration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57150" y="103822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p:cNvSpPr>
            <a:spLocks noChangeArrowheads="1"/>
          </p:cNvSpPr>
          <p:nvPr/>
        </p:nvSpPr>
        <p:spPr bwMode="auto">
          <a:xfrm>
            <a:off x="-57150" y="14954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114300" y="14954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0"/>
          <p:cNvSpPr>
            <a:spLocks noChangeArrowheads="1"/>
          </p:cNvSpPr>
          <p:nvPr/>
        </p:nvSpPr>
        <p:spPr bwMode="auto">
          <a:xfrm>
            <a:off x="-114300" y="4810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12"/>
          <p:cNvSpPr>
            <a:spLocks noChangeArrowheads="1"/>
          </p:cNvSpPr>
          <p:nvPr/>
        </p:nvSpPr>
        <p:spPr bwMode="auto">
          <a:xfrm>
            <a:off x="-57150" y="4810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195666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6.7  Contracts with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If organizers and stakeholders believe in the concept of “social license to operate", then some form of implicit or literal contract is made between organizations. </a:t>
            </a:r>
            <a:endParaRPr lang="en-US" dirty="0" smtClean="0"/>
          </a:p>
          <a:p>
            <a:r>
              <a:rPr lang="en-US" dirty="0" smtClean="0"/>
              <a:t>Freeman </a:t>
            </a:r>
            <a:r>
              <a:rPr lang="en-US" dirty="0"/>
              <a:t>(1994) suggested a "doctrine of fair contracts" that would reflect the following principles: </a:t>
            </a:r>
          </a:p>
          <a:p>
            <a:r>
              <a:rPr lang="en-US" dirty="0"/>
              <a:t>The principle of entry and exit: The contract has to define process that clarify entry, exit and renegotiation conditions for stakeholders to decide when an agreement can be fulfilled</a:t>
            </a:r>
          </a:p>
          <a:p>
            <a:pPr lvl="0"/>
            <a:r>
              <a:rPr lang="en-US" dirty="0"/>
              <a:t>The principle of governance: Procedures for </a:t>
            </a:r>
            <a:r>
              <a:rPr lang="en-US" dirty="0" smtClean="0"/>
              <a:t>changing </a:t>
            </a:r>
            <a:r>
              <a:rPr lang="en-US" dirty="0"/>
              <a:t>the rules of the game must be agreed by unanimous consent. </a:t>
            </a:r>
            <a:endParaRPr lang="en-US" dirty="0" smtClean="0"/>
          </a:p>
          <a:p>
            <a:pPr lvl="0"/>
            <a:r>
              <a:rPr lang="en-US" dirty="0" smtClean="0"/>
              <a:t>This </a:t>
            </a:r>
            <a:r>
              <a:rPr lang="en-US" dirty="0"/>
              <a:t>would lead to a stakeholder governing board. </a:t>
            </a:r>
          </a:p>
          <a:p>
            <a:pPr lvl="0"/>
            <a:r>
              <a:rPr lang="en-US" dirty="0"/>
              <a:t>The principle of externalities: If a contract between A and B involve C, C has to be invited as a party of the contract. </a:t>
            </a:r>
          </a:p>
        </p:txBody>
      </p:sp>
    </p:spTree>
    <p:extLst>
      <p:ext uri="{BB962C8B-B14F-4D97-AF65-F5344CB8AC3E}">
        <p14:creationId xmlns:p14="http://schemas.microsoft.com/office/powerpoint/2010/main" val="8893306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6.7  Contracts with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lvl="0"/>
            <a:r>
              <a:rPr lang="en-US" dirty="0" smtClean="0"/>
              <a:t>The </a:t>
            </a:r>
            <a:r>
              <a:rPr lang="en-US" dirty="0"/>
              <a:t>principle of contracting costs: Each party must share in the cost of contracting </a:t>
            </a:r>
          </a:p>
          <a:p>
            <a:pPr lvl="0"/>
            <a:r>
              <a:rPr lang="en-US" dirty="0"/>
              <a:t>The agency principle: Any party must serve the interests of all stakeholders </a:t>
            </a:r>
          </a:p>
          <a:p>
            <a:pPr lvl="0"/>
            <a:r>
              <a:rPr lang="en-US" dirty="0"/>
              <a:t>The principle of limited immortality: The corporation should be managed as if it can continue to serve the interests of stakeholders through time. </a:t>
            </a:r>
          </a:p>
          <a:p>
            <a:r>
              <a:rPr lang="en-US" dirty="0"/>
              <a:t>Although most stakeholder relationships are unlikely to involve formal contracts, the Freeman principles do seem to cover what actually happens in member-based organizations like many DMOS, and in events produced by multiple parties (or "co-producers"). </a:t>
            </a:r>
          </a:p>
          <a:p>
            <a:r>
              <a:rPr lang="en-US" dirty="0" smtClean="0"/>
              <a:t>The </a:t>
            </a:r>
            <a:r>
              <a:rPr lang="en-US" dirty="0"/>
              <a:t>analogy of the "political market square" is also pertinent, with stakeholder legitimacy being a central issue when it comes to who is involved and who has power. </a:t>
            </a:r>
          </a:p>
          <a:p>
            <a:pPr marL="0" indent="0">
              <a:buNone/>
            </a:pPr>
            <a:endParaRPr lang="en-US" dirty="0"/>
          </a:p>
        </p:txBody>
      </p:sp>
    </p:spTree>
    <p:extLst>
      <p:ext uri="{BB962C8B-B14F-4D97-AF65-F5344CB8AC3E}">
        <p14:creationId xmlns:p14="http://schemas.microsoft.com/office/powerpoint/2010/main" val="38727612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Discussion Questions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lvl="0"/>
            <a:r>
              <a:rPr lang="en-US" dirty="0"/>
              <a:t>Design the continuous planning process for stakeholder management: where to start with stakeholder theory </a:t>
            </a:r>
          </a:p>
          <a:p>
            <a:pPr lvl="0"/>
            <a:r>
              <a:rPr lang="en-US" dirty="0"/>
              <a:t>Determine which questions to ask during the process about internal and external stakeholders</a:t>
            </a:r>
          </a:p>
          <a:p>
            <a:pPr lvl="0"/>
            <a:r>
              <a:rPr lang="en-US" dirty="0"/>
              <a:t>Discuss how to do a SWOT analysis</a:t>
            </a:r>
          </a:p>
          <a:p>
            <a:pPr lvl="0"/>
            <a:r>
              <a:rPr lang="en-US" dirty="0"/>
              <a:t>Perform stakeholder mapping </a:t>
            </a:r>
          </a:p>
          <a:p>
            <a:pPr lvl="0"/>
            <a:r>
              <a:rPr lang="en-US" dirty="0"/>
              <a:t>Perform stakeholder classification according to legitimacy, power and urgency, and their interest and ability to influence or collaborate with the focal organization  </a:t>
            </a:r>
          </a:p>
          <a:p>
            <a:pPr lvl="0"/>
            <a:r>
              <a:rPr lang="en-US" dirty="0"/>
              <a:t>Formulate a stakeholder strategy</a:t>
            </a:r>
          </a:p>
          <a:p>
            <a:pPr lvl="0"/>
            <a:r>
              <a:rPr lang="en-US" dirty="0"/>
              <a:t>Evaluate a blended strategy matrix</a:t>
            </a:r>
          </a:p>
          <a:p>
            <a:pPr lvl="0"/>
            <a:r>
              <a:rPr lang="en-US" dirty="0"/>
              <a:t>Understand the purpose of stakeholder contracts</a:t>
            </a:r>
          </a:p>
          <a:p>
            <a:endParaRPr lang="en-US" dirty="0"/>
          </a:p>
        </p:txBody>
      </p:sp>
    </p:spTree>
    <p:extLst>
      <p:ext uri="{BB962C8B-B14F-4D97-AF65-F5344CB8AC3E}">
        <p14:creationId xmlns:p14="http://schemas.microsoft.com/office/powerpoint/2010/main" val="27076926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a:t>
            </a:r>
            <a:r>
              <a:rPr lang="en-US" dirty="0" smtClean="0"/>
              <a:t>.  Assessment Activities</a:t>
            </a:r>
            <a:endParaRPr lang="en-US" dirty="0"/>
          </a:p>
        </p:txBody>
      </p:sp>
      <p:sp>
        <p:nvSpPr>
          <p:cNvPr id="3" name="Content Placeholder 2"/>
          <p:cNvSpPr>
            <a:spLocks noGrp="1"/>
          </p:cNvSpPr>
          <p:nvPr>
            <p:ph idx="1"/>
          </p:nvPr>
        </p:nvSpPr>
        <p:spPr>
          <a:xfrm>
            <a:off x="284163" y="2133600"/>
            <a:ext cx="8574087" cy="4792494"/>
          </a:xfrm>
        </p:spPr>
        <p:txBody>
          <a:bodyPr>
            <a:normAutofit/>
          </a:bodyPr>
          <a:lstStyle/>
          <a:p>
            <a:pPr marL="0" indent="0">
              <a:buNone/>
            </a:pPr>
            <a:endParaRPr lang="en-US" dirty="0"/>
          </a:p>
        </p:txBody>
      </p:sp>
    </p:spTree>
    <p:extLst>
      <p:ext uri="{BB962C8B-B14F-4D97-AF65-F5344CB8AC3E}">
        <p14:creationId xmlns:p14="http://schemas.microsoft.com/office/powerpoint/2010/main" val="131482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Willem Coetzee – University of </a:t>
            </a:r>
            <a:r>
              <a:rPr lang="en-US" b="1" u="sng" dirty="0" err="1"/>
              <a:t>Otago</a:t>
            </a:r>
            <a:r>
              <a:rPr lang="en-US" b="1" u="sng" dirty="0"/>
              <a:t> – New Zealand</a:t>
            </a:r>
          </a:p>
          <a:p>
            <a:endParaRPr lang="en-US" dirty="0"/>
          </a:p>
        </p:txBody>
      </p:sp>
    </p:spTree>
    <p:extLst>
      <p:ext uri="{BB962C8B-B14F-4D97-AF65-F5344CB8AC3E}">
        <p14:creationId xmlns:p14="http://schemas.microsoft.com/office/powerpoint/2010/main" val="2494849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6664" y="2719980"/>
            <a:ext cx="5601559" cy="1107996"/>
          </a:xfrm>
          <a:prstGeom prst="rect">
            <a:avLst/>
          </a:prstGeom>
          <a:noFill/>
        </p:spPr>
        <p:txBody>
          <a:bodyPr wrap="square" rtlCol="0">
            <a:spAutoFit/>
          </a:bodyPr>
          <a:lstStyle/>
          <a:p>
            <a:pPr algn="ctr"/>
            <a:r>
              <a:rPr lang="en-US" sz="6600" dirty="0" smtClean="0"/>
              <a:t>THANK YOU</a:t>
            </a:r>
            <a:endParaRPr lang="en-US" sz="6600" dirty="0"/>
          </a:p>
        </p:txBody>
      </p:sp>
    </p:spTree>
    <p:extLst>
      <p:ext uri="{BB962C8B-B14F-4D97-AF65-F5344CB8AC3E}">
        <p14:creationId xmlns:p14="http://schemas.microsoft.com/office/powerpoint/2010/main" val="17399580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4</a:t>
            </a:r>
            <a:endParaRPr lang="en-US" dirty="0"/>
          </a:p>
        </p:txBody>
      </p:sp>
      <p:sp>
        <p:nvSpPr>
          <p:cNvPr id="8" name="Text Placeholder 7"/>
          <p:cNvSpPr>
            <a:spLocks noGrp="1"/>
          </p:cNvSpPr>
          <p:nvPr>
            <p:ph type="body" idx="1"/>
          </p:nvPr>
        </p:nvSpPr>
        <p:spPr/>
        <p:txBody>
          <a:bodyPr/>
          <a:lstStyle/>
          <a:p>
            <a:r>
              <a:rPr lang="en-US" dirty="0" smtClean="0"/>
              <a:t>APPLYING STAKEHOLDER THEORY TO THE MANAGEMENT FUNCTIONS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765" y="136187"/>
            <a:ext cx="5827719" cy="4913496"/>
          </a:xfrm>
          <a:prstGeom prst="rect">
            <a:avLst/>
          </a:prstGeom>
        </p:spPr>
      </p:pic>
    </p:spTree>
    <p:extLst>
      <p:ext uri="{BB962C8B-B14F-4D97-AF65-F5344CB8AC3E}">
        <p14:creationId xmlns:p14="http://schemas.microsoft.com/office/powerpoint/2010/main" val="22498910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buNone/>
            </a:pPr>
            <a:r>
              <a:rPr lang="en-US" dirty="0"/>
              <a:t>At the end of the chapter readers should be able to</a:t>
            </a:r>
            <a:r>
              <a:rPr lang="en-US" dirty="0" smtClean="0"/>
              <a:t>:</a:t>
            </a:r>
          </a:p>
          <a:p>
            <a:pPr lvl="0"/>
            <a:r>
              <a:rPr lang="en-US" dirty="0"/>
              <a:t>Understand how to apply stakeholder theory to the following management functions:</a:t>
            </a:r>
          </a:p>
          <a:p>
            <a:pPr lvl="1"/>
            <a:r>
              <a:rPr lang="en-US" sz="2400" dirty="0"/>
              <a:t>Organizing and planning</a:t>
            </a:r>
          </a:p>
          <a:p>
            <a:pPr lvl="1"/>
            <a:r>
              <a:rPr lang="en-US" sz="2400" dirty="0"/>
              <a:t>Sustainability</a:t>
            </a:r>
          </a:p>
          <a:p>
            <a:pPr lvl="1"/>
            <a:r>
              <a:rPr lang="en-US" sz="2400" dirty="0"/>
              <a:t>Marketing and branding</a:t>
            </a:r>
          </a:p>
          <a:p>
            <a:pPr lvl="1"/>
            <a:r>
              <a:rPr lang="en-US" sz="2400" dirty="0"/>
              <a:t>Experiences of all stakeholders</a:t>
            </a:r>
          </a:p>
          <a:p>
            <a:pPr lvl="1"/>
            <a:r>
              <a:rPr lang="en-US" sz="2400" dirty="0"/>
              <a:t>Impacts and evaluation</a:t>
            </a:r>
          </a:p>
          <a:p>
            <a:pPr lvl="1"/>
            <a:r>
              <a:rPr lang="en-US" sz="2400" dirty="0"/>
              <a:t>Resources</a:t>
            </a:r>
          </a:p>
          <a:p>
            <a:pPr lvl="1"/>
            <a:r>
              <a:rPr lang="en-US" sz="2400" dirty="0"/>
              <a:t>Staffing and volunteers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76571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Figure 4.1 illustrates the major management functions to which stakeholder theory and management strategies can be applied. </a:t>
            </a:r>
            <a:endParaRPr lang="en-US" dirty="0" smtClean="0"/>
          </a:p>
          <a:p>
            <a:r>
              <a:rPr lang="en-US" dirty="0" smtClean="0"/>
              <a:t>In </a:t>
            </a:r>
            <a:r>
              <a:rPr lang="en-US" dirty="0"/>
              <a:t>fact, stakeholders can influence, and be influenced by, ALL aspects of planned events, so this is merely a starting point. Subsequent sub-sections with diagrams look more closely at each of these functional areas and how they influence planned events</a:t>
            </a:r>
            <a:r>
              <a:rPr lang="en-US" dirty="0" smtClean="0"/>
              <a:t>.</a:t>
            </a:r>
            <a:endParaRPr lang="en-US" dirty="0"/>
          </a:p>
          <a:p>
            <a:r>
              <a:rPr lang="en-US" dirty="0"/>
              <a:t>From the theoretical discussions presented so far in this book it should be clear that stakeholders are to be considered an integral part of event management and event tourism, not an isolated issue to be considered once in a while. </a:t>
            </a:r>
            <a:endParaRPr lang="en-US" dirty="0" smtClean="0"/>
          </a:p>
          <a:p>
            <a:r>
              <a:rPr lang="en-US" dirty="0" smtClean="0"/>
              <a:t>This </a:t>
            </a:r>
            <a:r>
              <a:rPr lang="en-US" dirty="0"/>
              <a:t>suggests that external stakeholder relations be a management function on its own, or tied to a position called something like 'external relations</a:t>
            </a:r>
            <a:r>
              <a:rPr lang="en-US" dirty="0" smtClean="0"/>
              <a:t>'.</a:t>
            </a:r>
          </a:p>
          <a:p>
            <a:r>
              <a:rPr lang="en-US" dirty="0" smtClean="0"/>
              <a:t>For </a:t>
            </a:r>
            <a:r>
              <a:rPr lang="en-US" dirty="0"/>
              <a:t>internal stakeholders a different approach might be required, as each manager within the organization is going to have specific stakeholder issues to deal with on a continuous basis. </a:t>
            </a:r>
            <a:endParaRPr lang="en-US" dirty="0" smtClean="0"/>
          </a:p>
        </p:txBody>
      </p:sp>
    </p:spTree>
    <p:extLst>
      <p:ext uri="{BB962C8B-B14F-4D97-AF65-F5344CB8AC3E}">
        <p14:creationId xmlns:p14="http://schemas.microsoft.com/office/powerpoint/2010/main" val="17587823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lnSpcReduction="10000"/>
          </a:bodyPr>
          <a:lstStyle/>
          <a:p>
            <a:r>
              <a:rPr lang="en-US" dirty="0" smtClean="0"/>
              <a:t>Bringing these issues into one integrated approach will be the responsibility of the executive. </a:t>
            </a:r>
          </a:p>
          <a:p>
            <a:r>
              <a:rPr lang="en-US" dirty="0" smtClean="0"/>
              <a:t>This </a:t>
            </a:r>
            <a:r>
              <a:rPr lang="en-US" dirty="0"/>
              <a:t>chapter also brings other theoretical perspectives to bear on stakeholder management. For example, starting with organizing and planning, we identify five themes for special consideration, each being informed by other theories. </a:t>
            </a:r>
            <a:endParaRPr lang="en-US" dirty="0" smtClean="0"/>
          </a:p>
          <a:p>
            <a:r>
              <a:rPr lang="en-US" dirty="0" smtClean="0"/>
              <a:t>Strategies </a:t>
            </a:r>
            <a:r>
              <a:rPr lang="en-US" dirty="0"/>
              <a:t>and projects links with institutional theory (e.g., how to become a permanent institution) and project networks including the political market square. </a:t>
            </a:r>
            <a:endParaRPr lang="en-US" dirty="0" smtClean="0"/>
          </a:p>
          <a:p>
            <a:r>
              <a:rPr lang="en-US" dirty="0" smtClean="0"/>
              <a:t>Accordingly</a:t>
            </a:r>
            <a:r>
              <a:rPr lang="en-US" dirty="0"/>
              <a:t>, these discussions provide a launching point integrating many theoretical perspectives on management. </a:t>
            </a:r>
          </a:p>
          <a:p>
            <a:endParaRPr lang="en-US" dirty="0"/>
          </a:p>
        </p:txBody>
      </p:sp>
    </p:spTree>
    <p:extLst>
      <p:ext uri="{BB962C8B-B14F-4D97-AF65-F5344CB8AC3E}">
        <p14:creationId xmlns:p14="http://schemas.microsoft.com/office/powerpoint/2010/main" val="19619349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a:spcBef>
                <a:spcPts val="0"/>
              </a:spcBef>
            </a:pPr>
            <a:r>
              <a:rPr lang="en-US" b="1" u="sng" dirty="0"/>
              <a:t>Convention and Visitor Bureau</a:t>
            </a:r>
          </a:p>
          <a:p>
            <a:pPr>
              <a:spcBef>
                <a:spcPts val="0"/>
              </a:spcBef>
            </a:pPr>
            <a:r>
              <a:rPr lang="en-US" dirty="0"/>
              <a:t>A member organization that helps and promote tourism, meetings and business for their areas or cities.  In most areas the word Destination Marketing Organization (DMO) is now being used (</a:t>
            </a:r>
            <a:r>
              <a:rPr lang="en-US" dirty="0" err="1"/>
              <a:t>Fenich</a:t>
            </a:r>
            <a:r>
              <a:rPr lang="en-US" dirty="0"/>
              <a:t>, 2013).</a:t>
            </a:r>
            <a:endParaRPr lang="en-US" b="1" u="sng" dirty="0"/>
          </a:p>
          <a:p>
            <a:pPr marL="0" indent="0">
              <a:spcBef>
                <a:spcPts val="0"/>
              </a:spcBef>
              <a:buNone/>
            </a:pPr>
            <a:endParaRPr lang="en-US" dirty="0"/>
          </a:p>
          <a:p>
            <a:pPr>
              <a:spcBef>
                <a:spcPts val="0"/>
              </a:spcBef>
            </a:pPr>
            <a:r>
              <a:rPr lang="en-US" b="1" u="sng" dirty="0"/>
              <a:t>Destination Marketing/Management Organizations (DMO)</a:t>
            </a:r>
          </a:p>
          <a:p>
            <a:pPr>
              <a:spcBef>
                <a:spcPts val="0"/>
              </a:spcBef>
            </a:pPr>
            <a:r>
              <a:rPr lang="en-US" dirty="0"/>
              <a:t>DMO’s are destination marketers and work with other stakeholders within the destination to promote the destination as an attractive destination to work and that is worth visiting and to enhance the public image of the destination.  Wang, Y., &amp; </a:t>
            </a:r>
            <a:r>
              <a:rPr lang="en-US" dirty="0" err="1"/>
              <a:t>Pizam</a:t>
            </a:r>
            <a:r>
              <a:rPr lang="en-US" dirty="0"/>
              <a:t>, A. (Eds.). (2011). </a:t>
            </a:r>
          </a:p>
          <a:p>
            <a:pPr marL="0" indent="0">
              <a:spcBef>
                <a:spcPts val="0"/>
              </a:spcBef>
              <a:buNone/>
            </a:pPr>
            <a:endParaRPr lang="en-US" dirty="0"/>
          </a:p>
          <a:p>
            <a:pPr>
              <a:spcBef>
                <a:spcPts val="0"/>
              </a:spcBef>
            </a:pPr>
            <a:r>
              <a:rPr lang="en-US" b="1" u="sng" dirty="0"/>
              <a:t>Destination Management Company (DMC)</a:t>
            </a:r>
          </a:p>
          <a:p>
            <a:pPr>
              <a:spcBef>
                <a:spcPts val="0"/>
              </a:spcBef>
            </a:pPr>
            <a:r>
              <a:rPr lang="en-US" i="1" dirty="0"/>
              <a:t>“A destination management company, also commonly referred to as a DMC, is a third-party firm that is commonly hired to provide professional services for the planning and implementation of out-of-town event programs and services” </a:t>
            </a:r>
            <a:r>
              <a:rPr lang="en-US" dirty="0"/>
              <a:t>Hard, 2018</a:t>
            </a:r>
            <a:r>
              <a:rPr lang="en-US" i="1" dirty="0"/>
              <a:t>). </a:t>
            </a:r>
            <a:r>
              <a:rPr lang="en-US" dirty="0"/>
              <a:t>These services can include program design, logistics management, supplier management and accounting (Hard, 2018).</a:t>
            </a:r>
          </a:p>
          <a:p>
            <a:endParaRPr lang="en-US" dirty="0"/>
          </a:p>
        </p:txBody>
      </p:sp>
    </p:spTree>
    <p:extLst>
      <p:ext uri="{BB962C8B-B14F-4D97-AF65-F5344CB8AC3E}">
        <p14:creationId xmlns:p14="http://schemas.microsoft.com/office/powerpoint/2010/main" val="33895166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a:spcBef>
                <a:spcPts val="0"/>
              </a:spcBef>
            </a:pPr>
            <a:r>
              <a:rPr lang="en-US" b="1" u="sng" dirty="0"/>
              <a:t>Political market square </a:t>
            </a:r>
          </a:p>
          <a:p>
            <a:pPr>
              <a:spcBef>
                <a:spcPts val="0"/>
              </a:spcBef>
            </a:pPr>
            <a:r>
              <a:rPr lang="en-US" dirty="0"/>
              <a:t>A political perspective, in the analysis of relational interaction in a project network marketing an event, has led to the introduction of a metaphor for a project network, the Political Market Square (Larson, 1997, 2000, 2001).  </a:t>
            </a:r>
            <a:endParaRPr lang="en-US" b="1" u="sng" dirty="0"/>
          </a:p>
          <a:p>
            <a:pPr marL="0" indent="0">
              <a:spcBef>
                <a:spcPts val="0"/>
              </a:spcBef>
              <a:buNone/>
            </a:pPr>
            <a:endParaRPr lang="en-US" dirty="0"/>
          </a:p>
          <a:p>
            <a:pPr>
              <a:spcBef>
                <a:spcPts val="0"/>
              </a:spcBef>
            </a:pPr>
            <a:r>
              <a:rPr lang="en-US" b="1" u="sng" dirty="0"/>
              <a:t>Public Good Argument</a:t>
            </a:r>
          </a:p>
          <a:p>
            <a:pPr>
              <a:spcBef>
                <a:spcPts val="0"/>
              </a:spcBef>
            </a:pPr>
            <a:r>
              <a:rPr lang="en-US" i="1" dirty="0"/>
              <a:t>“The key to this powerful argument is to demonstrate important benefits from events and facilities that accrue to society as a whole- or to the economy (which should clearly benefit us all), and to the environment (everyone supports a healthier, safer, more sustainable environment)” </a:t>
            </a:r>
            <a:r>
              <a:rPr lang="en-US" dirty="0"/>
              <a:t>Getz, D. (2013). </a:t>
            </a:r>
          </a:p>
        </p:txBody>
      </p:sp>
    </p:spTree>
    <p:extLst>
      <p:ext uri="{BB962C8B-B14F-4D97-AF65-F5344CB8AC3E}">
        <p14:creationId xmlns:p14="http://schemas.microsoft.com/office/powerpoint/2010/main" val="1640989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pPr marL="0" indent="0" algn="ctr">
              <a:buNone/>
            </a:pPr>
            <a:r>
              <a:rPr lang="en-US" b="1" u="sng" dirty="0" err="1" smtClean="0"/>
              <a:t>Lusofonia</a:t>
            </a:r>
            <a:r>
              <a:rPr lang="en-US" b="1" u="sng" dirty="0" smtClean="0"/>
              <a:t> </a:t>
            </a:r>
            <a:r>
              <a:rPr lang="en-US" b="1" u="sng" dirty="0"/>
              <a:t>Festival, Macao SAR, China</a:t>
            </a:r>
          </a:p>
          <a:p>
            <a:pPr marL="0" indent="0" algn="ctr">
              <a:buNone/>
            </a:pPr>
            <a:r>
              <a:rPr lang="en-US" b="1" u="sng" dirty="0" err="1"/>
              <a:t>Ubaldino</a:t>
            </a:r>
            <a:r>
              <a:rPr lang="en-US" b="1" u="sng" dirty="0"/>
              <a:t> </a:t>
            </a:r>
            <a:r>
              <a:rPr lang="en-US" b="1" u="sng" dirty="0" err="1"/>
              <a:t>Sequeira</a:t>
            </a:r>
            <a:r>
              <a:rPr lang="en-US" b="1" u="sng" dirty="0"/>
              <a:t> </a:t>
            </a:r>
            <a:r>
              <a:rPr lang="en-US" b="1" u="sng" dirty="0" err="1"/>
              <a:t>Couto</a:t>
            </a:r>
            <a:r>
              <a:rPr lang="en-US" b="1" u="sng" dirty="0"/>
              <a:t> – Institute for Tourism Studies – </a:t>
            </a:r>
            <a:r>
              <a:rPr lang="en-US" b="1" u="sng" dirty="0" smtClean="0"/>
              <a:t>Macao</a:t>
            </a:r>
            <a:endParaRPr lang="en-US" b="1"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206" y="3619500"/>
            <a:ext cx="4572000" cy="2962275"/>
          </a:xfrm>
          <a:prstGeom prst="rect">
            <a:avLst/>
          </a:prstGeom>
        </p:spPr>
      </p:pic>
    </p:spTree>
    <p:extLst>
      <p:ext uri="{BB962C8B-B14F-4D97-AF65-F5344CB8AC3E}">
        <p14:creationId xmlns:p14="http://schemas.microsoft.com/office/powerpoint/2010/main" val="1490680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12" name="TextBox 11"/>
          <p:cNvSpPr txBox="1"/>
          <p:nvPr/>
        </p:nvSpPr>
        <p:spPr>
          <a:xfrm>
            <a:off x="447675" y="2019300"/>
            <a:ext cx="8277225" cy="4555093"/>
          </a:xfrm>
          <a:prstGeom prst="rect">
            <a:avLst/>
          </a:prstGeom>
          <a:noFill/>
        </p:spPr>
        <p:txBody>
          <a:bodyPr wrap="square" rtlCol="0">
            <a:spAutoFit/>
          </a:bodyPr>
          <a:lstStyle/>
          <a:p>
            <a:pPr algn="just"/>
            <a:r>
              <a:rPr lang="en-US" sz="1600" b="1" dirty="0"/>
              <a:t>Background</a:t>
            </a:r>
          </a:p>
          <a:p>
            <a:pPr algn="just"/>
            <a:r>
              <a:rPr lang="en-US" sz="1600" dirty="0"/>
              <a:t>The </a:t>
            </a:r>
            <a:r>
              <a:rPr lang="en-US" sz="1600" dirty="0" err="1"/>
              <a:t>Lusofonia</a:t>
            </a:r>
            <a:r>
              <a:rPr lang="en-US" sz="1600" dirty="0"/>
              <a:t> Festival celebrates the diaspora of the Portuguese-speaking communities in Macao, China. It has been celebrated for over 20 years and it was organized by the government to commemorate and recognize the contribution of the Portuguese-speaking communities to Macao’s economic and social developments. Following the transfer of sovereignty from Portugal to China in 1999, many from the Portuguese-speaking communities chose to continue to live in Macao and continued playing an important role in Macao’s society. These communities are Angola, Brazil, Cape Verde, Guinea-Bissau, collectively Goa, Daman and Diu, Mozambique, São Tomé and Príncipe, East Timor, Portugal and Macao.  </a:t>
            </a:r>
          </a:p>
          <a:p>
            <a:pPr algn="just"/>
            <a:endParaRPr lang="en-US" sz="1600" dirty="0"/>
          </a:p>
          <a:p>
            <a:pPr algn="just"/>
            <a:r>
              <a:rPr lang="en-US" sz="1600" dirty="0"/>
              <a:t>Over the course of three days, the festival attracts approximately 30,000 visitors made up of local citizens and tourists. Essentially a cultural festival, the </a:t>
            </a:r>
            <a:r>
              <a:rPr lang="en-US" sz="1600" dirty="0" err="1"/>
              <a:t>Lusofonia</a:t>
            </a:r>
            <a:r>
              <a:rPr lang="en-US" sz="1600" dirty="0"/>
              <a:t> Festival is reminiscent to Portuguese ‘</a:t>
            </a:r>
            <a:r>
              <a:rPr lang="en-US" sz="1600" dirty="0" err="1"/>
              <a:t>festa</a:t>
            </a:r>
            <a:r>
              <a:rPr lang="en-US" sz="1600" dirty="0"/>
              <a:t>’ events, which are outdoor fairs incorporating food, music, dance and games. Indeed, the major highlight of the </a:t>
            </a:r>
            <a:r>
              <a:rPr lang="en-US" sz="1600" dirty="0" err="1"/>
              <a:t>Lusofonia</a:t>
            </a:r>
            <a:r>
              <a:rPr lang="en-US" sz="1600" dirty="0"/>
              <a:t> Festival is the remarkable booths each representing a Portuguese-speaking community in Macao. These booths introduce to visitors their unique photographs, arts and crafts, costumes, literature, food and wine, most of which influenced by the Portuguese culture reflecting subtle and significant aspects of the Lusophone empire</a:t>
            </a:r>
          </a:p>
          <a:p>
            <a:pPr algn="just"/>
            <a:endParaRPr lang="en-US" sz="1600" dirty="0"/>
          </a:p>
        </p:txBody>
      </p:sp>
    </p:spTree>
    <p:extLst>
      <p:ext uri="{BB962C8B-B14F-4D97-AF65-F5344CB8AC3E}">
        <p14:creationId xmlns:p14="http://schemas.microsoft.com/office/powerpoint/2010/main" val="230050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noAutofit/>
          </a:bodyPr>
          <a:lstStyle/>
          <a:p>
            <a:pPr marL="0" indent="0" algn="just">
              <a:spcBef>
                <a:spcPts val="0"/>
              </a:spcBef>
              <a:buNone/>
            </a:pPr>
            <a:r>
              <a:rPr lang="en-US" sz="1600" b="1" dirty="0" smtClean="0"/>
              <a:t>Background</a:t>
            </a:r>
          </a:p>
          <a:p>
            <a:pPr marL="0" indent="0" algn="just">
              <a:spcBef>
                <a:spcPts val="0"/>
              </a:spcBef>
              <a:buNone/>
            </a:pPr>
            <a:r>
              <a:rPr lang="en-US" sz="1600" dirty="0"/>
              <a:t>The Portuguese-speaking community is an important component to the success of the </a:t>
            </a:r>
            <a:r>
              <a:rPr lang="en-US" sz="1600" dirty="0" err="1"/>
              <a:t>Lusofonia</a:t>
            </a:r>
            <a:r>
              <a:rPr lang="en-US" sz="1600" dirty="0"/>
              <a:t> Festival. It plays various roles as stakeholders but most significantly, the role of both hosts and participants. This case study explores the benefits of engaging the diaspora community that represents different stakeholder groups and sheds light on their role in ensuring the success of the </a:t>
            </a:r>
            <a:r>
              <a:rPr lang="en-US" sz="1600" dirty="0" err="1"/>
              <a:t>Lusofonia</a:t>
            </a:r>
            <a:r>
              <a:rPr lang="en-US" sz="1600" dirty="0"/>
              <a:t> Festival. The observations made in this case study was collected in a wider study by the author exploring the role of diaspora festivals in Macao</a:t>
            </a:r>
            <a:r>
              <a:rPr lang="en-US" sz="1600" dirty="0" smtClean="0"/>
              <a:t>.</a:t>
            </a:r>
          </a:p>
          <a:p>
            <a:pPr marL="0" indent="0" algn="just">
              <a:spcBef>
                <a:spcPts val="0"/>
              </a:spcBef>
              <a:buNone/>
            </a:pPr>
            <a:endParaRPr lang="en-US" sz="1600" dirty="0"/>
          </a:p>
          <a:p>
            <a:pPr marL="0" indent="0" algn="just">
              <a:spcBef>
                <a:spcPts val="0"/>
              </a:spcBef>
              <a:buNone/>
            </a:pPr>
            <a:r>
              <a:rPr lang="en-US" sz="1600" b="1" dirty="0"/>
              <a:t>Stakeholders as an integral component in the festival </a:t>
            </a:r>
          </a:p>
          <a:p>
            <a:pPr marL="0" indent="0" algn="just">
              <a:spcBef>
                <a:spcPts val="0"/>
              </a:spcBef>
              <a:buNone/>
            </a:pPr>
            <a:r>
              <a:rPr lang="en-US" sz="1600" dirty="0"/>
              <a:t>The diaspora community as a stakeholder group must not be alienated but is an integral component within the festival organization. The objective of the festival is to commemorate and recognize the contribution of the Portuguese-speaking communities in Macao. It is important that these groups are visibly involved throughout the festival assuming different roles. In addition, the direction bestowed upon Macao by Beijing is to adopt a ‘One Centre, One Platform’ economic strategy within the Guangdong-Hong Kong-Macao Greater Bay Area and China’s Belt and Road Initiative. ‘One Centre’ refers to the creation of Macao as a World Centre of Tourism and Leisure whereas ‘One Platform’ refers to the economic and cultural platform between China and Portuguese-speaking countries.</a:t>
            </a:r>
          </a:p>
        </p:txBody>
      </p:sp>
    </p:spTree>
    <p:extLst>
      <p:ext uri="{BB962C8B-B14F-4D97-AF65-F5344CB8AC3E}">
        <p14:creationId xmlns:p14="http://schemas.microsoft.com/office/powerpoint/2010/main" val="276000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Willem Coetzee – University of </a:t>
            </a:r>
            <a:r>
              <a:rPr lang="en-US" b="1" u="sng" dirty="0" err="1"/>
              <a:t>Otago</a:t>
            </a:r>
            <a:r>
              <a:rPr lang="en-US" b="1" u="sng" dirty="0"/>
              <a:t> – New Zealand</a:t>
            </a:r>
          </a:p>
          <a:p>
            <a:endParaRPr lang="en-US" dirty="0"/>
          </a:p>
        </p:txBody>
      </p:sp>
    </p:spTree>
    <p:extLst>
      <p:ext uri="{BB962C8B-B14F-4D97-AF65-F5344CB8AC3E}">
        <p14:creationId xmlns:p14="http://schemas.microsoft.com/office/powerpoint/2010/main" val="2494849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spcBef>
                <a:spcPts val="0"/>
              </a:spcBef>
              <a:buNone/>
            </a:pPr>
            <a:r>
              <a:rPr lang="en-US" sz="2600" b="1" dirty="0"/>
              <a:t>Stakeholders as an integral component in the festival </a:t>
            </a:r>
          </a:p>
          <a:p>
            <a:pPr marL="0" indent="0" algn="just">
              <a:spcBef>
                <a:spcPts val="0"/>
              </a:spcBef>
              <a:buNone/>
            </a:pPr>
            <a:r>
              <a:rPr lang="en-US" sz="2600" dirty="0" smtClean="0"/>
              <a:t>Not </a:t>
            </a:r>
            <a:r>
              <a:rPr lang="en-US" sz="2600" dirty="0"/>
              <a:t>only the festival fulfils the objective of recognizing the Portuguese-speaking communities but politically, it reiterates their continued contribution to Macao and even at a national level.</a:t>
            </a:r>
          </a:p>
          <a:p>
            <a:pPr marL="0" indent="0" algn="just">
              <a:spcBef>
                <a:spcPts val="0"/>
              </a:spcBef>
              <a:buNone/>
            </a:pPr>
            <a:endParaRPr lang="en-US" sz="2600" dirty="0"/>
          </a:p>
          <a:p>
            <a:pPr marL="0" indent="0" algn="just">
              <a:spcBef>
                <a:spcPts val="0"/>
              </a:spcBef>
              <a:buNone/>
            </a:pPr>
            <a:r>
              <a:rPr lang="en-US" sz="2600" dirty="0"/>
              <a:t>Unlike other cultural celebrations and festivals in Macao, the </a:t>
            </a:r>
            <a:r>
              <a:rPr lang="en-US" sz="2600" dirty="0" err="1"/>
              <a:t>Lusofonia</a:t>
            </a:r>
            <a:r>
              <a:rPr lang="en-US" sz="2600" dirty="0"/>
              <a:t> Festival extends beyond a Portuguese theme, but the cultural elements from Portuguese and Portuguese-speaking are diversified, rich and profound. These are manifested in arts and cultural objects but the involvement of the people from these cultures enrich the authentic experience of festival participants and a realistic Portuguese presence within the society. Although there are a number of Portuguese architectures scattered throughout Macao – a number of these were enlisted as a UNESCO World Heritage Site in 2005 – the Portuguese elements in the city are increasing diminishing. This is in part due to the population characteristics of Macao: first, there was a huge increase of immigrants in the last 20 years following Macao’s unprecedented economic boom due to the liberalization of the gaming legislations; second, the majority of the population is ethnically Chinese, diluting the once rich Portuguese and mixed communities in Macao. To put this in a clearer perspective, the population of Macao in 2016 was 650,000, of whom just 40% of the population was born in Macao, and about 1.8% of the total population was ethnically Portuguese or mixed. The </a:t>
            </a:r>
            <a:r>
              <a:rPr lang="en-US" sz="2600" dirty="0" err="1"/>
              <a:t>Lusofonia</a:t>
            </a:r>
            <a:r>
              <a:rPr lang="en-US" sz="2600" dirty="0"/>
              <a:t> Festival contextualize the Portuguese heritage in Macao by offering visitors – local citizens and tourists alike – a close encounter with the Portuguese-speaking communities to experience and learn about their cultures.</a:t>
            </a:r>
          </a:p>
          <a:p>
            <a:endParaRPr lang="en-US" dirty="0"/>
          </a:p>
        </p:txBody>
      </p:sp>
    </p:spTree>
    <p:extLst>
      <p:ext uri="{BB962C8B-B14F-4D97-AF65-F5344CB8AC3E}">
        <p14:creationId xmlns:p14="http://schemas.microsoft.com/office/powerpoint/2010/main" val="9780338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895475"/>
            <a:ext cx="7524750" cy="4695825"/>
          </a:xfrm>
          <a:prstGeom prst="rect">
            <a:avLst/>
          </a:prstGeom>
        </p:spPr>
      </p:pic>
    </p:spTree>
    <p:extLst>
      <p:ext uri="{BB962C8B-B14F-4D97-AF65-F5344CB8AC3E}">
        <p14:creationId xmlns:p14="http://schemas.microsoft.com/office/powerpoint/2010/main" val="59790710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noAutofit/>
          </a:bodyPr>
          <a:lstStyle/>
          <a:p>
            <a:pPr marL="0" indent="0" algn="just">
              <a:spcBef>
                <a:spcPts val="0"/>
              </a:spcBef>
              <a:buNone/>
            </a:pPr>
            <a:r>
              <a:rPr lang="en-US" sz="1600" b="1" dirty="0"/>
              <a:t>Stakeholders must find aesthetic value in the festival </a:t>
            </a:r>
          </a:p>
          <a:p>
            <a:pPr marL="0" indent="0" algn="just">
              <a:spcBef>
                <a:spcPts val="0"/>
              </a:spcBef>
              <a:buNone/>
            </a:pPr>
            <a:r>
              <a:rPr lang="en-US" sz="1600" dirty="0"/>
              <a:t>Unlike in a commercial environment where profitably is a primary concern and stakeholder needs are more apparent, the expectations of the diaspora communities in the </a:t>
            </a:r>
            <a:r>
              <a:rPr lang="en-US" sz="1600" dirty="0" err="1"/>
              <a:t>Lusofonia</a:t>
            </a:r>
            <a:r>
              <a:rPr lang="en-US" sz="1600" dirty="0"/>
              <a:t> Festival are subtle and often less obvious. In order to engage the diaspora communities as they are integral to the success of the festival, it is crucial to ensure their needs and expectations are fulfilled. To the majority in the Portuguese-speaking communities, there are two aesthetic qualities of the </a:t>
            </a:r>
            <a:r>
              <a:rPr lang="en-US" sz="1600" dirty="0" err="1"/>
              <a:t>Lusofonia</a:t>
            </a:r>
            <a:r>
              <a:rPr lang="en-US" sz="1600" dirty="0"/>
              <a:t> Festival essential to the festival spirit. </a:t>
            </a:r>
          </a:p>
          <a:p>
            <a:pPr marL="0" indent="0" algn="just">
              <a:spcBef>
                <a:spcPts val="0"/>
              </a:spcBef>
              <a:buNone/>
            </a:pPr>
            <a:endParaRPr lang="en-US" sz="1600" dirty="0"/>
          </a:p>
          <a:p>
            <a:pPr marL="0" indent="0" algn="just">
              <a:spcBef>
                <a:spcPts val="0"/>
              </a:spcBef>
              <a:buNone/>
            </a:pPr>
            <a:r>
              <a:rPr lang="en-US" sz="1600" dirty="0"/>
              <a:t>The diaspora communities need to feel they belong to the </a:t>
            </a:r>
            <a:r>
              <a:rPr lang="en-US" sz="1600" dirty="0" err="1"/>
              <a:t>Lusofonia</a:t>
            </a:r>
            <a:r>
              <a:rPr lang="en-US" sz="1600" dirty="0"/>
              <a:t> Festival not only as facilitators – as actors in a diaspora festival – but be part of it. They look for a good time to enjoy with family and friends, to rekindle with old friends and to meet new acquaintances over food and drinks. For example, many would meet people at the Brazil booth over a glass of </a:t>
            </a:r>
            <a:r>
              <a:rPr lang="en-US" sz="1600" dirty="0" err="1"/>
              <a:t>caipirinha</a:t>
            </a:r>
            <a:r>
              <a:rPr lang="en-US" sz="1600" dirty="0"/>
              <a:t>, a very popular Brazilian cocktail. As the Portuguese-speaking countries all share some common cultural traits, for example, in food, many would meet and discuss recipes and special ingredients added to </a:t>
            </a:r>
            <a:r>
              <a:rPr lang="en-US" sz="1600" dirty="0" err="1"/>
              <a:t>feijoada</a:t>
            </a:r>
            <a:r>
              <a:rPr lang="en-US" sz="1600" dirty="0"/>
              <a:t>, a traditional Portuguese dish of meat stew with beans, to reflect their country’s unique flavor. The diaspora community needs to own the festival in order to be truly part of it. This is evident in their commitment to the festival. For instance, some would spend more than subsidized in order to provide a richer experience to visitors. It was also observed that the majority of the booths representing the countries were decorated by hand, in some cases, the set up took days to complete. </a:t>
            </a:r>
          </a:p>
        </p:txBody>
      </p:sp>
    </p:spTree>
    <p:extLst>
      <p:ext uri="{BB962C8B-B14F-4D97-AF65-F5344CB8AC3E}">
        <p14:creationId xmlns:p14="http://schemas.microsoft.com/office/powerpoint/2010/main" val="31939867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391025"/>
          </a:xfrm>
        </p:spPr>
        <p:txBody>
          <a:bodyPr>
            <a:normAutofit/>
          </a:bodyPr>
          <a:lstStyle/>
          <a:p>
            <a:pPr marL="0" indent="0" algn="just">
              <a:spcBef>
                <a:spcPts val="0"/>
              </a:spcBef>
              <a:buNone/>
            </a:pPr>
            <a:r>
              <a:rPr lang="en-US" sz="1600" b="1" dirty="0"/>
              <a:t>Stakeholders must find aesthetic value in the festival </a:t>
            </a:r>
            <a:endParaRPr lang="en-US" sz="1600" b="1" dirty="0" smtClean="0"/>
          </a:p>
          <a:p>
            <a:pPr marL="0" indent="0" algn="just">
              <a:spcBef>
                <a:spcPts val="0"/>
              </a:spcBef>
              <a:buNone/>
            </a:pPr>
            <a:r>
              <a:rPr lang="en-US" sz="1600" dirty="0"/>
              <a:t>To ensure the designs reflect an authentic aspect of the culture, members of the diaspora communities personally decorated the booths, often in the evenings after their own full-time work. </a:t>
            </a:r>
          </a:p>
          <a:p>
            <a:pPr marL="0" indent="0" algn="just">
              <a:spcBef>
                <a:spcPts val="0"/>
              </a:spcBef>
              <a:buNone/>
            </a:pPr>
            <a:endParaRPr lang="en-US" sz="1600" dirty="0"/>
          </a:p>
          <a:p>
            <a:pPr marL="0" indent="0" algn="just">
              <a:spcBef>
                <a:spcPts val="0"/>
              </a:spcBef>
              <a:buNone/>
            </a:pPr>
            <a:r>
              <a:rPr lang="en-US" sz="1600" dirty="0"/>
              <a:t>The other aesthetic value that the diaspora communities find at the </a:t>
            </a:r>
            <a:r>
              <a:rPr lang="en-US" sz="1600" dirty="0" err="1"/>
              <a:t>Lusofonia</a:t>
            </a:r>
            <a:r>
              <a:rPr lang="en-US" sz="1600" dirty="0"/>
              <a:t> Festival is an opportunity to liminal experience. The work environment – and life – is very different to either of the home cultures. The </a:t>
            </a:r>
            <a:r>
              <a:rPr lang="en-US" sz="1600" dirty="0" err="1"/>
              <a:t>Lusofonia</a:t>
            </a:r>
            <a:r>
              <a:rPr lang="en-US" sz="1600" dirty="0"/>
              <a:t> Festival is reminiscent to Portuguese outdoor festivals, a nostalgic sentiment many in the communities long for. Additionally, the festive atmosphere and physical settings of the festival also remove the barrier otherwise exists between members of the Portuguese-speaking communities and the general population. Cultural differences, such as language, as well as background like education and employment, almost naturally separate these groups. For instance, the local-born, younger generations of the diaspora communities opt for education in the Portuguese School whereas the majority of the population attends Chinese- or English-medium school. In fact, postcolonial issues often create barriers between members of the Portuguese-speaking communities; the </a:t>
            </a:r>
            <a:r>
              <a:rPr lang="en-US" sz="1600" dirty="0" err="1"/>
              <a:t>Lusofonia</a:t>
            </a:r>
            <a:r>
              <a:rPr lang="en-US" sz="1600" dirty="0"/>
              <a:t> Festival offers a platform for mutual understanding and respect, as well as an opportunity to learn more about each other. This would have been otherwise impossible in usual work, school or social setting</a:t>
            </a:r>
            <a:r>
              <a:rPr lang="en-US" sz="1600" dirty="0" smtClean="0"/>
              <a:t>.</a:t>
            </a:r>
            <a:endParaRPr lang="en-US" sz="1600" dirty="0"/>
          </a:p>
        </p:txBody>
      </p:sp>
    </p:spTree>
    <p:extLst>
      <p:ext uri="{BB962C8B-B14F-4D97-AF65-F5344CB8AC3E}">
        <p14:creationId xmlns:p14="http://schemas.microsoft.com/office/powerpoint/2010/main" val="25319303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noAutofit/>
          </a:bodyPr>
          <a:lstStyle/>
          <a:p>
            <a:pPr marL="0" indent="0">
              <a:spcBef>
                <a:spcPts val="0"/>
              </a:spcBef>
              <a:buNone/>
            </a:pPr>
            <a:r>
              <a:rPr lang="en-US" sz="1600" b="1" dirty="0"/>
              <a:t>Stakeholders engage only in supportive environments </a:t>
            </a:r>
          </a:p>
          <a:p>
            <a:pPr marL="0" indent="0" algn="just">
              <a:spcBef>
                <a:spcPts val="0"/>
              </a:spcBef>
              <a:buNone/>
            </a:pPr>
            <a:r>
              <a:rPr lang="en-US" sz="1600" dirty="0"/>
              <a:t>Stakeholders engagement is more profound in a supportive environment. The </a:t>
            </a:r>
            <a:r>
              <a:rPr lang="en-US" sz="1600" dirty="0" err="1"/>
              <a:t>Lusofonia</a:t>
            </a:r>
            <a:r>
              <a:rPr lang="en-US" sz="1600" dirty="0"/>
              <a:t> Festival is an inclusive event; it welcomes and caters for all types of festivalgoers. Although Portuguese is the predominant language used in the festival, Chinese and English announcements and notices supplement the main commentaries in Portuguese. The majority of the diaspora communities speak Portuguese, Chinese and English which ensure most of the festival visitors are addressed. The festival program also subtly influences the mix of visitors; for instance, children activities like pony riding, face painting, body tattoos and kid games are scheduled in the early afternoon and live bands in the evenings to attract families and adult crowds respectively. In addition, many activities available at the festival encourage participation, for example, sandbag races, foosball tournaments and dances welcome all to join. Parades at the </a:t>
            </a:r>
            <a:r>
              <a:rPr lang="en-US" sz="1600" dirty="0" err="1"/>
              <a:t>Lusofonia</a:t>
            </a:r>
            <a:r>
              <a:rPr lang="en-US" sz="1600" dirty="0"/>
              <a:t> Festival make up of local and international dance troupes from the Portuguese-speaking communities also instill a festive and inclusive atmosphere – such as by physically ‘dragging’ onlookers into the parade. </a:t>
            </a:r>
          </a:p>
          <a:p>
            <a:pPr marL="0" indent="0">
              <a:spcBef>
                <a:spcPts val="0"/>
              </a:spcBef>
              <a:buNone/>
            </a:pPr>
            <a:endParaRPr lang="en-US" sz="1600" dirty="0" smtClean="0"/>
          </a:p>
          <a:p>
            <a:pPr marL="0" indent="0" algn="just">
              <a:spcBef>
                <a:spcPts val="0"/>
              </a:spcBef>
              <a:buNone/>
            </a:pPr>
            <a:r>
              <a:rPr lang="en-US" sz="1600" dirty="0"/>
              <a:t>The physical environment in which the </a:t>
            </a:r>
            <a:r>
              <a:rPr lang="en-US" sz="1600" dirty="0" err="1"/>
              <a:t>Lusofonia</a:t>
            </a:r>
            <a:r>
              <a:rPr lang="en-US" sz="1600" dirty="0"/>
              <a:t> Festival also plays a huge role in engaging stakeholders. The event is held in one of the Portuguese neighborhoods in Macao, with traditional Portuguese houses and buildings, a church and quaint, quiet gardens, along cobblestone roads and pavements. The decorations at the festival as well as booths and crowds instill a festive and joyous mood. </a:t>
            </a:r>
            <a:endParaRPr lang="en-US" sz="1100" dirty="0"/>
          </a:p>
        </p:txBody>
      </p:sp>
    </p:spTree>
    <p:extLst>
      <p:ext uri="{BB962C8B-B14F-4D97-AF65-F5344CB8AC3E}">
        <p14:creationId xmlns:p14="http://schemas.microsoft.com/office/powerpoint/2010/main" val="24347538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spcBef>
                <a:spcPts val="0"/>
              </a:spcBef>
              <a:buNone/>
            </a:pPr>
            <a:r>
              <a:rPr lang="en-US" sz="1600" b="1" dirty="0"/>
              <a:t>Stakeholders engage only in supportive environments </a:t>
            </a:r>
            <a:endParaRPr lang="en-US" sz="1600" b="1" dirty="0" smtClean="0"/>
          </a:p>
          <a:p>
            <a:pPr marL="0" indent="0" algn="just">
              <a:spcBef>
                <a:spcPts val="0"/>
              </a:spcBef>
              <a:buNone/>
            </a:pPr>
            <a:r>
              <a:rPr lang="en-US" sz="1600" dirty="0"/>
              <a:t>Members of the Portuguese-speaking communities are attached to the surroundings and feel like hosts welcoming others to their ‘home’. It is usual to festivalgoers from the diaspora communities introducing and actively engaged with visitors at the </a:t>
            </a:r>
            <a:r>
              <a:rPr lang="en-US" sz="1600" dirty="0" err="1"/>
              <a:t>Lusofonia</a:t>
            </a:r>
            <a:r>
              <a:rPr lang="en-US" sz="1600" dirty="0"/>
              <a:t> Festival, assuming the role of the host even though they are not staff.</a:t>
            </a:r>
          </a:p>
          <a:p>
            <a:pPr marL="0" indent="0" algn="just">
              <a:spcBef>
                <a:spcPts val="0"/>
              </a:spcBef>
              <a:buNone/>
            </a:pPr>
            <a:r>
              <a:rPr lang="en-US" sz="1600" dirty="0"/>
              <a:t> </a:t>
            </a:r>
          </a:p>
          <a:p>
            <a:pPr marL="0" indent="0" algn="just">
              <a:spcBef>
                <a:spcPts val="0"/>
              </a:spcBef>
              <a:buNone/>
            </a:pPr>
            <a:r>
              <a:rPr lang="en-US" sz="1600" dirty="0"/>
              <a:t>Diaspora communities as a stakeholder group such as the case of </a:t>
            </a:r>
            <a:r>
              <a:rPr lang="en-US" sz="1600" dirty="0" err="1"/>
              <a:t>Lusofonia</a:t>
            </a:r>
            <a:r>
              <a:rPr lang="en-US" sz="1600" dirty="0"/>
              <a:t> Festival in Macao are more involved under certain circumstances, namely, stakeholders are integral to the festival, stakeholders find value in the festival and stakeholders are engaged in a supportive environment. Although these observations may not apply in other festive events and celebrations, it is prudent that policymakers encourage the continuity of diaspora festivals by providing adequate support, particularly when the organizers and those involved are commonly disadvantaged due to their minority status and access to resources. Diaspora communities, and by extension, ethnic minority groups within a society are essential to the economic and social development of a place; these events are not merely another item to enrich the destination’s tourism portfolio.</a:t>
            </a:r>
          </a:p>
          <a:p>
            <a:pPr marL="0" indent="0">
              <a:spcBef>
                <a:spcPts val="0"/>
              </a:spcBef>
              <a:buNone/>
            </a:pPr>
            <a:endParaRPr lang="en-US" sz="2000" dirty="0" smtClean="0"/>
          </a:p>
          <a:p>
            <a:pPr marL="0" indent="0">
              <a:buNone/>
            </a:pPr>
            <a:endParaRPr lang="en-US" dirty="0" err="1"/>
          </a:p>
        </p:txBody>
      </p:sp>
    </p:spTree>
    <p:extLst>
      <p:ext uri="{BB962C8B-B14F-4D97-AF65-F5344CB8AC3E}">
        <p14:creationId xmlns:p14="http://schemas.microsoft.com/office/powerpoint/2010/main" val="8864677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 y="1847850"/>
            <a:ext cx="7181850" cy="4552950"/>
          </a:xfrm>
          <a:prstGeom prst="rect">
            <a:avLst/>
          </a:prstGeom>
        </p:spPr>
      </p:pic>
    </p:spTree>
    <p:extLst>
      <p:ext uri="{BB962C8B-B14F-4D97-AF65-F5344CB8AC3E}">
        <p14:creationId xmlns:p14="http://schemas.microsoft.com/office/powerpoint/2010/main" val="31465628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Application of Management Functions to Event Management</a:t>
            </a:r>
            <a:endParaRPr lang="en-US" dirty="0"/>
          </a:p>
        </p:txBody>
      </p:sp>
      <p:sp>
        <p:nvSpPr>
          <p:cNvPr id="4" name="Rectangle 2"/>
          <p:cNvSpPr>
            <a:spLocks noChangeArrowheads="1"/>
          </p:cNvSpPr>
          <p:nvPr/>
        </p:nvSpPr>
        <p:spPr bwMode="auto">
          <a:xfrm>
            <a:off x="1828800" y="22288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3602504233"/>
              </p:ext>
            </p:extLst>
          </p:nvPr>
        </p:nvGraphicFramePr>
        <p:xfrm>
          <a:off x="1089498" y="2052535"/>
          <a:ext cx="7062281" cy="4105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355060" y="6377104"/>
            <a:ext cx="8433880"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4.1:  Areas of Application to Event Management</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40800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Organizing and Planning</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The very mandate and structure of events and tourism organizations is often set by stakeholders through collaborative efforts. Destination Marketing Organizations (DMOs), Destination Management Companies (DMC) or Convention and Visitor Bureaus (CVB) are typically viewed as partnerships, bringing together local government, tourism attractions and services, the hotel and hospitality sectors, restaurants and eateries and of course events. </a:t>
            </a:r>
          </a:p>
          <a:p>
            <a:r>
              <a:rPr lang="en-US" dirty="0" smtClean="0"/>
              <a:t>Many </a:t>
            </a:r>
            <a:r>
              <a:rPr lang="en-US" dirty="0"/>
              <a:t>event organizations are completely or partially dependent upon their partnerships with the same organizations as DMOs, DMCs and CVBs and might actually be conceived as collaborations rather than as independent bodies. </a:t>
            </a:r>
            <a:endParaRPr lang="en-US" dirty="0" smtClean="0"/>
          </a:p>
          <a:p>
            <a:r>
              <a:rPr lang="en-US" dirty="0" smtClean="0"/>
              <a:t>The </a:t>
            </a:r>
            <a:r>
              <a:rPr lang="en-US" dirty="0"/>
              <a:t>literature provides many examples of how festivals and sport events are organized among partners and through </a:t>
            </a:r>
            <a:r>
              <a:rPr lang="en-US" dirty="0" smtClean="0"/>
              <a:t>networking (Figure 4.2).</a:t>
            </a:r>
            <a:endParaRPr lang="en-US" dirty="0"/>
          </a:p>
          <a:p>
            <a:pPr lvl="1"/>
            <a:r>
              <a:rPr lang="en-US" dirty="0"/>
              <a:t>Strategy and Projects</a:t>
            </a:r>
          </a:p>
          <a:p>
            <a:pPr lvl="1"/>
            <a:r>
              <a:rPr lang="en-US" dirty="0"/>
              <a:t>Organizational Culture and Change</a:t>
            </a:r>
          </a:p>
          <a:p>
            <a:pPr lvl="1"/>
            <a:r>
              <a:rPr lang="en-US" dirty="0"/>
              <a:t>Decision Making and Evaluation</a:t>
            </a:r>
          </a:p>
          <a:p>
            <a:pPr lvl="1"/>
            <a:r>
              <a:rPr lang="en-US" dirty="0"/>
              <a:t>Community Based Planning</a:t>
            </a:r>
          </a:p>
          <a:p>
            <a:pPr lvl="1"/>
            <a:r>
              <a:rPr lang="en-US" dirty="0"/>
              <a:t>Collaboration Theory</a:t>
            </a:r>
          </a:p>
          <a:p>
            <a:endParaRPr lang="en-US" dirty="0"/>
          </a:p>
        </p:txBody>
      </p:sp>
    </p:spTree>
    <p:extLst>
      <p:ext uri="{BB962C8B-B14F-4D97-AF65-F5344CB8AC3E}">
        <p14:creationId xmlns:p14="http://schemas.microsoft.com/office/powerpoint/2010/main" val="16384827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1 Organizing and Planning</a:t>
            </a:r>
            <a:endParaRPr lang="en-US" dirty="0"/>
          </a:p>
        </p:txBody>
      </p:sp>
      <p:sp>
        <p:nvSpPr>
          <p:cNvPr id="5" name="Rectangle 2"/>
          <p:cNvSpPr>
            <a:spLocks noChangeArrowheads="1"/>
          </p:cNvSpPr>
          <p:nvPr/>
        </p:nvSpPr>
        <p:spPr bwMode="auto">
          <a:xfrm>
            <a:off x="1828800" y="212407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924594001"/>
              </p:ext>
            </p:extLst>
          </p:nvPr>
        </p:nvGraphicFramePr>
        <p:xfrm>
          <a:off x="992222" y="1828800"/>
          <a:ext cx="7130374" cy="4212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3"/>
          <p:cNvSpPr>
            <a:spLocks noChangeArrowheads="1"/>
          </p:cNvSpPr>
          <p:nvPr/>
        </p:nvSpPr>
        <p:spPr bwMode="auto">
          <a:xfrm>
            <a:off x="3308105" y="6242447"/>
            <a:ext cx="2527790"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4.2: Organizing and Planning</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067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Historical Development of Stakeholder Theory</a:t>
            </a:r>
            <a:endParaRPr lang="en-US" dirty="0"/>
          </a:p>
        </p:txBody>
      </p:sp>
      <p:sp>
        <p:nvSpPr>
          <p:cNvPr id="3" name="Content Placeholder 2"/>
          <p:cNvSpPr>
            <a:spLocks noGrp="1"/>
          </p:cNvSpPr>
          <p:nvPr>
            <p:ph idx="1"/>
          </p:nvPr>
        </p:nvSpPr>
        <p:spPr>
          <a:xfrm>
            <a:off x="369651" y="2133600"/>
            <a:ext cx="8488599" cy="4724400"/>
          </a:xfrm>
        </p:spPr>
        <p:txBody>
          <a:bodyPr>
            <a:normAutofit fontScale="70000" lnSpcReduction="20000"/>
          </a:bodyPr>
          <a:lstStyle/>
          <a:p>
            <a:r>
              <a:rPr lang="en-US" dirty="0"/>
              <a:t>Freeman (1984) is widely credited with popularizing stakeholder theory, but his treatise </a:t>
            </a:r>
            <a:r>
              <a:rPr lang="en-US" dirty="0">
                <a:solidFill>
                  <a:schemeClr val="tx1"/>
                </a:solidFill>
              </a:rPr>
              <a:t>had foundations. His acknowledged intellectual origins included strategic organizational planning, systems theory and organization theory. </a:t>
            </a:r>
            <a:endParaRPr lang="en-US" dirty="0" smtClean="0">
              <a:solidFill>
                <a:schemeClr val="tx1"/>
              </a:solidFill>
            </a:endParaRPr>
          </a:p>
          <a:p>
            <a:r>
              <a:rPr lang="en-US" dirty="0"/>
              <a:t>Reid, S., &amp; Arcodia, C. (2002). Understanding the role of the stakeholder in event management</a:t>
            </a:r>
            <a:r>
              <a:rPr lang="en-US" dirty="0" smtClean="0"/>
              <a:t>.</a:t>
            </a:r>
            <a:endParaRPr lang="en-US" i="1" dirty="0" smtClean="0">
              <a:solidFill>
                <a:schemeClr val="tx1"/>
              </a:solidFill>
            </a:endParaRPr>
          </a:p>
          <a:p>
            <a:pPr algn="just"/>
            <a:r>
              <a:rPr lang="en-US" i="1" dirty="0" smtClean="0">
                <a:solidFill>
                  <a:schemeClr val="tx1"/>
                </a:solidFill>
              </a:rPr>
              <a:t>"</a:t>
            </a:r>
            <a:r>
              <a:rPr lang="en-US" i="1" dirty="0">
                <a:solidFill>
                  <a:schemeClr val="tx1"/>
                </a:solidFill>
              </a:rPr>
              <a:t>Stakeholder theory emerged in the early 1960s with the Stanford Research Institute discussing the role of stakeholders in supporting the activities of an organization. Ansoff (1965) further explained that balancing the conflicting claims of these various stakeholders should determine the objectives of an organization. Previous to this, the view was that the initiatives and thoughts of stakeholders were external </a:t>
            </a:r>
            <a:r>
              <a:rPr lang="en-US" i="1" dirty="0"/>
              <a:t>to the strategic planning and management processes of organizations (Dill, 1975). Stakeholder theory proposes that in a competitive business environment there are other factors that contribute to an organization’s success apart from the attainment of profits. One of the key principles of stakeholder theory is that an organization is granted license to operate by virtue of its social contract with stakeholders (Robson &amp; Robson, 1996). If society sees a benefit in an organization’s activity it will continue to allow the organization to operate. </a:t>
            </a:r>
            <a:endParaRPr lang="en-US" dirty="0"/>
          </a:p>
          <a:p>
            <a:endParaRPr lang="en-US" dirty="0"/>
          </a:p>
        </p:txBody>
      </p:sp>
    </p:spTree>
    <p:extLst>
      <p:ext uri="{BB962C8B-B14F-4D97-AF65-F5344CB8AC3E}">
        <p14:creationId xmlns:p14="http://schemas.microsoft.com/office/powerpoint/2010/main" val="34961436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1 Organizing and Planning</a:t>
            </a:r>
          </a:p>
        </p:txBody>
      </p:sp>
      <p:sp>
        <p:nvSpPr>
          <p:cNvPr id="3" name="Content Placeholder 2"/>
          <p:cNvSpPr>
            <a:spLocks noGrp="1"/>
          </p:cNvSpPr>
          <p:nvPr>
            <p:ph idx="1"/>
          </p:nvPr>
        </p:nvSpPr>
        <p:spPr>
          <a:xfrm>
            <a:off x="284163" y="1838528"/>
            <a:ext cx="8574087" cy="5019472"/>
          </a:xfrm>
        </p:spPr>
        <p:txBody>
          <a:bodyPr>
            <a:normAutofit fontScale="70000" lnSpcReduction="20000"/>
          </a:bodyPr>
          <a:lstStyle/>
          <a:p>
            <a:pPr>
              <a:spcBef>
                <a:spcPts val="0"/>
              </a:spcBef>
            </a:pPr>
            <a:r>
              <a:rPr lang="en-US" b="1" i="1" dirty="0"/>
              <a:t>Strategy and Projects</a:t>
            </a:r>
          </a:p>
          <a:p>
            <a:pPr>
              <a:spcBef>
                <a:spcPts val="0"/>
              </a:spcBef>
            </a:pPr>
            <a:r>
              <a:rPr lang="en-US" dirty="0"/>
              <a:t>A project network is a graph that an event organizer can use to indicate the sequences in which the essential parts of the event should take place. </a:t>
            </a:r>
            <a:endParaRPr lang="en-US" dirty="0" smtClean="0"/>
          </a:p>
          <a:p>
            <a:pPr>
              <a:spcBef>
                <a:spcPts val="0"/>
              </a:spcBef>
            </a:pPr>
            <a:endParaRPr lang="en-US" dirty="0" smtClean="0"/>
          </a:p>
          <a:p>
            <a:pPr>
              <a:spcBef>
                <a:spcPts val="0"/>
              </a:spcBef>
            </a:pPr>
            <a:r>
              <a:rPr lang="en-US" dirty="0" smtClean="0"/>
              <a:t>It </a:t>
            </a:r>
            <a:r>
              <a:rPr lang="en-US" dirty="0"/>
              <a:t>can also indicate the dependencies of each part of the event.  It should be drawn from the left to the right to indicate the chronology of the elements and when it should take place. </a:t>
            </a:r>
            <a:endParaRPr lang="en-US" dirty="0" smtClean="0"/>
          </a:p>
          <a:p>
            <a:pPr>
              <a:spcBef>
                <a:spcPts val="0"/>
              </a:spcBef>
            </a:pPr>
            <a:endParaRPr lang="en-US" dirty="0"/>
          </a:p>
          <a:p>
            <a:pPr>
              <a:spcBef>
                <a:spcPts val="0"/>
              </a:spcBef>
            </a:pPr>
            <a:r>
              <a:rPr lang="en-US" dirty="0" smtClean="0"/>
              <a:t>Inter-organizational </a:t>
            </a:r>
            <a:r>
              <a:rPr lang="en-US" dirty="0"/>
              <a:t>networks can be seen when a group of autonomous stakeholders engage in an interactive process (IBM Center for the Business of Government, 2018). </a:t>
            </a:r>
            <a:endParaRPr lang="en-US" dirty="0" smtClean="0"/>
          </a:p>
          <a:p>
            <a:pPr>
              <a:spcBef>
                <a:spcPts val="0"/>
              </a:spcBef>
            </a:pPr>
            <a:endParaRPr lang="en-US" dirty="0" smtClean="0"/>
          </a:p>
          <a:p>
            <a:pPr>
              <a:spcBef>
                <a:spcPts val="0"/>
              </a:spcBef>
            </a:pPr>
            <a:r>
              <a:rPr lang="en-US" dirty="0" smtClean="0"/>
              <a:t>For </a:t>
            </a:r>
            <a:r>
              <a:rPr lang="en-US" dirty="0"/>
              <a:t>the event planner it means that multiple stakeholder engages with each other by sharing their goals, norms, rules and structures. </a:t>
            </a:r>
            <a:endParaRPr lang="en-US" dirty="0" smtClean="0"/>
          </a:p>
          <a:p>
            <a:pPr>
              <a:spcBef>
                <a:spcPts val="0"/>
              </a:spcBef>
            </a:pPr>
            <a:endParaRPr lang="en-US" dirty="0" smtClean="0"/>
          </a:p>
          <a:p>
            <a:pPr>
              <a:spcBef>
                <a:spcPts val="0"/>
              </a:spcBef>
            </a:pPr>
            <a:r>
              <a:rPr lang="en-US" dirty="0" smtClean="0"/>
              <a:t>By </a:t>
            </a:r>
            <a:r>
              <a:rPr lang="en-US" dirty="0"/>
              <a:t>using this strategy of working together, sharing information, activities and resources the event planner can achieve outcomes that they could not have achieved on their own. </a:t>
            </a:r>
            <a:endParaRPr lang="en-US" dirty="0" smtClean="0"/>
          </a:p>
          <a:p>
            <a:pPr>
              <a:spcBef>
                <a:spcPts val="0"/>
              </a:spcBef>
            </a:pPr>
            <a:endParaRPr lang="en-US" dirty="0"/>
          </a:p>
          <a:p>
            <a:pPr>
              <a:spcBef>
                <a:spcPts val="0"/>
              </a:spcBef>
            </a:pPr>
            <a:r>
              <a:rPr lang="en-US" dirty="0" smtClean="0"/>
              <a:t>Scott </a:t>
            </a:r>
            <a:r>
              <a:rPr lang="en-US" dirty="0"/>
              <a:t>(2004) looks at institutional theory as the way in which the event planner considers the rules, routines, norms and structures as authoritative guidelines for social behavior.  </a:t>
            </a:r>
            <a:endParaRPr lang="en-US" b="1" i="1" dirty="0" smtClean="0"/>
          </a:p>
          <a:p>
            <a:pPr>
              <a:spcBef>
                <a:spcPts val="0"/>
              </a:spcBef>
            </a:pPr>
            <a:endParaRPr lang="en-US" b="1" i="1" dirty="0" smtClean="0"/>
          </a:p>
        </p:txBody>
      </p:sp>
    </p:spTree>
    <p:extLst>
      <p:ext uri="{BB962C8B-B14F-4D97-AF65-F5344CB8AC3E}">
        <p14:creationId xmlns:p14="http://schemas.microsoft.com/office/powerpoint/2010/main" val="403923401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1 Organizing and Planning</a:t>
            </a:r>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pPr>
              <a:spcBef>
                <a:spcPts val="0"/>
              </a:spcBef>
            </a:pPr>
            <a:r>
              <a:rPr lang="en-US" b="1" i="1" dirty="0" smtClean="0"/>
              <a:t>Organizational Culture and Change</a:t>
            </a:r>
            <a:endParaRPr lang="en-US" dirty="0" smtClean="0"/>
          </a:p>
          <a:p>
            <a:pPr>
              <a:spcBef>
                <a:spcPts val="0"/>
              </a:spcBef>
            </a:pPr>
            <a:r>
              <a:rPr lang="en-US" dirty="0" smtClean="0"/>
              <a:t>The culture of the organization will influence the behaviors and values that contribute to the psychological and social environment of the organization.</a:t>
            </a:r>
          </a:p>
          <a:p>
            <a:pPr>
              <a:spcBef>
                <a:spcPts val="0"/>
              </a:spcBef>
            </a:pPr>
            <a:endParaRPr lang="en-US" dirty="0" smtClean="0"/>
          </a:p>
          <a:p>
            <a:pPr>
              <a:spcBef>
                <a:spcPts val="0"/>
              </a:spcBef>
            </a:pPr>
            <a:r>
              <a:rPr lang="en-US" dirty="0" smtClean="0"/>
              <a:t>Event planners need to understand the ownership of the organization as well as all the shareholders’ values and behaviors as this will influence decision-making.  </a:t>
            </a:r>
          </a:p>
          <a:p>
            <a:pPr>
              <a:spcBef>
                <a:spcPts val="0"/>
              </a:spcBef>
            </a:pPr>
            <a:endParaRPr lang="en-US" dirty="0" smtClean="0"/>
          </a:p>
          <a:p>
            <a:pPr>
              <a:spcBef>
                <a:spcPts val="0"/>
              </a:spcBef>
            </a:pPr>
            <a:r>
              <a:rPr lang="en-US" dirty="0" smtClean="0"/>
              <a:t>This will also determine the resistance to change and the acceptance or rejection of innovative ideas. </a:t>
            </a:r>
          </a:p>
          <a:p>
            <a:pPr>
              <a:spcBef>
                <a:spcPts val="0"/>
              </a:spcBef>
            </a:pPr>
            <a:endParaRPr lang="en-US" dirty="0"/>
          </a:p>
          <a:p>
            <a:pPr>
              <a:spcBef>
                <a:spcPts val="0"/>
              </a:spcBef>
            </a:pPr>
            <a:r>
              <a:rPr lang="en-US" dirty="0" smtClean="0"/>
              <a:t>Understand the history of the organization, communication practices, attitudes and assumptions, as it will assist the event planner to be successful. </a:t>
            </a:r>
          </a:p>
          <a:p>
            <a:pPr>
              <a:spcBef>
                <a:spcPts val="0"/>
              </a:spcBef>
            </a:pPr>
            <a:endParaRPr lang="en-US" b="1" i="1" dirty="0" smtClean="0"/>
          </a:p>
        </p:txBody>
      </p:sp>
    </p:spTree>
    <p:extLst>
      <p:ext uri="{BB962C8B-B14F-4D97-AF65-F5344CB8AC3E}">
        <p14:creationId xmlns:p14="http://schemas.microsoft.com/office/powerpoint/2010/main" val="22978908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1 Organizing and Planning</a:t>
            </a:r>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pPr>
              <a:spcBef>
                <a:spcPts val="0"/>
              </a:spcBef>
            </a:pPr>
            <a:r>
              <a:rPr lang="en-US" b="1" i="1" dirty="0" smtClean="0"/>
              <a:t>Decision </a:t>
            </a:r>
            <a:r>
              <a:rPr lang="en-US" b="1" i="1" dirty="0"/>
              <a:t>Making and Evaluation</a:t>
            </a:r>
          </a:p>
          <a:p>
            <a:pPr>
              <a:spcBef>
                <a:spcPts val="0"/>
              </a:spcBef>
            </a:pPr>
            <a:r>
              <a:rPr lang="en-US" dirty="0"/>
              <a:t>Who is making the decisions in the organization?  Who has the authority and control? </a:t>
            </a:r>
            <a:endParaRPr lang="en-US" dirty="0" smtClean="0"/>
          </a:p>
          <a:p>
            <a:pPr>
              <a:spcBef>
                <a:spcPts val="0"/>
              </a:spcBef>
            </a:pPr>
            <a:endParaRPr lang="en-US" dirty="0"/>
          </a:p>
          <a:p>
            <a:pPr>
              <a:spcBef>
                <a:spcPts val="0"/>
              </a:spcBef>
            </a:pPr>
            <a:r>
              <a:rPr lang="en-US" dirty="0" smtClean="0"/>
              <a:t>When </a:t>
            </a:r>
            <a:r>
              <a:rPr lang="en-US" dirty="0"/>
              <a:t>organizing and planning an event this is very important to know and understand, as without the necessary permission the event organizer cannot plan a successful event. </a:t>
            </a:r>
            <a:endParaRPr lang="en-US" dirty="0" smtClean="0"/>
          </a:p>
          <a:p>
            <a:pPr>
              <a:spcBef>
                <a:spcPts val="0"/>
              </a:spcBef>
            </a:pPr>
            <a:endParaRPr lang="en-US" dirty="0" smtClean="0"/>
          </a:p>
          <a:p>
            <a:pPr>
              <a:spcBef>
                <a:spcPts val="0"/>
              </a:spcBef>
            </a:pPr>
            <a:r>
              <a:rPr lang="en-US" dirty="0" smtClean="0"/>
              <a:t>The </a:t>
            </a:r>
            <a:r>
              <a:rPr lang="en-US" dirty="0"/>
              <a:t>event planner needs to understand the complex nature of different systems in science, nature and society and how they interlink with each other.  </a:t>
            </a:r>
            <a:endParaRPr lang="en-US" dirty="0" smtClean="0"/>
          </a:p>
          <a:p>
            <a:pPr>
              <a:spcBef>
                <a:spcPts val="0"/>
              </a:spcBef>
            </a:pPr>
            <a:endParaRPr lang="en-US" dirty="0" smtClean="0"/>
          </a:p>
          <a:p>
            <a:pPr>
              <a:spcBef>
                <a:spcPts val="0"/>
              </a:spcBef>
            </a:pPr>
            <a:r>
              <a:rPr lang="en-US" dirty="0" smtClean="0"/>
              <a:t>The </a:t>
            </a:r>
            <a:r>
              <a:rPr lang="en-US" dirty="0"/>
              <a:t>event planner can also look at different sociological oriented research program on organizations, organizational ecology, and compare rates of failure, change or growth (</a:t>
            </a:r>
            <a:r>
              <a:rPr lang="en-US" dirty="0" err="1"/>
              <a:t>Smelser</a:t>
            </a:r>
            <a:r>
              <a:rPr lang="en-US" dirty="0"/>
              <a:t> &amp; </a:t>
            </a:r>
            <a:r>
              <a:rPr lang="en-US" dirty="0" err="1"/>
              <a:t>Baltes</a:t>
            </a:r>
            <a:r>
              <a:rPr lang="en-US" dirty="0"/>
              <a:t>, 2001).</a:t>
            </a:r>
          </a:p>
          <a:p>
            <a:pPr>
              <a:spcBef>
                <a:spcPts val="0"/>
              </a:spcBef>
            </a:pPr>
            <a:endParaRPr lang="en-US" dirty="0"/>
          </a:p>
        </p:txBody>
      </p:sp>
    </p:spTree>
    <p:extLst>
      <p:ext uri="{BB962C8B-B14F-4D97-AF65-F5344CB8AC3E}">
        <p14:creationId xmlns:p14="http://schemas.microsoft.com/office/powerpoint/2010/main" val="30958563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1 Organizing and Planning</a:t>
            </a:r>
          </a:p>
        </p:txBody>
      </p:sp>
      <p:sp>
        <p:nvSpPr>
          <p:cNvPr id="3" name="Content Placeholder 2"/>
          <p:cNvSpPr>
            <a:spLocks noGrp="1"/>
          </p:cNvSpPr>
          <p:nvPr>
            <p:ph idx="1"/>
          </p:nvPr>
        </p:nvSpPr>
        <p:spPr>
          <a:xfrm>
            <a:off x="284163" y="2133600"/>
            <a:ext cx="8574087" cy="4724400"/>
          </a:xfrm>
        </p:spPr>
        <p:txBody>
          <a:bodyPr>
            <a:normAutofit lnSpcReduction="10000"/>
          </a:bodyPr>
          <a:lstStyle/>
          <a:p>
            <a:pPr>
              <a:spcBef>
                <a:spcPts val="0"/>
              </a:spcBef>
            </a:pPr>
            <a:r>
              <a:rPr lang="en-US" b="1" i="1" dirty="0"/>
              <a:t>Community Based</a:t>
            </a:r>
          </a:p>
          <a:p>
            <a:pPr>
              <a:spcBef>
                <a:spcPts val="0"/>
              </a:spcBef>
            </a:pPr>
            <a:r>
              <a:rPr lang="en-US" dirty="0"/>
              <a:t>The local community plays a very important role in destination events as they provide the social license to operate in the community for the event organizer.  </a:t>
            </a:r>
            <a:endParaRPr lang="en-US" dirty="0" smtClean="0"/>
          </a:p>
          <a:p>
            <a:pPr>
              <a:spcBef>
                <a:spcPts val="0"/>
              </a:spcBef>
            </a:pPr>
            <a:endParaRPr lang="en-US" dirty="0"/>
          </a:p>
          <a:p>
            <a:pPr>
              <a:spcBef>
                <a:spcPts val="0"/>
              </a:spcBef>
            </a:pPr>
            <a:r>
              <a:rPr lang="en-US" dirty="0" smtClean="0"/>
              <a:t>It </a:t>
            </a:r>
            <a:r>
              <a:rPr lang="en-US" dirty="0"/>
              <a:t>is important to understand that events should adhere to the “public good argument”.  </a:t>
            </a:r>
            <a:endParaRPr lang="en-US" dirty="0" smtClean="0"/>
          </a:p>
          <a:p>
            <a:pPr>
              <a:spcBef>
                <a:spcPts val="0"/>
              </a:spcBef>
            </a:pPr>
            <a:endParaRPr lang="en-US" dirty="0" smtClean="0"/>
          </a:p>
          <a:p>
            <a:pPr>
              <a:spcBef>
                <a:spcPts val="0"/>
              </a:spcBef>
            </a:pPr>
            <a:r>
              <a:rPr lang="en-US" dirty="0" smtClean="0"/>
              <a:t>Event </a:t>
            </a:r>
            <a:r>
              <a:rPr lang="en-US" dirty="0"/>
              <a:t>organizers need to involve the community in the event planning process and see them as a very important stakeholder</a:t>
            </a:r>
            <a:r>
              <a:rPr lang="en-US" dirty="0" smtClean="0"/>
              <a:t>.</a:t>
            </a:r>
          </a:p>
          <a:p>
            <a:pPr>
              <a:spcBef>
                <a:spcPts val="0"/>
              </a:spcBef>
            </a:pPr>
            <a:endParaRPr lang="en-US" dirty="0" smtClean="0"/>
          </a:p>
          <a:p>
            <a:pPr>
              <a:spcBef>
                <a:spcPts val="0"/>
              </a:spcBef>
            </a:pPr>
            <a:r>
              <a:rPr lang="en-US" dirty="0" smtClean="0"/>
              <a:t>They </a:t>
            </a:r>
            <a:r>
              <a:rPr lang="en-US" dirty="0"/>
              <a:t>must also protect the interest and needs of the community and ensure that certain benefits will come from the event. </a:t>
            </a:r>
            <a:endParaRPr lang="en-US" dirty="0" smtClean="0"/>
          </a:p>
          <a:p>
            <a:pPr>
              <a:spcBef>
                <a:spcPts val="0"/>
              </a:spcBef>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5518415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1 Organizing and Planning</a:t>
            </a:r>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pPr>
              <a:spcBef>
                <a:spcPts val="0"/>
              </a:spcBef>
            </a:pPr>
            <a:r>
              <a:rPr lang="en-US" b="1" i="1" dirty="0" smtClean="0"/>
              <a:t>Collaboration</a:t>
            </a:r>
            <a:endParaRPr lang="en-US" b="1" i="1" dirty="0"/>
          </a:p>
          <a:p>
            <a:pPr>
              <a:spcBef>
                <a:spcPts val="0"/>
              </a:spcBef>
            </a:pPr>
            <a:r>
              <a:rPr lang="en-US" dirty="0"/>
              <a:t>Events have different stakeholders all with their own individual interest but collaborative relationships (collaboration theory) need to be established by the event organizer to perform the project task. </a:t>
            </a:r>
            <a:endParaRPr lang="en-US" dirty="0" smtClean="0"/>
          </a:p>
          <a:p>
            <a:pPr>
              <a:spcBef>
                <a:spcPts val="0"/>
              </a:spcBef>
            </a:pPr>
            <a:endParaRPr lang="en-US" dirty="0"/>
          </a:p>
          <a:p>
            <a:pPr>
              <a:spcBef>
                <a:spcPts val="0"/>
              </a:spcBef>
            </a:pPr>
            <a:r>
              <a:rPr lang="en-US" dirty="0" smtClean="0"/>
              <a:t>Understanding </a:t>
            </a:r>
            <a:r>
              <a:rPr lang="en-US" dirty="0"/>
              <a:t>political processes in the event project network will assist the event organizer to manage either consensus or conflict between these stakeholders  (Larson &amp; </a:t>
            </a:r>
            <a:r>
              <a:rPr lang="en-US" dirty="0" err="1"/>
              <a:t>Wikström</a:t>
            </a:r>
            <a:r>
              <a:rPr lang="en-US" dirty="0"/>
              <a:t>, 2001). </a:t>
            </a:r>
            <a:endParaRPr lang="en-US" dirty="0" smtClean="0"/>
          </a:p>
          <a:p>
            <a:pPr>
              <a:spcBef>
                <a:spcPts val="0"/>
              </a:spcBef>
            </a:pPr>
            <a:endParaRPr lang="en-US" dirty="0"/>
          </a:p>
          <a:p>
            <a:pPr>
              <a:spcBef>
                <a:spcPts val="0"/>
              </a:spcBef>
            </a:pPr>
            <a:r>
              <a:rPr lang="en-US" dirty="0" smtClean="0"/>
              <a:t>Stakeholders </a:t>
            </a:r>
            <a:r>
              <a:rPr lang="en-US" dirty="0"/>
              <a:t>also have different power and legitimacy to influence the planning and organizing phase according to Savage et al. (1991) as earlier discussed and needs to be taken into consideration. </a:t>
            </a:r>
            <a:endParaRPr lang="en-US" dirty="0" smtClean="0"/>
          </a:p>
          <a:p>
            <a:pPr>
              <a:spcBef>
                <a:spcPts val="0"/>
              </a:spcBef>
            </a:pPr>
            <a:endParaRPr lang="en-US" dirty="0"/>
          </a:p>
          <a:p>
            <a:pPr>
              <a:spcBef>
                <a:spcPts val="0"/>
              </a:spcBef>
            </a:pPr>
            <a:r>
              <a:rPr lang="en-US" dirty="0" smtClean="0"/>
              <a:t>The </a:t>
            </a:r>
            <a:r>
              <a:rPr lang="en-US" dirty="0"/>
              <a:t>processes and methods used to facilitate the peaceful ending of conflict is defined as conflict resolution (</a:t>
            </a:r>
            <a:r>
              <a:rPr lang="en-US" dirty="0" err="1"/>
              <a:t>Grimble</a:t>
            </a:r>
            <a:r>
              <a:rPr lang="en-US" dirty="0"/>
              <a:t> &amp; </a:t>
            </a:r>
            <a:r>
              <a:rPr lang="en-US" dirty="0" err="1"/>
              <a:t>Wellard</a:t>
            </a:r>
            <a:r>
              <a:rPr lang="en-US" dirty="0"/>
              <a:t>, 1997).</a:t>
            </a:r>
          </a:p>
          <a:p>
            <a:pPr marL="0" indent="0">
              <a:buNone/>
            </a:pPr>
            <a:endParaRPr lang="en-US" dirty="0"/>
          </a:p>
          <a:p>
            <a:endParaRPr lang="en-US" dirty="0"/>
          </a:p>
        </p:txBody>
      </p:sp>
    </p:spTree>
    <p:extLst>
      <p:ext uri="{BB962C8B-B14F-4D97-AF65-F5344CB8AC3E}">
        <p14:creationId xmlns:p14="http://schemas.microsoft.com/office/powerpoint/2010/main" val="40751516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92494"/>
          </a:xfrm>
        </p:spPr>
        <p:txBody>
          <a:bodyPr>
            <a:normAutofit fontScale="62500" lnSpcReduction="20000"/>
          </a:bodyPr>
          <a:lstStyle/>
          <a:p>
            <a:pPr marL="0" indent="0" algn="just">
              <a:buNone/>
            </a:pPr>
            <a:r>
              <a:rPr lang="en-US" dirty="0" err="1"/>
              <a:t>Prebensen</a:t>
            </a:r>
            <a:r>
              <a:rPr lang="en-US" dirty="0"/>
              <a:t>, N. (2010). Value Creation Through Stakeholder Participation: A Case Study Of An Event In The High North. Event Management, 14 (1), 37-52.</a:t>
            </a:r>
          </a:p>
          <a:p>
            <a:pPr algn="just"/>
            <a:r>
              <a:rPr lang="en-US" i="1" dirty="0"/>
              <a:t>Abstract: Value creation as a result of stakeholders' participation and involvement is explored in network and co-creation frameworks. The study analyzes seven various stakeholder groups and their purposes for, and structures in, joining an event in the High North. In addition, the study examines the stakeholders' evaluation of values created through their own and others' participation in the event (i.e., value co-creation). The case study is a dog-sled race in </a:t>
            </a:r>
            <a:r>
              <a:rPr lang="en-US" i="1" dirty="0" err="1"/>
              <a:t>Finnmark</a:t>
            </a:r>
            <a:r>
              <a:rPr lang="en-US" i="1" dirty="0"/>
              <a:t>, Norway, the </a:t>
            </a:r>
            <a:r>
              <a:rPr lang="en-US" i="1" dirty="0" err="1"/>
              <a:t>Finnmarksløpet</a:t>
            </a:r>
            <a:r>
              <a:rPr lang="en-US" i="1" dirty="0"/>
              <a:t>. The stakeholders include both organizations and individuals. The study employs various explorative techniques to acknowledge value creation within a stakeholder perspective. The findings reveal that the various groups entail numerous reasons for participating in the event, classified as autotelic and instrumental value experiences. The stakeholders experience various types of values through their participation and involvement, dependent of their own—or in the case of representing a firm, the firm's—motivation and participation in the event. The study explores value creation as a consequence of other stakeholders' participation as well; that is, the sponsors get amplified value with increased media coverage, and more spectators' participation (by their presence or via various mediums). As a result the event becomes more attractive for both sponsors and media. The host organization receives value from all stakeholders' participations. The study also points to how destinations might gain values through networking and cooperation, exemplified by stakeholders' involvement and participation in an event</a:t>
            </a:r>
            <a:r>
              <a:rPr lang="en-US" i="1" dirty="0" smtClean="0"/>
              <a:t>.</a:t>
            </a:r>
            <a:endParaRPr lang="en-US" dirty="0"/>
          </a:p>
          <a:p>
            <a:pPr algn="just"/>
            <a:r>
              <a:rPr lang="en-US" i="1" dirty="0"/>
              <a:t>Keywords: co-creation; experience; networks; stakeholder; values </a:t>
            </a:r>
            <a:endParaRPr lang="en-US" dirty="0"/>
          </a:p>
        </p:txBody>
      </p:sp>
    </p:spTree>
    <p:extLst>
      <p:ext uri="{BB962C8B-B14F-4D97-AF65-F5344CB8AC3E}">
        <p14:creationId xmlns:p14="http://schemas.microsoft.com/office/powerpoint/2010/main" val="1398397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4" name="Content Placeholder 3"/>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Spiropoulos</a:t>
            </a:r>
            <a:r>
              <a:rPr lang="en-US" dirty="0"/>
              <a:t>, S., </a:t>
            </a:r>
            <a:r>
              <a:rPr lang="en-US" dirty="0" err="1"/>
              <a:t>Gargalianos</a:t>
            </a:r>
            <a:r>
              <a:rPr lang="en-US" dirty="0"/>
              <a:t>, D., &amp; </a:t>
            </a:r>
            <a:r>
              <a:rPr lang="en-US" dirty="0" err="1"/>
              <a:t>Sotiriadou</a:t>
            </a:r>
            <a:r>
              <a:rPr lang="en-US" dirty="0"/>
              <a:t>, K. (2005). The 20th Greek festival of Sydney: a stakeholder analysis. Event Management, 9(4), 169-183.</a:t>
            </a:r>
          </a:p>
          <a:p>
            <a:pPr algn="just"/>
            <a:r>
              <a:rPr lang="en-US" i="1" dirty="0"/>
              <a:t>Abstract: In response to the demand for the adoption of a corporate culture by not-for-profit festivals, festival organizations increasingly identify strategic planning process and stakeholder management as crucial components for successful events. The purpose of this article is to present a framework developed for categorizing ethnic festivals stakeholders from a functional role (i.e., marketing, administration, and production) and an ethnic origin (i.e., Greek, Greek-Australian, and non-Greek origin) orientated perspective. The proposed frame-work was developed and applied to the 20th Greek Festival of Sydney (GFS), which was held in 2002, by identifying, categorizing, and examining the role of its stakeholders in the management and delivery of the event. The identification of the type of stakeholders, the ways they influence the GFS organization, and the strategic implications that derived from their involvement are addressed. The methodology utilized to develop the stakeholder framework was qualitative in nature. It combined triangulated data that derived from a number of interviews with representatives from the GFS administration, participant observations, and content analysis of internal documents and reports. The GFS stakeholder analysis offered an understanding of the several marketing-, administration-, and production-related strategic implications to the organization and running of the festival, such as the impact on its content, participants, and future development. The proposed framework derives from the GFS case study, yet it has the potential to be used for the examination of stakeholders’ strategic implications to other ethnic festivals. </a:t>
            </a:r>
            <a:endParaRPr lang="en-US" dirty="0"/>
          </a:p>
          <a:p>
            <a:pPr algn="just"/>
            <a:r>
              <a:rPr lang="en-US" i="1" dirty="0"/>
              <a:t>Keywords: Ethnic festivals; Event stakeholder; Stakeholder functions; Strategic planning</a:t>
            </a:r>
            <a:endParaRPr lang="en-US" dirty="0"/>
          </a:p>
        </p:txBody>
      </p:sp>
    </p:spTree>
    <p:extLst>
      <p:ext uri="{BB962C8B-B14F-4D97-AF65-F5344CB8AC3E}">
        <p14:creationId xmlns:p14="http://schemas.microsoft.com/office/powerpoint/2010/main" val="7690006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Sustainability</a:t>
            </a:r>
            <a:endParaRPr lang="en-US" dirty="0"/>
          </a:p>
        </p:txBody>
      </p:sp>
      <p:sp>
        <p:nvSpPr>
          <p:cNvPr id="3" name="Content Placeholder 2"/>
          <p:cNvSpPr>
            <a:spLocks noGrp="1"/>
          </p:cNvSpPr>
          <p:nvPr>
            <p:ph idx="1"/>
          </p:nvPr>
        </p:nvSpPr>
        <p:spPr>
          <a:xfrm>
            <a:off x="284956" y="2107660"/>
            <a:ext cx="8574087" cy="4750340"/>
          </a:xfrm>
        </p:spPr>
        <p:txBody>
          <a:bodyPr>
            <a:normAutofit fontScale="77500" lnSpcReduction="20000"/>
          </a:bodyPr>
          <a:lstStyle/>
          <a:p>
            <a:pPr>
              <a:spcBef>
                <a:spcPts val="0"/>
              </a:spcBef>
            </a:pPr>
            <a:r>
              <a:rPr lang="en-US" dirty="0"/>
              <a:t>This area concerns more than the greening of events, it covers their long-term viability. </a:t>
            </a:r>
            <a:endParaRPr lang="en-US" dirty="0" smtClean="0"/>
          </a:p>
          <a:p>
            <a:pPr>
              <a:spcBef>
                <a:spcPts val="0"/>
              </a:spcBef>
            </a:pPr>
            <a:endParaRPr lang="en-US" dirty="0"/>
          </a:p>
          <a:p>
            <a:pPr>
              <a:spcBef>
                <a:spcPts val="0"/>
              </a:spcBef>
            </a:pPr>
            <a:r>
              <a:rPr lang="en-US" dirty="0" smtClean="0"/>
              <a:t>Risk </a:t>
            </a:r>
            <a:r>
              <a:rPr lang="en-US" dirty="0"/>
              <a:t>needs to be determined across all networks as well as stakeholder influences on the event portfolio of the area. </a:t>
            </a:r>
            <a:endParaRPr lang="en-US" dirty="0" smtClean="0"/>
          </a:p>
          <a:p>
            <a:pPr>
              <a:spcBef>
                <a:spcPts val="0"/>
              </a:spcBef>
            </a:pPr>
            <a:endParaRPr lang="en-US" dirty="0"/>
          </a:p>
          <a:p>
            <a:pPr>
              <a:spcBef>
                <a:spcPts val="0"/>
              </a:spcBef>
            </a:pPr>
            <a:r>
              <a:rPr lang="en-US" dirty="0" smtClean="0"/>
              <a:t>The </a:t>
            </a:r>
            <a:r>
              <a:rPr lang="en-US" dirty="0"/>
              <a:t>overall health of the events in an area (i.e., the population of events) needs to be investigated as well as their dependency upon the resources of the area. </a:t>
            </a:r>
            <a:endParaRPr lang="en-US" dirty="0" smtClean="0"/>
          </a:p>
          <a:p>
            <a:pPr>
              <a:spcBef>
                <a:spcPts val="0"/>
              </a:spcBef>
            </a:pPr>
            <a:endParaRPr lang="en-US" dirty="0"/>
          </a:p>
          <a:p>
            <a:pPr marL="457200" lvl="1" indent="0">
              <a:spcBef>
                <a:spcPts val="0"/>
              </a:spcBef>
              <a:buNone/>
            </a:pPr>
            <a:r>
              <a:rPr lang="en-US" b="1" i="1" dirty="0"/>
              <a:t>Risk</a:t>
            </a:r>
          </a:p>
          <a:p>
            <a:pPr lvl="1">
              <a:spcBef>
                <a:spcPts val="0"/>
              </a:spcBef>
            </a:pPr>
            <a:r>
              <a:rPr lang="en-US" dirty="0"/>
              <a:t>Hosting an event has opened you up to potential risks. It is important to manage the risks because failing to recognize the potential problems that might occur might have huge impacts on your organization. </a:t>
            </a:r>
            <a:endParaRPr lang="en-US" dirty="0" smtClean="0"/>
          </a:p>
          <a:p>
            <a:pPr lvl="1">
              <a:spcBef>
                <a:spcPts val="0"/>
              </a:spcBef>
            </a:pPr>
            <a:endParaRPr lang="en-US" dirty="0"/>
          </a:p>
          <a:p>
            <a:pPr lvl="1">
              <a:spcBef>
                <a:spcPts val="0"/>
              </a:spcBef>
            </a:pPr>
            <a:r>
              <a:rPr lang="en-US" dirty="0" smtClean="0"/>
              <a:t>The </a:t>
            </a:r>
            <a:r>
              <a:rPr lang="en-US" dirty="0"/>
              <a:t>sustainability of events can increase if the risk that threatens the event can be shared across networks. </a:t>
            </a:r>
            <a:endParaRPr lang="en-US" dirty="0" smtClean="0"/>
          </a:p>
          <a:p>
            <a:pPr lvl="1">
              <a:spcBef>
                <a:spcPts val="0"/>
              </a:spcBef>
            </a:pPr>
            <a:endParaRPr lang="en-US" dirty="0"/>
          </a:p>
          <a:p>
            <a:pPr lvl="1">
              <a:spcBef>
                <a:spcPts val="0"/>
              </a:spcBef>
            </a:pPr>
            <a:r>
              <a:rPr lang="en-US" dirty="0" smtClean="0"/>
              <a:t>During </a:t>
            </a:r>
            <a:r>
              <a:rPr lang="en-US" dirty="0"/>
              <a:t>the planning and organizing phase shared risk should be incorporated. This can include financial loss, damage to facilities, loss of equipment and reputation, injury of employees, volunteers or participants, security and food safety concerns to mention a few.     </a:t>
            </a:r>
          </a:p>
          <a:p>
            <a:pPr>
              <a:spcBef>
                <a:spcPts val="0"/>
              </a:spcBef>
            </a:pPr>
            <a:endParaRPr lang="en-US" b="1" i="1" dirty="0" smtClean="0"/>
          </a:p>
        </p:txBody>
      </p:sp>
    </p:spTree>
    <p:extLst>
      <p:ext uri="{BB962C8B-B14F-4D97-AF65-F5344CB8AC3E}">
        <p14:creationId xmlns:p14="http://schemas.microsoft.com/office/powerpoint/2010/main" val="7440328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Sustainability</a:t>
            </a:r>
            <a:endParaRPr lang="en-US" dirty="0"/>
          </a:p>
        </p:txBody>
      </p:sp>
      <p:sp>
        <p:nvSpPr>
          <p:cNvPr id="3" name="Content Placeholder 2"/>
          <p:cNvSpPr>
            <a:spLocks noGrp="1"/>
          </p:cNvSpPr>
          <p:nvPr>
            <p:ph idx="1"/>
          </p:nvPr>
        </p:nvSpPr>
        <p:spPr>
          <a:xfrm>
            <a:off x="284956" y="1984443"/>
            <a:ext cx="8574087" cy="4873557"/>
          </a:xfrm>
        </p:spPr>
        <p:txBody>
          <a:bodyPr>
            <a:normAutofit fontScale="85000" lnSpcReduction="20000"/>
          </a:bodyPr>
          <a:lstStyle/>
          <a:p>
            <a:pPr marL="457200" lvl="1" indent="0">
              <a:spcBef>
                <a:spcPts val="0"/>
              </a:spcBef>
              <a:buNone/>
            </a:pPr>
            <a:r>
              <a:rPr lang="en-US" b="1" i="1" dirty="0" smtClean="0"/>
              <a:t>Legitimacy</a:t>
            </a:r>
            <a:endParaRPr lang="en-US" b="1" i="1" dirty="0"/>
          </a:p>
          <a:p>
            <a:pPr lvl="1">
              <a:spcBef>
                <a:spcPts val="0"/>
              </a:spcBef>
            </a:pPr>
            <a:r>
              <a:rPr lang="en-US" dirty="0"/>
              <a:t>Various stakeholders are present when planning and organizing events.  These stakeholders are driven by their own needs and reasons for being involved in the event.  </a:t>
            </a:r>
            <a:endParaRPr lang="en-US" dirty="0" smtClean="0"/>
          </a:p>
          <a:p>
            <a:pPr lvl="1">
              <a:spcBef>
                <a:spcPts val="0"/>
              </a:spcBef>
            </a:pPr>
            <a:endParaRPr lang="en-US" dirty="0"/>
          </a:p>
          <a:p>
            <a:pPr lvl="1">
              <a:spcBef>
                <a:spcPts val="0"/>
              </a:spcBef>
            </a:pPr>
            <a:r>
              <a:rPr lang="en-US" dirty="0" smtClean="0"/>
              <a:t>Event </a:t>
            </a:r>
            <a:r>
              <a:rPr lang="en-US" dirty="0"/>
              <a:t>planners should determine the legitimacy of each stakeholder and plan in advance how they will be managed.  The legitimacy of the stakeholders will also be determined by the political market square and the social behavior acceptable during the negotiated exchanges. </a:t>
            </a:r>
            <a:endParaRPr lang="en-US" dirty="0" smtClean="0"/>
          </a:p>
          <a:p>
            <a:pPr lvl="1">
              <a:spcBef>
                <a:spcPts val="0"/>
              </a:spcBef>
            </a:pPr>
            <a:endParaRPr lang="en-US" dirty="0"/>
          </a:p>
          <a:p>
            <a:pPr lvl="1">
              <a:spcBef>
                <a:spcPts val="0"/>
              </a:spcBef>
            </a:pPr>
            <a:r>
              <a:rPr lang="en-US" dirty="0" smtClean="0"/>
              <a:t>According </a:t>
            </a:r>
            <a:r>
              <a:rPr lang="en-US" dirty="0"/>
              <a:t>to Getz &amp; </a:t>
            </a:r>
            <a:r>
              <a:rPr lang="en-US" dirty="0" err="1"/>
              <a:t>Andersson</a:t>
            </a:r>
            <a:r>
              <a:rPr lang="en-US" dirty="0"/>
              <a:t> (2008: p.13) events become institutions when: </a:t>
            </a:r>
            <a:r>
              <a:rPr lang="en-US" i="1" dirty="0"/>
              <a:t>“sufficient support and resources are assured by key external stakeholders, leading to a taken-for-granted permanence, and premised on the festival solving important social problems (or meeting important social goals). </a:t>
            </a:r>
            <a:endParaRPr lang="en-US" i="1" dirty="0" smtClean="0"/>
          </a:p>
          <a:p>
            <a:pPr lvl="1">
              <a:spcBef>
                <a:spcPts val="0"/>
              </a:spcBef>
            </a:pPr>
            <a:endParaRPr lang="en-US" i="1" dirty="0"/>
          </a:p>
          <a:p>
            <a:pPr lvl="1">
              <a:spcBef>
                <a:spcPts val="0"/>
              </a:spcBef>
            </a:pPr>
            <a:r>
              <a:rPr lang="en-US" i="1" dirty="0" smtClean="0"/>
              <a:t>This </a:t>
            </a:r>
            <a:r>
              <a:rPr lang="en-US" i="1" dirty="0"/>
              <a:t>is the “niche” required by population ecology and resource dependency theory, and presumably a niche cannot be occupied simultaneously by more than one institution”.</a:t>
            </a:r>
            <a:r>
              <a:rPr lang="en-US" dirty="0"/>
              <a:t> </a:t>
            </a:r>
          </a:p>
        </p:txBody>
      </p:sp>
    </p:spTree>
    <p:extLst>
      <p:ext uri="{BB962C8B-B14F-4D97-AF65-F5344CB8AC3E}">
        <p14:creationId xmlns:p14="http://schemas.microsoft.com/office/powerpoint/2010/main" val="34636928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Sustainability</a:t>
            </a:r>
            <a:endParaRPr lang="en-US" dirty="0"/>
          </a:p>
        </p:txBody>
      </p:sp>
      <p:sp>
        <p:nvSpPr>
          <p:cNvPr id="3" name="Content Placeholder 2"/>
          <p:cNvSpPr>
            <a:spLocks noGrp="1"/>
          </p:cNvSpPr>
          <p:nvPr>
            <p:ph idx="1"/>
          </p:nvPr>
        </p:nvSpPr>
        <p:spPr>
          <a:xfrm>
            <a:off x="284956" y="1984443"/>
            <a:ext cx="8574087" cy="4873557"/>
          </a:xfrm>
        </p:spPr>
        <p:txBody>
          <a:bodyPr>
            <a:normAutofit/>
          </a:bodyPr>
          <a:lstStyle/>
          <a:p>
            <a:pPr marL="457200" lvl="1" indent="0">
              <a:spcBef>
                <a:spcPts val="0"/>
              </a:spcBef>
              <a:buNone/>
            </a:pPr>
            <a:r>
              <a:rPr lang="en-US" b="1" i="1" dirty="0" smtClean="0"/>
              <a:t>Resources</a:t>
            </a:r>
            <a:endParaRPr lang="en-US" b="1" i="1" dirty="0"/>
          </a:p>
          <a:p>
            <a:pPr lvl="1">
              <a:spcBef>
                <a:spcPts val="0"/>
              </a:spcBef>
            </a:pPr>
            <a:r>
              <a:rPr lang="en-US" dirty="0"/>
              <a:t>Dependency of resources occur at an </a:t>
            </a:r>
            <a:r>
              <a:rPr lang="en-US" dirty="0" err="1"/>
              <a:t>interorganizational</a:t>
            </a:r>
            <a:r>
              <a:rPr lang="en-US" dirty="0"/>
              <a:t> relationship level if the one organization has a need for a resource and the other organization has control over that resource (</a:t>
            </a:r>
            <a:r>
              <a:rPr lang="en-US" dirty="0" err="1"/>
              <a:t>Pfeffer</a:t>
            </a:r>
            <a:r>
              <a:rPr lang="en-US" dirty="0"/>
              <a:t> &amp; </a:t>
            </a:r>
            <a:r>
              <a:rPr lang="en-US" dirty="0" err="1"/>
              <a:t>Salancik</a:t>
            </a:r>
            <a:r>
              <a:rPr lang="en-US" dirty="0"/>
              <a:t>, 1978</a:t>
            </a:r>
            <a:r>
              <a:rPr lang="en-US" dirty="0" smtClean="0"/>
              <a:t>)</a:t>
            </a:r>
            <a:r>
              <a:rPr lang="en-US"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612" y="3429000"/>
            <a:ext cx="3416256" cy="3429000"/>
          </a:xfrm>
          <a:prstGeom prst="rect">
            <a:avLst/>
          </a:prstGeom>
        </p:spPr>
      </p:pic>
    </p:spTree>
    <p:extLst>
      <p:ext uri="{BB962C8B-B14F-4D97-AF65-F5344CB8AC3E}">
        <p14:creationId xmlns:p14="http://schemas.microsoft.com/office/powerpoint/2010/main" val="295860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Historical Development of Stakeholder Theory</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The term </a:t>
            </a:r>
            <a:r>
              <a:rPr lang="en-US" i="1" dirty="0"/>
              <a:t>stakeholder </a:t>
            </a:r>
            <a:r>
              <a:rPr lang="en-US" dirty="0"/>
              <a:t>came into the tourism literature in the 1970s, much earlier than in the events field where it was not widely used (if at all) until the 1990s. </a:t>
            </a:r>
            <a:endParaRPr lang="en-US" dirty="0" smtClean="0"/>
          </a:p>
          <a:p>
            <a:r>
              <a:rPr lang="en-US" dirty="0" smtClean="0"/>
              <a:t>The </a:t>
            </a:r>
            <a:r>
              <a:rPr lang="en-US" dirty="0"/>
              <a:t>classic 1978 paper by </a:t>
            </a:r>
            <a:r>
              <a:rPr lang="en-US" dirty="0" err="1"/>
              <a:t>Heenan</a:t>
            </a:r>
            <a:r>
              <a:rPr lang="en-US" dirty="0"/>
              <a:t> - </a:t>
            </a:r>
            <a:r>
              <a:rPr lang="en-US" i="1" dirty="0"/>
              <a:t>Tourism and the Community - A Drama in Three Acts - </a:t>
            </a:r>
            <a:r>
              <a:rPr lang="en-US" dirty="0"/>
              <a:t>mentioned stakeholder legitimacy when examining host-community attitudes towards hallmark events, and that might be the earliest example of relevance to both tourism and event management (</a:t>
            </a:r>
            <a:r>
              <a:rPr lang="en-US" dirty="0" err="1"/>
              <a:t>Heenan</a:t>
            </a:r>
            <a:r>
              <a:rPr lang="en-US" dirty="0"/>
              <a:t>, 1978). </a:t>
            </a:r>
            <a:endParaRPr lang="en-US" dirty="0" smtClean="0"/>
          </a:p>
          <a:p>
            <a:r>
              <a:rPr lang="en-US" dirty="0" smtClean="0"/>
              <a:t>Chacko </a:t>
            </a:r>
            <a:r>
              <a:rPr lang="en-US" dirty="0"/>
              <a:t>and Shaffer (1993) called for stakeholder involvement in festival and event planning. </a:t>
            </a:r>
            <a:endParaRPr lang="en-US" dirty="0" smtClean="0"/>
          </a:p>
          <a:p>
            <a:r>
              <a:rPr lang="en-US" dirty="0" smtClean="0"/>
              <a:t>Getz </a:t>
            </a:r>
            <a:r>
              <a:rPr lang="en-US" dirty="0"/>
              <a:t>&amp; Jamal (1994) and Jamal and Getz (1994) emphasized stakeholders within the frame collaboration theory while studying community-based tourism planning. </a:t>
            </a:r>
          </a:p>
          <a:p>
            <a:endParaRPr lang="en-US" dirty="0"/>
          </a:p>
        </p:txBody>
      </p:sp>
    </p:spTree>
    <p:extLst>
      <p:ext uri="{BB962C8B-B14F-4D97-AF65-F5344CB8AC3E}">
        <p14:creationId xmlns:p14="http://schemas.microsoft.com/office/powerpoint/2010/main" val="42739169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Sustainability</a:t>
            </a:r>
            <a:endParaRPr lang="en-US" dirty="0"/>
          </a:p>
        </p:txBody>
      </p:sp>
      <p:sp>
        <p:nvSpPr>
          <p:cNvPr id="4" name="Rectangle 2"/>
          <p:cNvSpPr>
            <a:spLocks noChangeArrowheads="1"/>
          </p:cNvSpPr>
          <p:nvPr/>
        </p:nvSpPr>
        <p:spPr bwMode="auto">
          <a:xfrm>
            <a:off x="1828800" y="19431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1823260543"/>
              </p:ext>
            </p:extLst>
          </p:nvPr>
        </p:nvGraphicFramePr>
        <p:xfrm>
          <a:off x="1322963" y="1750979"/>
          <a:ext cx="6527258" cy="414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3289467" y="6181928"/>
            <a:ext cx="2563477"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4.3:  Sustainability</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69666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Getz, D., &amp; </a:t>
            </a:r>
            <a:r>
              <a:rPr lang="en-US" dirty="0" err="1"/>
              <a:t>Andersson</a:t>
            </a:r>
            <a:r>
              <a:rPr lang="en-US" dirty="0"/>
              <a:t>, T. D. (2008). Sustainable festivals: On becoming an institution. Event Management, 12(1), 1-17.</a:t>
            </a:r>
          </a:p>
          <a:p>
            <a:pPr algn="just"/>
            <a:r>
              <a:rPr lang="en-US" i="1" dirty="0"/>
              <a:t>Abstract: This article conceptually addresses the sustainability of festivals from the perspective of the organizations providing them, specially in the context of how event organizations can become permanent institutions. Festivals and other recurring events are often viewed as tourist attractions, and are commonly used in place marketing and destination image-making strategies. Little attention has been paid, however, to their individual or collective viability and long-term sustainability. Supportive data are provided from a survey of 14 live-music festivals in Sweden in which responding festival managers confirmed the importance of attaining “institutional status,” occupying a unique “niche” in the community, sustaining committed stakeholders, and practicing constant innovation. Theoretical conclusions are drawn on the institutionalization process for festivals, including a set of propositions that can be used both as indicators of institutional status, and as hypotheses for future research. </a:t>
            </a:r>
            <a:endParaRPr lang="en-US" dirty="0"/>
          </a:p>
          <a:p>
            <a:pPr algn="just"/>
            <a:r>
              <a:rPr lang="en-US" i="1" dirty="0"/>
              <a:t>Keywords: Sustainability; Festivals; Event organizations; Stakeholders; Institutions </a:t>
            </a:r>
            <a:endParaRPr lang="en-US" dirty="0"/>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23041216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1906621"/>
            <a:ext cx="8574087" cy="4951379"/>
          </a:xfrm>
        </p:spPr>
        <p:txBody>
          <a:bodyPr>
            <a:normAutofit fontScale="85000" lnSpcReduction="20000"/>
          </a:bodyPr>
          <a:lstStyle/>
          <a:p>
            <a:pPr marL="0" indent="0" algn="just">
              <a:buNone/>
            </a:pPr>
            <a:r>
              <a:rPr lang="en-US" dirty="0" err="1"/>
              <a:t>Hede</a:t>
            </a:r>
            <a:r>
              <a:rPr lang="en-US" dirty="0"/>
              <a:t>, A,M. (2007). Managing Special Events in the New Era of the Triple Bottom Line. Event Management, 11 (1-2), 13-22.</a:t>
            </a:r>
          </a:p>
          <a:p>
            <a:pPr algn="just"/>
            <a:r>
              <a:rPr lang="en-US" i="1" dirty="0"/>
              <a:t>Abstract: A new concept has emerged in special event research—the Triple Bottom Line (TBL). The TBL, borrowed from accounting and finance, amalgamates the social, economic, and environmental aspects of activities into one framework. Within the context of special events, the TBL has been particularly linked to their evaluation. In this conceptual article it is argued that while this approach to event evaluation is useful, it is imperative that the underlying principles of the TBL be applied to the planning stage of special event management. This article proposes a framework for this purpose that draws upon Stakeholder Theory. By using this framework, the underlying principles of the TBL can be implemented to special event planning so that the outcomes of special events can be enhanced for their stakeholders.</a:t>
            </a:r>
            <a:endParaRPr lang="en-US" dirty="0"/>
          </a:p>
          <a:p>
            <a:pPr marL="0" indent="0" algn="just">
              <a:buNone/>
            </a:pPr>
            <a:endParaRPr lang="en-US" dirty="0"/>
          </a:p>
          <a:p>
            <a:pPr algn="just"/>
            <a:r>
              <a:rPr lang="en-US" i="1" dirty="0"/>
              <a:t>Keywords: evaluation; special event; stakeholder theory; triple bottom line</a:t>
            </a:r>
            <a:endParaRPr lang="en-US" dirty="0"/>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33557218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Karlsen</a:t>
            </a:r>
            <a:r>
              <a:rPr lang="en-US" dirty="0"/>
              <a:t>, S., &amp; </a:t>
            </a:r>
            <a:r>
              <a:rPr lang="en-US" dirty="0" err="1"/>
              <a:t>Stenbacka</a:t>
            </a:r>
            <a:r>
              <a:rPr lang="en-US" dirty="0"/>
              <a:t> </a:t>
            </a:r>
            <a:r>
              <a:rPr lang="en-US" dirty="0" err="1"/>
              <a:t>Nordström</a:t>
            </a:r>
            <a:r>
              <a:rPr lang="en-US" dirty="0"/>
              <a:t>, C. (2009). Festivals in the Barents Region: Exploring Festival‐stakeholder Cooperation. </a:t>
            </a:r>
            <a:r>
              <a:rPr lang="en-US" i="1" dirty="0"/>
              <a:t>Scandinavian Journal of Hospitality and Tourism</a:t>
            </a:r>
            <a:r>
              <a:rPr lang="en-US" dirty="0"/>
              <a:t>, </a:t>
            </a:r>
            <a:r>
              <a:rPr lang="en-US" i="1" dirty="0"/>
              <a:t>9</a:t>
            </a:r>
            <a:r>
              <a:rPr lang="en-US" dirty="0"/>
              <a:t>(2-3), 130-145.</a:t>
            </a:r>
          </a:p>
          <a:p>
            <a:pPr algn="just"/>
            <a:r>
              <a:rPr lang="en-US" i="1" dirty="0"/>
              <a:t>ABSTRACT: The paper reports from a multiple case study investigating three music festivals located in the Barents region, namely the </a:t>
            </a:r>
            <a:r>
              <a:rPr lang="en-US" i="1" dirty="0" err="1"/>
              <a:t>Festspel</a:t>
            </a:r>
            <a:r>
              <a:rPr lang="en-US" i="1" dirty="0"/>
              <a:t> </a:t>
            </a:r>
            <a:r>
              <a:rPr lang="en-US" i="1" dirty="0" err="1"/>
              <a:t>i</a:t>
            </a:r>
            <a:r>
              <a:rPr lang="en-US" i="1" dirty="0"/>
              <a:t> </a:t>
            </a:r>
            <a:r>
              <a:rPr lang="en-US" i="1" dirty="0" err="1"/>
              <a:t>Pite</a:t>
            </a:r>
            <a:r>
              <a:rPr lang="en-US" i="1" dirty="0"/>
              <a:t> </a:t>
            </a:r>
            <a:r>
              <a:rPr lang="en-US" i="1" dirty="0" err="1"/>
              <a:t>Älvdal</a:t>
            </a:r>
            <a:r>
              <a:rPr lang="en-US" i="1" dirty="0"/>
              <a:t> (</a:t>
            </a:r>
            <a:r>
              <a:rPr lang="en-US" i="1" dirty="0" err="1"/>
              <a:t>Piteå</a:t>
            </a:r>
            <a:r>
              <a:rPr lang="en-US" i="1" dirty="0"/>
              <a:t>, Sweden), the </a:t>
            </a:r>
            <a:r>
              <a:rPr lang="en-US" i="1" dirty="0" err="1"/>
              <a:t>Festspillene</a:t>
            </a:r>
            <a:r>
              <a:rPr lang="en-US" i="1" dirty="0"/>
              <a:t> </a:t>
            </a:r>
            <a:r>
              <a:rPr lang="en-US" i="1" dirty="0" err="1"/>
              <a:t>i</a:t>
            </a:r>
            <a:r>
              <a:rPr lang="en-US" i="1" dirty="0"/>
              <a:t> Nord-Norge (</a:t>
            </a:r>
            <a:r>
              <a:rPr lang="en-US" i="1" dirty="0" err="1"/>
              <a:t>Harstad</a:t>
            </a:r>
            <a:r>
              <a:rPr lang="en-US" i="1" dirty="0"/>
              <a:t>, Norway) and the </a:t>
            </a:r>
            <a:r>
              <a:rPr lang="en-US" i="1" dirty="0" err="1"/>
              <a:t>Jutajaiset</a:t>
            </a:r>
            <a:r>
              <a:rPr lang="en-US" i="1" dirty="0"/>
              <a:t> </a:t>
            </a:r>
            <a:r>
              <a:rPr lang="en-US" i="1" dirty="0" err="1"/>
              <a:t>Folklorefestivaali</a:t>
            </a:r>
            <a:r>
              <a:rPr lang="en-US" i="1" dirty="0"/>
              <a:t> (</a:t>
            </a:r>
            <a:r>
              <a:rPr lang="en-US" i="1" dirty="0" err="1"/>
              <a:t>Rovaniemi</a:t>
            </a:r>
            <a:r>
              <a:rPr lang="en-US" i="1" dirty="0"/>
              <a:t>, Finland). The aim of the reported study was to investigate how these festivals cooperated with actors in their surroundings. Furthermore, the purpose was to explore the study’s data through the perspectives of network and stakeholder theory. The data consisted of field notes from observations of 58 festival events; 10 in-depth interviews with festival administrators and official representatives of the festivals’ host municipalities; and documentation. The data was analyzed using meaning condensation and structuring displays. Through the theory-related exploration of the study’s data, three themes emerged: first, the festivals cooperated with multiple stakeholders, who assumed multiple roles; second, the festivals and their stakeholders would sometimes enter into a state of symbiosis; and third, the festivals were seen to engage in long-stretched, “loose” and global networks. The three themes appeared as interrelated and could all be understood as strategies, which the festivals employed in order to increase their sustainability. The findings could also be connected to a typology of festivals in the context of institutionalization</a:t>
            </a:r>
            <a:r>
              <a:rPr lang="en-US" i="1" dirty="0" smtClean="0"/>
              <a:t>.</a:t>
            </a:r>
            <a:endParaRPr lang="en-US" dirty="0"/>
          </a:p>
          <a:p>
            <a:pPr algn="just"/>
            <a:r>
              <a:rPr lang="en-US" i="1" dirty="0"/>
              <a:t>Keywords: Festival research, festival-stakeholder cooperation, festival management, network theory, stakeholder </a:t>
            </a:r>
            <a:r>
              <a:rPr lang="en-US" i="1" dirty="0" smtClean="0"/>
              <a:t>theory</a:t>
            </a:r>
            <a:endParaRPr lang="en-US" dirty="0"/>
          </a:p>
          <a:p>
            <a:pPr marL="0" indent="0" algn="just">
              <a:buNone/>
            </a:pPr>
            <a:endParaRPr lang="en-US" dirty="0"/>
          </a:p>
        </p:txBody>
      </p:sp>
    </p:spTree>
    <p:extLst>
      <p:ext uri="{BB962C8B-B14F-4D97-AF65-F5344CB8AC3E}">
        <p14:creationId xmlns:p14="http://schemas.microsoft.com/office/powerpoint/2010/main" val="3276410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Presbury</a:t>
            </a:r>
            <a:r>
              <a:rPr lang="en-US" dirty="0"/>
              <a:t>, R., &amp; Edwards, D. C. (2005). Incorporating sustainability in meetings and event management education. </a:t>
            </a:r>
            <a:r>
              <a:rPr lang="en-US" i="1" dirty="0"/>
              <a:t>International Journal of Event Management Research</a:t>
            </a:r>
            <a:r>
              <a:rPr lang="en-US" dirty="0"/>
              <a:t>.</a:t>
            </a:r>
          </a:p>
          <a:p>
            <a:pPr algn="just"/>
            <a:r>
              <a:rPr lang="en-US" i="1" dirty="0"/>
              <a:t>Abstract: Events and other meetings are an important component of the tourism industry. The activities around events and other meetings bring people together and offer communities an opportunity to celebrate and showcase their traditions, culture and way of life. As the major stakeholders in such activities realize the significant economic benefits of holding events and meetings, governments and operators are making significant capital investment in developing the necessary facilities and infrastructure to accommodate this sector of the tourism industry. Whilst the flurry of activities has a number of positive economic impacts, such as job creation and increased revenue there are also potential negative consequences. The quality of the economic, social and natural environments in which such activity takes place is at risk. As a result, there has been a realization, particularly by educators and researchers that there is a need to incorporate sustainability into meeting and event management. The Best Education Network (BEST) has addressed this gap by holding workshops for the purpose of identifying objectives that can be used in the development of a short teaching module for sustainable meeting and event management. The purpose of this paper is to discuss the need to incorporate sustainability into meeting and event management; to describe the process used by BEST to identify sustainable meeting and event objectives; and to present the learning objectives that were identified, as a result of this process. </a:t>
            </a:r>
            <a:endParaRPr lang="en-US" dirty="0"/>
          </a:p>
          <a:p>
            <a:pPr algn="just"/>
            <a:r>
              <a:rPr lang="en-US" i="1" dirty="0"/>
              <a:t>Keywords: Sustainability, meetings, event</a:t>
            </a:r>
            <a:endParaRPr lang="en-US" dirty="0"/>
          </a:p>
          <a:p>
            <a:pPr marL="0" indent="0" algn="just">
              <a:buNone/>
            </a:pPr>
            <a:endParaRPr lang="en-US" dirty="0"/>
          </a:p>
        </p:txBody>
      </p:sp>
    </p:spTree>
    <p:extLst>
      <p:ext uri="{BB962C8B-B14F-4D97-AF65-F5344CB8AC3E}">
        <p14:creationId xmlns:p14="http://schemas.microsoft.com/office/powerpoint/2010/main" val="226268393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1964987"/>
            <a:ext cx="8574087" cy="4893013"/>
          </a:xfrm>
        </p:spPr>
        <p:txBody>
          <a:bodyPr>
            <a:normAutofit fontScale="55000" lnSpcReduction="20000"/>
          </a:bodyPr>
          <a:lstStyle/>
          <a:p>
            <a:pPr marL="0" indent="0" algn="just">
              <a:buNone/>
            </a:pPr>
            <a:r>
              <a:rPr lang="en-US" dirty="0"/>
              <a:t>Van Niekerk, M., &amp; Coetzee, W. J. L. (2011). Utilizing the VICE model for the sustainable development of the </a:t>
            </a:r>
            <a:r>
              <a:rPr lang="en-US" dirty="0" err="1"/>
              <a:t>Innibos</a:t>
            </a:r>
            <a:r>
              <a:rPr lang="en-US" dirty="0"/>
              <a:t> Arts Festival. </a:t>
            </a:r>
            <a:r>
              <a:rPr lang="en-US" i="1" dirty="0"/>
              <a:t>Journal of Hospitality Marketing &amp; Management</a:t>
            </a:r>
            <a:r>
              <a:rPr lang="en-US" dirty="0"/>
              <a:t>, </a:t>
            </a:r>
            <a:r>
              <a:rPr lang="en-US" i="1" dirty="0"/>
              <a:t>20</a:t>
            </a:r>
            <a:r>
              <a:rPr lang="en-US" dirty="0"/>
              <a:t>(3-4), 347-365.</a:t>
            </a:r>
          </a:p>
          <a:p>
            <a:pPr algn="just"/>
            <a:r>
              <a:rPr lang="en-US" i="1" dirty="0"/>
              <a:t>Abstract: The purpose of the study is to ensure the continuous and sustainable growth of the </a:t>
            </a:r>
            <a:r>
              <a:rPr lang="en-US" i="1" dirty="0" err="1"/>
              <a:t>Innibos</a:t>
            </a:r>
            <a:r>
              <a:rPr lang="en-US" i="1" dirty="0"/>
              <a:t> Arts Festival in South Africa while balancing the needs and demands of the visitors to the festival, the tourism industry as a whole, and the surrounding community with a focus on the environment. Continuous growth of festivals in South Africa is ensured as government supports and promotes this as part of its strategy for economic development. However, the sustainability of the festivals has come under scrutiny as many of these festivals compete for similar tourism markets. Destination managers and developers all over the world, but specifically in New Zealand and the United Kingdom, have identified the visitors, industry, community, and environment (VICE) model as a critical success factor in the sustainable development of any tourism destination. Equitable interaction among the VICE must occur before the tourism destination will be sustainable. The VICE model was used to identify the profiles, demands, and needs of the visitors to the festival; the role and impact of the event on the industry and businesses; the impact on the Nelspruit community and environment (where the </a:t>
            </a:r>
            <a:r>
              <a:rPr lang="en-US" i="1" dirty="0" err="1"/>
              <a:t>Innibos</a:t>
            </a:r>
            <a:r>
              <a:rPr lang="en-US" i="1" dirty="0"/>
              <a:t> Arts Festival is held); and how these elements should synergize with a view to ensure sustainability. Self-completion questionnaires were used to determine the sustainability of the festival. A total of 2,584 visitor surveys, 206 business surveys, and 520 community surveys, which included questions on the environmental concept, were completed over the past 5 years (2004–2008). The results of the study indicated that the VICE model was successfully utilized in the study of the </a:t>
            </a:r>
            <a:r>
              <a:rPr lang="en-US" i="1" dirty="0" err="1"/>
              <a:t>Innibos</a:t>
            </a:r>
            <a:r>
              <a:rPr lang="en-US" i="1" dirty="0"/>
              <a:t> Arts Festival. It highlighted critical areas in the different categories of the VICE model that require attention and development. The successful management and development of these critical aspects would ensure the sustainability of the festival. It can therefore be concluded that the VICE model can be utilized to ensure the sustainability of festivals. </a:t>
            </a:r>
            <a:endParaRPr lang="en-US" dirty="0"/>
          </a:p>
          <a:p>
            <a:pPr algn="just"/>
            <a:r>
              <a:rPr lang="en-US" i="1" dirty="0"/>
              <a:t>Keywords: VICE model, sustainable development, arts </a:t>
            </a:r>
            <a:r>
              <a:rPr lang="en-US" i="1" dirty="0" smtClean="0"/>
              <a:t>festival</a:t>
            </a:r>
            <a:endParaRPr lang="en-US" dirty="0"/>
          </a:p>
        </p:txBody>
      </p:sp>
    </p:spTree>
    <p:extLst>
      <p:ext uri="{BB962C8B-B14F-4D97-AF65-F5344CB8AC3E}">
        <p14:creationId xmlns:p14="http://schemas.microsoft.com/office/powerpoint/2010/main" val="337118018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Leopkey</a:t>
            </a:r>
            <a:r>
              <a:rPr lang="en-US" dirty="0"/>
              <a:t>, B., &amp; Parent, M. M. (2009). Risk management issues in large-scale sporting events: A stakeholder perspective. </a:t>
            </a:r>
            <a:r>
              <a:rPr lang="en-US" i="1" dirty="0"/>
              <a:t>European Sport Management Quarterly</a:t>
            </a:r>
            <a:r>
              <a:rPr lang="en-US" dirty="0"/>
              <a:t>, </a:t>
            </a:r>
            <a:r>
              <a:rPr lang="en-US" i="1" dirty="0"/>
              <a:t>9</a:t>
            </a:r>
            <a:r>
              <a:rPr lang="en-US" dirty="0"/>
              <a:t>(2), 187-208.</a:t>
            </a:r>
          </a:p>
          <a:p>
            <a:pPr algn="just"/>
            <a:r>
              <a:rPr lang="en-US" i="1" dirty="0"/>
              <a:t>ABSTRACT: The purpose of this paper is to identify the risk management issues in large-scale sporting events from the perspective of the organizing committee members and stakeholders. A comparative case study analysis of two major Canadian sporting events (the International Skating Union 2006 World Figure Skating Championships and the U-20 </a:t>
            </a:r>
            <a:r>
              <a:rPr lang="en-US" i="1" dirty="0" err="1"/>
              <a:t>Fédération</a:t>
            </a:r>
            <a:r>
              <a:rPr lang="en-US" i="1" dirty="0"/>
              <a:t> </a:t>
            </a:r>
            <a:r>
              <a:rPr lang="en-US" i="1" dirty="0" err="1"/>
              <a:t>Internationale</a:t>
            </a:r>
            <a:r>
              <a:rPr lang="en-US" i="1" dirty="0"/>
              <a:t> de Football Association World Cup Canada 2007) was conducted through analysis of archival material and interviews. A revised definition of risk management emerged from the data: “risk management is a proactive process that involves assessing all possible risks to the events and its stakeholders by strategically anticipating, preventing, minimizing, and planning responses to mitigate those identified risks”. Fifteen risk issue categories were also identified by the various stakeholder groups. The categories were: environment, financial, human resources, infrastructure, interdependence, legacy, media, operations, organizing, participation, political, relationships, sport, threats, and visibility</a:t>
            </a:r>
            <a:r>
              <a:rPr lang="en-US" i="1" dirty="0" smtClean="0"/>
              <a:t>.</a:t>
            </a:r>
            <a:endParaRPr lang="en-US" dirty="0"/>
          </a:p>
          <a:p>
            <a:pPr algn="just"/>
            <a:r>
              <a:rPr lang="en-US" i="1" dirty="0"/>
              <a:t>Keywords: international marathon; large scale sport events; risk management; stakeholder</a:t>
            </a:r>
            <a:endParaRPr lang="en-US" dirty="0"/>
          </a:p>
          <a:p>
            <a:pPr marL="0" indent="0" algn="just">
              <a:buNone/>
            </a:pPr>
            <a:endParaRPr lang="en-US" dirty="0"/>
          </a:p>
        </p:txBody>
      </p:sp>
    </p:spTree>
    <p:extLst>
      <p:ext uri="{BB962C8B-B14F-4D97-AF65-F5344CB8AC3E}">
        <p14:creationId xmlns:p14="http://schemas.microsoft.com/office/powerpoint/2010/main" val="31197932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Marketing and Branding</a:t>
            </a:r>
            <a:endParaRPr lang="en-US" dirty="0"/>
          </a:p>
        </p:txBody>
      </p:sp>
      <p:sp>
        <p:nvSpPr>
          <p:cNvPr id="3" name="Content Placeholder 2"/>
          <p:cNvSpPr>
            <a:spLocks noGrp="1"/>
          </p:cNvSpPr>
          <p:nvPr>
            <p:ph idx="1"/>
          </p:nvPr>
        </p:nvSpPr>
        <p:spPr>
          <a:xfrm>
            <a:off x="284163" y="2133600"/>
            <a:ext cx="8574087" cy="3992563"/>
          </a:xfrm>
        </p:spPr>
        <p:txBody>
          <a:bodyPr>
            <a:normAutofit lnSpcReduction="10000"/>
          </a:bodyPr>
          <a:lstStyle/>
          <a:p>
            <a:r>
              <a:rPr lang="en-US" dirty="0"/>
              <a:t>Marketing is first and foremost aimed at the guest or customer, always a key stakeholder, but there is also internal marketing to consider (staff and volunteers) and exchange relationships with sponsors, suppliers, grant givers and any other influential </a:t>
            </a:r>
            <a:r>
              <a:rPr lang="en-US" dirty="0" smtClean="0"/>
              <a:t>groups (Figure 4.4). </a:t>
            </a:r>
          </a:p>
          <a:p>
            <a:endParaRPr lang="en-US" dirty="0" smtClean="0"/>
          </a:p>
          <a:p>
            <a:pPr lvl="2"/>
            <a:r>
              <a:rPr lang="en-US" dirty="0"/>
              <a:t>Branding</a:t>
            </a:r>
          </a:p>
          <a:p>
            <a:pPr lvl="2"/>
            <a:r>
              <a:rPr lang="en-US" dirty="0"/>
              <a:t>Internal Marketing</a:t>
            </a:r>
          </a:p>
          <a:p>
            <a:pPr lvl="2"/>
            <a:r>
              <a:rPr lang="en-US" dirty="0"/>
              <a:t>Consumer Culture and Segmentation</a:t>
            </a:r>
          </a:p>
          <a:p>
            <a:pPr lvl="2"/>
            <a:r>
              <a:rPr lang="en-US" dirty="0"/>
              <a:t>Mass and Social Media</a:t>
            </a:r>
          </a:p>
          <a:p>
            <a:endParaRPr lang="en-US" dirty="0"/>
          </a:p>
          <a:p>
            <a:endParaRPr lang="en-US" dirty="0"/>
          </a:p>
        </p:txBody>
      </p:sp>
    </p:spTree>
    <p:extLst>
      <p:ext uri="{BB962C8B-B14F-4D97-AF65-F5344CB8AC3E}">
        <p14:creationId xmlns:p14="http://schemas.microsoft.com/office/powerpoint/2010/main" val="22864831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Marketing and Branding</a:t>
            </a:r>
            <a:endParaRPr lang="en-US" dirty="0"/>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38192357"/>
              </p:ext>
            </p:extLst>
          </p:nvPr>
        </p:nvGraphicFramePr>
        <p:xfrm>
          <a:off x="1493195" y="1896894"/>
          <a:ext cx="6157609" cy="4036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3292082" y="6113695"/>
            <a:ext cx="2558247"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a:cs typeface="Times New Roman" panose="02020603050405020304" pitchFamily="18" charset="0"/>
              </a:rPr>
              <a:t>igure 4.4:  Marketing and Branding</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46696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Marketing and Branding</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b="1" i="1" dirty="0"/>
              <a:t>Branding</a:t>
            </a:r>
          </a:p>
          <a:p>
            <a:r>
              <a:rPr lang="en-US" dirty="0"/>
              <a:t>DMO’s are established primarily to sell and to promote the destination as well as to assist the member of the organization in their marketing efforts. </a:t>
            </a:r>
            <a:endParaRPr lang="en-US" dirty="0" smtClean="0"/>
          </a:p>
          <a:p>
            <a:r>
              <a:rPr lang="en-US" dirty="0" smtClean="0"/>
              <a:t>Event </a:t>
            </a:r>
            <a:r>
              <a:rPr lang="en-US" dirty="0"/>
              <a:t>planners need to specialize in audio and visual communications.  Companies’ brands can be brought to life through inspired and innovative design - events as “live-communication” Bringing events to live can be done by scheduling tweets, creating an event application and making announcements throughout the event. </a:t>
            </a:r>
            <a:endParaRPr lang="en-US" dirty="0" smtClean="0"/>
          </a:p>
          <a:p>
            <a:r>
              <a:rPr lang="en-US" dirty="0" smtClean="0"/>
              <a:t>Events </a:t>
            </a:r>
            <a:r>
              <a:rPr lang="en-US" dirty="0"/>
              <a:t>can be co-branded with sponsors and destination. Co-branding is the effort of two or more partners during an event to associate their individual brands for mutual gains. If an event and a destination have a positive brand it is always beneficial to co-brand.  </a:t>
            </a:r>
            <a:endParaRPr lang="en-US" dirty="0" smtClean="0"/>
          </a:p>
          <a:p>
            <a:r>
              <a:rPr lang="en-US" dirty="0" smtClean="0"/>
              <a:t>Mossberg </a:t>
            </a:r>
            <a:r>
              <a:rPr lang="en-US" dirty="0"/>
              <a:t>&amp; Getz (2006) revealed in their research that many festivals would co-brand with their city and sponsor. They also look at how festival branding is influenced by brand ownership in a multi-stakeholder environment.  </a:t>
            </a:r>
          </a:p>
          <a:p>
            <a:pPr algn="just"/>
            <a:endParaRPr lang="en-US" dirty="0"/>
          </a:p>
        </p:txBody>
      </p:sp>
    </p:spTree>
    <p:extLst>
      <p:ext uri="{BB962C8B-B14F-4D97-AF65-F5344CB8AC3E}">
        <p14:creationId xmlns:p14="http://schemas.microsoft.com/office/powerpoint/2010/main" val="1640582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1</a:t>
            </a:r>
            <a:endParaRPr lang="en-US" dirty="0"/>
          </a:p>
        </p:txBody>
      </p:sp>
      <p:sp>
        <p:nvSpPr>
          <p:cNvPr id="8" name="Text Placeholder 7"/>
          <p:cNvSpPr>
            <a:spLocks noGrp="1"/>
          </p:cNvSpPr>
          <p:nvPr>
            <p:ph type="body" idx="1"/>
          </p:nvPr>
        </p:nvSpPr>
        <p:spPr/>
        <p:txBody>
          <a:bodyPr/>
          <a:lstStyle/>
          <a:p>
            <a:r>
              <a:rPr lang="en-US" dirty="0"/>
              <a:t>INTRODUCTION TO STAKEHOLDER THEORY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47473"/>
            <a:ext cx="7620000" cy="5372392"/>
          </a:xfrm>
          <a:prstGeom prst="rect">
            <a:avLst/>
          </a:prstGeom>
        </p:spPr>
      </p:pic>
    </p:spTree>
    <p:extLst>
      <p:ext uri="{BB962C8B-B14F-4D97-AF65-F5344CB8AC3E}">
        <p14:creationId xmlns:p14="http://schemas.microsoft.com/office/powerpoint/2010/main" val="242174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Historical Development of Stakeholder Theory</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A deeper examination of the literature reveals that constructs closely related to stakeholder theory have also been guiding event and tourism research. </a:t>
            </a:r>
            <a:endParaRPr lang="en-US" dirty="0" smtClean="0"/>
          </a:p>
          <a:p>
            <a:r>
              <a:rPr lang="en-US" dirty="0" smtClean="0"/>
              <a:t>Event </a:t>
            </a:r>
            <a:r>
              <a:rPr lang="en-US" dirty="0"/>
              <a:t>management research and theorizing by Getz and </a:t>
            </a:r>
            <a:r>
              <a:rPr lang="en-US" dirty="0" err="1"/>
              <a:t>Frisby</a:t>
            </a:r>
            <a:r>
              <a:rPr lang="en-US" dirty="0"/>
              <a:t> (1988) and </a:t>
            </a:r>
            <a:r>
              <a:rPr lang="en-US" dirty="0" err="1"/>
              <a:t>Frisby</a:t>
            </a:r>
            <a:r>
              <a:rPr lang="en-US" dirty="0"/>
              <a:t> and Getz (1989) touched upon basic stakeholder issues in the context of how community festivals were managed and issues related to their evolution or professionalization, without actually using the term stakeholder. </a:t>
            </a:r>
            <a:endParaRPr lang="en-US" dirty="0" smtClean="0"/>
          </a:p>
          <a:p>
            <a:r>
              <a:rPr lang="en-US" dirty="0" smtClean="0"/>
              <a:t>Systems </a:t>
            </a:r>
            <a:r>
              <a:rPr lang="en-US" dirty="0"/>
              <a:t>theory was employed, resulting in a model of the event management system, and with systems approaches to tourism and events there is always direct acknowledgement of interdependences. </a:t>
            </a:r>
            <a:endParaRPr lang="en-US" dirty="0" smtClean="0"/>
          </a:p>
          <a:p>
            <a:r>
              <a:rPr lang="en-US" dirty="0" smtClean="0"/>
              <a:t>Indeed</a:t>
            </a:r>
            <a:r>
              <a:rPr lang="en-US" dirty="0"/>
              <a:t>, </a:t>
            </a:r>
            <a:r>
              <a:rPr lang="en-US" i="1" dirty="0"/>
              <a:t>systems theory</a:t>
            </a:r>
            <a:r>
              <a:rPr lang="en-US" dirty="0"/>
              <a:t> holds that all organizations are dependent upon the wider environment for necessary resources and support.</a:t>
            </a:r>
          </a:p>
          <a:p>
            <a:r>
              <a:rPr lang="en-US" dirty="0"/>
              <a:t>The "political market square" has been used as a concept for examining event management by Larson and </a:t>
            </a:r>
            <a:r>
              <a:rPr lang="en-US" dirty="0" err="1"/>
              <a:t>Wikstrom</a:t>
            </a:r>
            <a:r>
              <a:rPr lang="en-US" dirty="0"/>
              <a:t> (2001) and Larson (2002, 2009) is founded in organizational and collaboration theory and stresses legitimacy building - a key element in stakeholder theory. </a:t>
            </a:r>
          </a:p>
          <a:p>
            <a:endParaRPr lang="en-US" dirty="0"/>
          </a:p>
        </p:txBody>
      </p:sp>
    </p:spTree>
    <p:extLst>
      <p:ext uri="{BB962C8B-B14F-4D97-AF65-F5344CB8AC3E}">
        <p14:creationId xmlns:p14="http://schemas.microsoft.com/office/powerpoint/2010/main" val="427391698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5.3  Marketing and Branding</a:t>
            </a:r>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b="1" i="1" dirty="0"/>
              <a:t>Internal Marketing</a:t>
            </a:r>
          </a:p>
          <a:p>
            <a:r>
              <a:rPr lang="en-US" dirty="0"/>
              <a:t>When planning events, it is important that the event organizer understand the orientation and indoctrination of the staff and volunteers.  </a:t>
            </a:r>
            <a:endParaRPr lang="en-US" dirty="0" smtClean="0"/>
          </a:p>
          <a:p>
            <a:r>
              <a:rPr lang="en-US" dirty="0" smtClean="0"/>
              <a:t>Their </a:t>
            </a:r>
            <a:r>
              <a:rPr lang="en-US" dirty="0"/>
              <a:t>buy-in should be obtain and marketing first to the internal stakeholders assist with the success of the event. Identify all the internal stakeholders as well as the best method to market to them. </a:t>
            </a:r>
            <a:endParaRPr lang="en-US" dirty="0" smtClean="0"/>
          </a:p>
          <a:p>
            <a:r>
              <a:rPr lang="en-US" dirty="0" smtClean="0"/>
              <a:t>When </a:t>
            </a:r>
            <a:r>
              <a:rPr lang="en-US" dirty="0"/>
              <a:t>conducting internal marketing for a client the event organizer should understand and take into account the organizational culture of the organization as it explains the beliefs, assumptions, values and ways of interaction.  </a:t>
            </a:r>
            <a:endParaRPr lang="en-US" dirty="0" smtClean="0"/>
          </a:p>
          <a:p>
            <a:r>
              <a:rPr lang="en-US" dirty="0" smtClean="0"/>
              <a:t>Changing </a:t>
            </a:r>
            <a:r>
              <a:rPr lang="en-US" dirty="0"/>
              <a:t>organizational culture is very difficult for leadership and events can be used as launching pad for these changes. Event organizers should be fully aware of these changes.</a:t>
            </a:r>
          </a:p>
          <a:p>
            <a:endParaRPr lang="en-US" dirty="0"/>
          </a:p>
        </p:txBody>
      </p:sp>
    </p:spTree>
    <p:extLst>
      <p:ext uri="{BB962C8B-B14F-4D97-AF65-F5344CB8AC3E}">
        <p14:creationId xmlns:p14="http://schemas.microsoft.com/office/powerpoint/2010/main" val="80562398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5.3  Marketing and Branding</a:t>
            </a:r>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b="1" i="1" dirty="0"/>
              <a:t>Consumer Culture and Segmentation</a:t>
            </a:r>
          </a:p>
          <a:p>
            <a:r>
              <a:rPr lang="en-US" dirty="0"/>
              <a:t>Event organizers should be familiar with the stakeholder culture and segmentation. </a:t>
            </a:r>
            <a:endParaRPr lang="en-US" dirty="0" smtClean="0"/>
          </a:p>
          <a:p>
            <a:r>
              <a:rPr lang="en-US" dirty="0" smtClean="0"/>
              <a:t>Consumption </a:t>
            </a:r>
            <a:r>
              <a:rPr lang="en-US" dirty="0"/>
              <a:t>constellations or are defined as </a:t>
            </a:r>
            <a:r>
              <a:rPr lang="en-US" i="1" dirty="0"/>
              <a:t>"clusters of complementary products, specific brands and/or consumption activities used by consumers to define, communicate and enact social roles" (Solomon and Buchanan 1991, p. 191). </a:t>
            </a:r>
            <a:endParaRPr lang="en-US" i="1" dirty="0" smtClean="0"/>
          </a:p>
          <a:p>
            <a:r>
              <a:rPr lang="en-US" dirty="0" smtClean="0"/>
              <a:t>Different </a:t>
            </a:r>
            <a:r>
              <a:rPr lang="en-US" dirty="0"/>
              <a:t>marketing methods must be used to market to a specific consumer constellation. Specific groups of tourist will travel for special interests/involvement in certain activities and event organizers must be familiar with their preferences. </a:t>
            </a:r>
            <a:endParaRPr lang="en-US" dirty="0" smtClean="0"/>
          </a:p>
          <a:p>
            <a:r>
              <a:rPr lang="en-US" dirty="0" err="1" smtClean="0"/>
              <a:t>Tkaczynski</a:t>
            </a:r>
            <a:r>
              <a:rPr lang="en-US" dirty="0" smtClean="0"/>
              <a:t> </a:t>
            </a:r>
            <a:r>
              <a:rPr lang="en-US" dirty="0"/>
              <a:t>(2013) is a good example of how a music festival used attendee segmentation to find similarities in characteristics and behavioral patterns between groups attending the festival and uses the research to profile visitors.  </a:t>
            </a:r>
          </a:p>
          <a:p>
            <a:endParaRPr lang="en-US" dirty="0"/>
          </a:p>
        </p:txBody>
      </p:sp>
    </p:spTree>
    <p:extLst>
      <p:ext uri="{BB962C8B-B14F-4D97-AF65-F5344CB8AC3E}">
        <p14:creationId xmlns:p14="http://schemas.microsoft.com/office/powerpoint/2010/main" val="38388599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5.3  Marketing and Branding</a:t>
            </a:r>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b="1" i="1" dirty="0"/>
              <a:t>Mass and Social Media</a:t>
            </a:r>
          </a:p>
          <a:p>
            <a:r>
              <a:rPr lang="en-US" dirty="0"/>
              <a:t>The event organizer of today should work with an array of alternative social marketing methods.  Bloggers, E-Zines, website, face book, twitter and snap chat can all be used to market the event to potential attendees. </a:t>
            </a:r>
            <a:endParaRPr lang="en-US" dirty="0" smtClean="0"/>
          </a:p>
          <a:p>
            <a:r>
              <a:rPr lang="en-US" dirty="0" smtClean="0"/>
              <a:t>Event </a:t>
            </a:r>
            <a:r>
              <a:rPr lang="en-US" dirty="0"/>
              <a:t>organizers should understand how specific groups view a destination as well as the effects of an event on the reputation and image of the destination. </a:t>
            </a:r>
            <a:endParaRPr lang="en-US" dirty="0" smtClean="0"/>
          </a:p>
          <a:p>
            <a:r>
              <a:rPr lang="en-US" dirty="0" smtClean="0"/>
              <a:t>Stakeholders </a:t>
            </a:r>
            <a:r>
              <a:rPr lang="en-US" dirty="0"/>
              <a:t>can assist with mass and social media and so ensure the sustainability of the event. </a:t>
            </a:r>
            <a:endParaRPr lang="en-US" dirty="0" smtClean="0"/>
          </a:p>
          <a:p>
            <a:r>
              <a:rPr lang="en-US" dirty="0" smtClean="0"/>
              <a:t>The </a:t>
            </a:r>
            <a:r>
              <a:rPr lang="en-US" dirty="0"/>
              <a:t>local and national media can also play a very important role in the public perception of the socio-cultural effects of festivals as indicated in the study of Robertson &amp; Rogers (2009).</a:t>
            </a:r>
          </a:p>
          <a:p>
            <a:endParaRPr lang="en-US" dirty="0"/>
          </a:p>
        </p:txBody>
      </p:sp>
    </p:spTree>
    <p:extLst>
      <p:ext uri="{BB962C8B-B14F-4D97-AF65-F5344CB8AC3E}">
        <p14:creationId xmlns:p14="http://schemas.microsoft.com/office/powerpoint/2010/main" val="4540637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a:t>Mossberg, L., &amp; Getz, D. (2006). Stakeholder influences on the ownership and management of festival brands. </a:t>
            </a:r>
            <a:r>
              <a:rPr lang="en-US" i="1" dirty="0"/>
              <a:t>Scandinavian Journal of Hospitality and Tourism</a:t>
            </a:r>
            <a:r>
              <a:rPr lang="en-US" dirty="0"/>
              <a:t>, </a:t>
            </a:r>
            <a:r>
              <a:rPr lang="en-US" i="1" dirty="0"/>
              <a:t>6</a:t>
            </a:r>
            <a:r>
              <a:rPr lang="en-US" dirty="0"/>
              <a:t>(4), 308-326.</a:t>
            </a:r>
          </a:p>
          <a:p>
            <a:pPr algn="just"/>
            <a:r>
              <a:rPr lang="en-US" i="1" dirty="0"/>
              <a:t>ABSTRACT: The purpose of this paper is to investigate how brand ownership in a multi- stakeholder environment influences festival branding. Through 14 case studies, it was revealed that many festivals co-brand through incorporation of city, geographical or sponsor names in the festival name. In Sweden, stakeholder involvement in the branding process was uniformly low, while in the Calgary festivals in Canada it ranged from low to high. As well, ownership of the brand was controlled singly by the Swedish festival organizations, while in Calgary most brands were diffusely owned through sponsors’ involvement. Areas for further research on festival branding are suggested, including the need to further explore brand ownership and control within a stakeholder context</a:t>
            </a:r>
            <a:r>
              <a:rPr lang="en-US" i="1" dirty="0" smtClean="0"/>
              <a:t>.</a:t>
            </a:r>
            <a:endParaRPr lang="en-US" dirty="0"/>
          </a:p>
          <a:p>
            <a:pPr algn="just"/>
            <a:r>
              <a:rPr lang="en-US" i="1" dirty="0"/>
              <a:t>Keywords: Festivals, brand ownership, brand management, stakeholders, Canada, </a:t>
            </a:r>
            <a:r>
              <a:rPr lang="en-US" i="1" dirty="0" smtClean="0"/>
              <a:t>Sweden</a:t>
            </a:r>
            <a:endParaRPr lang="en-US" dirty="0"/>
          </a:p>
          <a:p>
            <a:pPr marL="0" indent="0" algn="just">
              <a:buNone/>
            </a:pPr>
            <a:endParaRPr lang="en-US" dirty="0"/>
          </a:p>
        </p:txBody>
      </p:sp>
    </p:spTree>
    <p:extLst>
      <p:ext uri="{BB962C8B-B14F-4D97-AF65-F5344CB8AC3E}">
        <p14:creationId xmlns:p14="http://schemas.microsoft.com/office/powerpoint/2010/main" val="279042548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err="1"/>
              <a:t>Tkaczynski</a:t>
            </a:r>
            <a:r>
              <a:rPr lang="en-US" dirty="0"/>
              <a:t>, A. (2013).  A stakeholder approach to attendee segmentation: A case study of an Australian Christian music festival. Event Management, 17 (3), 283-298.</a:t>
            </a:r>
          </a:p>
          <a:p>
            <a:pPr algn="just"/>
            <a:r>
              <a:rPr lang="en-US" i="1" dirty="0"/>
              <a:t>Abstract: Festivals provide many benefits to regions and communities such as tourism expenditure, community pride, and the celebration of culture. Whereas the literature has emphasized the need to incorporate stakeholders into the management of festivals, researchers have not considered how these stakeholders are segmenting their attendees. This article applies a stakeholder approach to attendee segmentation through the utilization of a case study approach with </a:t>
            </a:r>
            <a:r>
              <a:rPr lang="en-US" i="1" dirty="0" err="1"/>
              <a:t>semistructured</a:t>
            </a:r>
            <a:r>
              <a:rPr lang="en-US" i="1" dirty="0"/>
              <a:t> interviews to profile visitors to </a:t>
            </a:r>
            <a:r>
              <a:rPr lang="en-US" i="1" dirty="0" err="1"/>
              <a:t>Easterfest</a:t>
            </a:r>
            <a:r>
              <a:rPr lang="en-US" i="1" dirty="0"/>
              <a:t>, an Australian Christian music festival. The results suggest that stakeholders, although not actively segmenting visitors, share many similarities in their description of the characteristics and behavioral patterns of attendees to the festival. Limitations based on the findings are made while future opportunities are also outlined.</a:t>
            </a:r>
            <a:endParaRPr lang="en-US" dirty="0"/>
          </a:p>
          <a:p>
            <a:pPr algn="just"/>
            <a:r>
              <a:rPr lang="en-US" i="1" dirty="0"/>
              <a:t> </a:t>
            </a:r>
            <a:r>
              <a:rPr lang="en-US" i="1" dirty="0" smtClean="0"/>
              <a:t>Keywords</a:t>
            </a:r>
            <a:r>
              <a:rPr lang="en-US" i="1" dirty="0"/>
              <a:t>: case study; </a:t>
            </a:r>
            <a:r>
              <a:rPr lang="en-US" i="1" dirty="0" err="1"/>
              <a:t>Easterfest</a:t>
            </a:r>
            <a:r>
              <a:rPr lang="en-US" i="1" dirty="0"/>
              <a:t>; festival; market segmentation; stakeholder theory</a:t>
            </a:r>
            <a:endParaRPr lang="en-US" dirty="0"/>
          </a:p>
          <a:p>
            <a:pPr marL="0" indent="0" algn="just">
              <a:buNone/>
            </a:pPr>
            <a:endParaRPr lang="en-US" dirty="0"/>
          </a:p>
        </p:txBody>
      </p:sp>
    </p:spTree>
    <p:extLst>
      <p:ext uri="{BB962C8B-B14F-4D97-AF65-F5344CB8AC3E}">
        <p14:creationId xmlns:p14="http://schemas.microsoft.com/office/powerpoint/2010/main" val="237215778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013626"/>
            <a:ext cx="8574087" cy="4844374"/>
          </a:xfrm>
        </p:spPr>
        <p:txBody>
          <a:bodyPr>
            <a:normAutofit fontScale="70000" lnSpcReduction="20000"/>
          </a:bodyPr>
          <a:lstStyle/>
          <a:p>
            <a:pPr marL="0" indent="0" algn="just">
              <a:buNone/>
            </a:pPr>
            <a:r>
              <a:rPr lang="en-US" dirty="0"/>
              <a:t>Robertson, M., &amp; Rogers, P. (2009). Festivals, cooperative stakeholders and the role of the media: A case analysis of newspaper media. </a:t>
            </a:r>
            <a:r>
              <a:rPr lang="en-US" i="1" dirty="0"/>
              <a:t>Scandinavian Journal of Hospitality and Tourism</a:t>
            </a:r>
            <a:r>
              <a:rPr lang="en-US" dirty="0"/>
              <a:t>, </a:t>
            </a:r>
            <a:r>
              <a:rPr lang="en-US" i="1" dirty="0"/>
              <a:t>9</a:t>
            </a:r>
            <a:r>
              <a:rPr lang="en-US" dirty="0"/>
              <a:t>(2-3), 206-224.</a:t>
            </a:r>
          </a:p>
          <a:p>
            <a:pPr algn="just"/>
            <a:r>
              <a:rPr lang="en-US" i="1" dirty="0"/>
              <a:t>Abstract: Image, brand narrative and stakeholder collaboration each represent pivotal paradigms in the analysis, evaluation and formation of good management practice for festivals. The role of the media as significant intermediary offers a core measurement instrument linking these paradigms. This exploratory work applies a two-stage empirical study to investigate and posit a methodological procedure for this instrument. A principal component analysis of data relating to the scales of significance given by festival visitors and festival directors, respectively, to the socio- cultural effects of festivals indicates that both the local media and national media are strong elements in the emerging factors. A further media framing methodology is provided to assess variations in the role of newspapers (a medium identified as particularly significant in the decision making process of festival goers) in converging agendas which may influence and vary the public perception of the socio-cultural influences of festivals. The authors conclude that these agendas are affiliated and can be measured with reference to the factors that emerged in the principal component analysis.</a:t>
            </a:r>
            <a:endParaRPr lang="en-US" dirty="0"/>
          </a:p>
          <a:p>
            <a:pPr algn="just"/>
            <a:r>
              <a:rPr lang="en-US" i="1" dirty="0"/>
              <a:t/>
            </a:r>
            <a:br>
              <a:rPr lang="en-US" i="1" dirty="0"/>
            </a:br>
            <a:r>
              <a:rPr lang="en-US" i="1" dirty="0"/>
              <a:t>Keywords</a:t>
            </a:r>
            <a:r>
              <a:rPr lang="en-US" i="1" dirty="0" smtClean="0"/>
              <a:t>: Festivals</a:t>
            </a:r>
            <a:r>
              <a:rPr lang="en-US" i="1" dirty="0"/>
              <a:t>, attendees and directors, rural and urban, media framing, stakeholders</a:t>
            </a:r>
          </a:p>
          <a:p>
            <a:pPr algn="just"/>
            <a:endParaRPr lang="en-US" dirty="0"/>
          </a:p>
        </p:txBody>
      </p:sp>
    </p:spTree>
    <p:extLst>
      <p:ext uri="{BB962C8B-B14F-4D97-AF65-F5344CB8AC3E}">
        <p14:creationId xmlns:p14="http://schemas.microsoft.com/office/powerpoint/2010/main" val="281671107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sp>
        <p:nvSpPr>
          <p:cNvPr id="3" name="Content Placeholder 2"/>
          <p:cNvSpPr>
            <a:spLocks noGrp="1"/>
          </p:cNvSpPr>
          <p:nvPr>
            <p:ph idx="1"/>
          </p:nvPr>
        </p:nvSpPr>
        <p:spPr>
          <a:xfrm>
            <a:off x="284163" y="2133600"/>
            <a:ext cx="8574087" cy="3992563"/>
          </a:xfrm>
        </p:spPr>
        <p:txBody>
          <a:bodyPr>
            <a:normAutofit fontScale="92500"/>
          </a:bodyPr>
          <a:lstStyle/>
          <a:p>
            <a:r>
              <a:rPr lang="en-US" dirty="0"/>
              <a:t>It is not just the customer experience that matters, each stakeholder has an experience associated with the event (whether they attend or not!) and each stakeholder attaches meanings to the </a:t>
            </a:r>
            <a:r>
              <a:rPr lang="en-US" dirty="0" smtClean="0"/>
              <a:t>event (Figure 4.5). </a:t>
            </a:r>
            <a:endParaRPr lang="en-US" dirty="0"/>
          </a:p>
          <a:p>
            <a:pPr lvl="0"/>
            <a:r>
              <a:rPr lang="en-US" dirty="0"/>
              <a:t>Nature and meaning of event experiences to multiple stakeholders</a:t>
            </a:r>
          </a:p>
          <a:p>
            <a:pPr lvl="0"/>
            <a:r>
              <a:rPr lang="en-US" dirty="0"/>
              <a:t>Shared experiences</a:t>
            </a:r>
          </a:p>
          <a:p>
            <a:pPr lvl="0"/>
            <a:r>
              <a:rPr lang="en-US" dirty="0"/>
              <a:t>Media </a:t>
            </a:r>
            <a:r>
              <a:rPr lang="en-US" dirty="0" smtClean="0"/>
              <a:t>experiences</a:t>
            </a:r>
          </a:p>
          <a:p>
            <a:pPr lvl="0"/>
            <a:r>
              <a:rPr lang="en-US" dirty="0" smtClean="0"/>
              <a:t>Table 5.1</a:t>
            </a:r>
            <a:endParaRPr lang="en-US" dirty="0"/>
          </a:p>
          <a:p>
            <a:endParaRPr lang="en-US" dirty="0"/>
          </a:p>
        </p:txBody>
      </p:sp>
    </p:spTree>
    <p:extLst>
      <p:ext uri="{BB962C8B-B14F-4D97-AF65-F5344CB8AC3E}">
        <p14:creationId xmlns:p14="http://schemas.microsoft.com/office/powerpoint/2010/main" val="37655189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sp>
        <p:nvSpPr>
          <p:cNvPr id="4" name="Rectangle 2"/>
          <p:cNvSpPr>
            <a:spLocks noChangeArrowheads="1"/>
          </p:cNvSpPr>
          <p:nvPr/>
        </p:nvSpPr>
        <p:spPr bwMode="auto">
          <a:xfrm>
            <a:off x="1914525" y="208597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577693300"/>
              </p:ext>
            </p:extLst>
          </p:nvPr>
        </p:nvGraphicFramePr>
        <p:xfrm>
          <a:off x="1225685" y="1750979"/>
          <a:ext cx="6760724" cy="415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3680810" y="6242447"/>
            <a:ext cx="1780791"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4.5:  Experience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34935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sp>
        <p:nvSpPr>
          <p:cNvPr id="7" name="Content Placeholder 6"/>
          <p:cNvSpPr>
            <a:spLocks noGrp="1"/>
          </p:cNvSpPr>
          <p:nvPr>
            <p:ph idx="1"/>
          </p:nvPr>
        </p:nvSpPr>
        <p:spPr>
          <a:xfrm>
            <a:off x="284163" y="2133600"/>
            <a:ext cx="8574087" cy="4724400"/>
          </a:xfrm>
        </p:spPr>
        <p:txBody>
          <a:bodyPr>
            <a:normAutofit fontScale="92500" lnSpcReduction="20000"/>
          </a:bodyPr>
          <a:lstStyle/>
          <a:p>
            <a:r>
              <a:rPr lang="en-US" b="1" i="1" dirty="0"/>
              <a:t>The Nature and Meaning of Event Experiences to Multiple Stakeholders</a:t>
            </a:r>
          </a:p>
          <a:p>
            <a:r>
              <a:rPr lang="en-US" dirty="0"/>
              <a:t>Different stakeholders will have different experiences during the event (</a:t>
            </a:r>
            <a:r>
              <a:rPr lang="en-US" dirty="0" err="1"/>
              <a:t>Buch</a:t>
            </a:r>
            <a:r>
              <a:rPr lang="en-US" dirty="0"/>
              <a:t>, Milne &amp; Dickson, 2011). Phenomenology studies the structure of an experience and consciousness and the event organizer must understand the experiences of the different stakeholders. </a:t>
            </a:r>
          </a:p>
          <a:p>
            <a:r>
              <a:rPr lang="en-US" dirty="0" smtClean="0"/>
              <a:t>Culture </a:t>
            </a:r>
            <a:r>
              <a:rPr lang="en-US" dirty="0"/>
              <a:t>will also play a role in how different stakeholders experience different events. Identity theory (personal and social) brings the mind and body.  </a:t>
            </a:r>
            <a:endParaRPr lang="en-US" dirty="0" smtClean="0"/>
          </a:p>
          <a:p>
            <a:r>
              <a:rPr lang="en-US" dirty="0" smtClean="0"/>
              <a:t>Mental </a:t>
            </a:r>
            <a:r>
              <a:rPr lang="en-US" dirty="0"/>
              <a:t>events can be grouped into types and then be correlated with physical events in the brain (Smart, 2007).  Table 5.1 can assist the event organizer to identify all the stakeholders as well as the unique or important experience that they would like experience.  </a:t>
            </a:r>
          </a:p>
          <a:p>
            <a:endParaRPr lang="en-US" dirty="0"/>
          </a:p>
        </p:txBody>
      </p:sp>
    </p:spTree>
    <p:extLst>
      <p:ext uri="{BB962C8B-B14F-4D97-AF65-F5344CB8AC3E}">
        <p14:creationId xmlns:p14="http://schemas.microsoft.com/office/powerpoint/2010/main" val="971405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20334977"/>
              </p:ext>
            </p:extLst>
          </p:nvPr>
        </p:nvGraphicFramePr>
        <p:xfrm>
          <a:off x="284164" y="1866901"/>
          <a:ext cx="8574086" cy="4993003"/>
        </p:xfrm>
        <a:graphic>
          <a:graphicData uri="http://schemas.openxmlformats.org/drawingml/2006/table">
            <a:tbl>
              <a:tblPr firstRow="1" firstCol="1" bandRow="1">
                <a:tableStyleId>{00A15C55-8517-42AA-B614-E9B94910E393}</a:tableStyleId>
              </a:tblPr>
              <a:tblGrid>
                <a:gridCol w="5764211">
                  <a:extLst>
                    <a:ext uri="{9D8B030D-6E8A-4147-A177-3AD203B41FA5}">
                      <a16:colId xmlns="" xmlns:a16="http://schemas.microsoft.com/office/drawing/2014/main" val="493665855"/>
                    </a:ext>
                  </a:extLst>
                </a:gridCol>
                <a:gridCol w="2809875">
                  <a:extLst>
                    <a:ext uri="{9D8B030D-6E8A-4147-A177-3AD203B41FA5}">
                      <a16:colId xmlns="" xmlns:a16="http://schemas.microsoft.com/office/drawing/2014/main" val="2980931112"/>
                    </a:ext>
                  </a:extLst>
                </a:gridCol>
              </a:tblGrid>
              <a:tr h="390524">
                <a:tc>
                  <a:txBody>
                    <a:bodyPr/>
                    <a:lstStyle/>
                    <a:p>
                      <a:pPr marL="0" marR="0">
                        <a:spcBef>
                          <a:spcPts val="0"/>
                        </a:spcBef>
                        <a:spcAft>
                          <a:spcPts val="0"/>
                        </a:spcAft>
                      </a:pPr>
                      <a:r>
                        <a:rPr lang="en-US" sz="1000" dirty="0">
                          <a:effectLst/>
                        </a:rPr>
                        <a:t>GROUPS HAVING EVENT EXPERIENCES</a:t>
                      </a:r>
                      <a:endParaRPr lang="en-US" sz="1000" dirty="0">
                        <a:effectLst/>
                        <a:latin typeface="Cambria" panose="02040503050406030204" pitchFamily="18" charset="0"/>
                        <a:ea typeface="MS Mincho"/>
                        <a:cs typeface="Times New Roman" panose="02020603050405020304" pitchFamily="18" charset="0"/>
                      </a:endParaRPr>
                    </a:p>
                  </a:txBody>
                  <a:tcPr marL="21212" marR="21212" marT="0" marB="0"/>
                </a:tc>
                <a:tc>
                  <a:txBody>
                    <a:bodyPr/>
                    <a:lstStyle/>
                    <a:p>
                      <a:pPr marL="0" marR="0">
                        <a:spcBef>
                          <a:spcPts val="0"/>
                        </a:spcBef>
                        <a:spcAft>
                          <a:spcPts val="0"/>
                        </a:spcAft>
                      </a:pPr>
                      <a:r>
                        <a:rPr lang="en-US" sz="1000" dirty="0">
                          <a:effectLst/>
                        </a:rPr>
                        <a:t>UNIQUE OR ESPECIALLY IMPORTANT EXPERIENTIAL DIMENSIONS</a:t>
                      </a:r>
                      <a:endParaRPr lang="en-US" sz="1000" dirty="0">
                        <a:effectLst/>
                        <a:latin typeface="Cambria" panose="02040503050406030204" pitchFamily="18" charset="0"/>
                        <a:ea typeface="MS Mincho"/>
                        <a:cs typeface="Times New Roman" panose="02020603050405020304" pitchFamily="18" charset="0"/>
                      </a:endParaRPr>
                    </a:p>
                  </a:txBody>
                  <a:tcPr marL="21212" marR="21212" marT="0" marB="0"/>
                </a:tc>
                <a:extLst>
                  <a:ext uri="{0D108BD9-81ED-4DB2-BD59-A6C34878D82A}">
                    <a16:rowId xmlns="" xmlns:a16="http://schemas.microsoft.com/office/drawing/2014/main" val="567681969"/>
                  </a:ext>
                </a:extLst>
              </a:tr>
              <a:tr h="4545776">
                <a:tc>
                  <a:txBody>
                    <a:bodyPr/>
                    <a:lstStyle/>
                    <a:p>
                      <a:pPr marL="342900" marR="0" lvl="0" indent="-342900" algn="just">
                        <a:spcBef>
                          <a:spcPts val="0"/>
                        </a:spcBef>
                        <a:spcAft>
                          <a:spcPts val="0"/>
                        </a:spcAft>
                        <a:buFont typeface="Symbol" panose="05050102010706020507" pitchFamily="18" charset="2"/>
                        <a:buChar char=""/>
                      </a:pPr>
                      <a:r>
                        <a:rPr lang="en-US" sz="900" dirty="0">
                          <a:effectLst/>
                        </a:rPr>
                        <a:t>Paying customers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Guests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Participants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Media audience Performers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Producers and organizers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Very Important People (invited VIPs)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Officials Regulators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Sponsors and grant givers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Suppliers and vendors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Sport spectators Concert audience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Exhibition and conference attendees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Festival tourists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Persons invited to a private event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The public at free events guests of sponsors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Athletes at competitions Performers in arts competitions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Remote TV viewers, radio listeners, webcast participants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The entertainers at events Buskers, street performers Professional athletes Owners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Directors Managers Politicians Celebrities The Olympic ‘family’ Investors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Referees, timekeepers and stewards.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Police, fire, health inspectors, etc.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With their own hospitality component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Or, as VIPs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External suppliers or, on-site vendors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Escaping, being entertained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Belonging and sharing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Authentic cultural experience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Emotionally involved and loyal fans (also nostalgia)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900" dirty="0">
                          <a:effectLst/>
                        </a:rPr>
                        <a:t>Socializing and </a:t>
                      </a:r>
                      <a:r>
                        <a:rPr lang="en-US" sz="900" dirty="0" err="1">
                          <a:effectLst/>
                        </a:rPr>
                        <a:t>communitas</a:t>
                      </a:r>
                      <a:r>
                        <a:rPr lang="en-US" sz="900" dirty="0">
                          <a:effectLst/>
                        </a:rPr>
                        <a:t> </a:t>
                      </a:r>
                      <a:endParaRPr lang="en-US" sz="1000" dirty="0">
                        <a:effectLst/>
                      </a:endParaRPr>
                    </a:p>
                    <a:p>
                      <a:pPr marL="342900" marR="0" lvl="0" indent="-342900" algn="just">
                        <a:spcBef>
                          <a:spcPts val="0"/>
                        </a:spcBef>
                        <a:spcAft>
                          <a:spcPts val="0"/>
                        </a:spcAft>
                        <a:buFont typeface="Symbol" panose="05050102010706020507" pitchFamily="18" charset="2"/>
                        <a:buChar char=""/>
                      </a:pPr>
                      <a:r>
                        <a:rPr lang="en-US" sz="1000" dirty="0" smtClean="0">
                          <a:effectLst/>
                        </a:rPr>
                        <a:t>Learning, and seeking self-actualization </a:t>
                      </a:r>
                      <a:endParaRPr lang="en-US" sz="1050" dirty="0" smtClean="0">
                        <a:effectLst/>
                      </a:endParaRPr>
                    </a:p>
                    <a:p>
                      <a:pPr marL="342900" marR="0" lvl="0" indent="-342900" algn="just">
                        <a:spcBef>
                          <a:spcPts val="0"/>
                        </a:spcBef>
                        <a:spcAft>
                          <a:spcPts val="0"/>
                        </a:spcAft>
                        <a:buFont typeface="Symbol" panose="05050102010706020507" pitchFamily="18" charset="2"/>
                        <a:buChar char=""/>
                      </a:pPr>
                      <a:r>
                        <a:rPr lang="en-US" sz="1000" dirty="0" smtClean="0">
                          <a:effectLst/>
                        </a:rPr>
                        <a:t>Socializing, networking </a:t>
                      </a:r>
                      <a:endParaRPr lang="en-US" sz="1050" dirty="0" smtClean="0">
                        <a:effectLst/>
                      </a:endParaRPr>
                    </a:p>
                    <a:p>
                      <a:pPr marL="342900" marR="0" lvl="0" indent="-342900" algn="just">
                        <a:spcBef>
                          <a:spcPts val="0"/>
                        </a:spcBef>
                        <a:spcAft>
                          <a:spcPts val="0"/>
                        </a:spcAft>
                        <a:buFont typeface="Symbol" panose="05050102010706020507" pitchFamily="18" charset="2"/>
                        <a:buChar char=""/>
                      </a:pPr>
                      <a:r>
                        <a:rPr lang="en-US" sz="1000" dirty="0" smtClean="0">
                          <a:effectLst/>
                        </a:rPr>
                        <a:t>Being part of a community or family </a:t>
                      </a:r>
                      <a:endParaRPr lang="en-US" sz="1050" dirty="0" smtClean="0">
                        <a:effectLst/>
                      </a:endParaRPr>
                    </a:p>
                    <a:p>
                      <a:pPr marL="342900" marR="0" lvl="0" indent="-342900" algn="just">
                        <a:spcBef>
                          <a:spcPts val="0"/>
                        </a:spcBef>
                        <a:spcAft>
                          <a:spcPts val="0"/>
                        </a:spcAft>
                        <a:buFont typeface="Symbol" panose="05050102010706020507" pitchFamily="18" charset="2"/>
                        <a:buChar char=""/>
                      </a:pPr>
                      <a:r>
                        <a:rPr lang="en-US" sz="1000" dirty="0" smtClean="0">
                          <a:effectLst/>
                        </a:rPr>
                        <a:t>Subcultural identity </a:t>
                      </a:r>
                      <a:endParaRPr lang="en-US" sz="1050" dirty="0" smtClean="0">
                        <a:effectLst/>
                      </a:endParaRPr>
                    </a:p>
                    <a:p>
                      <a:pPr marL="342900" marR="0" lvl="0" indent="-342900" algn="just">
                        <a:spcBef>
                          <a:spcPts val="0"/>
                        </a:spcBef>
                        <a:spcAft>
                          <a:spcPts val="0"/>
                        </a:spcAft>
                        <a:buFont typeface="Symbol" panose="05050102010706020507" pitchFamily="18" charset="2"/>
                        <a:buChar char=""/>
                      </a:pPr>
                      <a:r>
                        <a:rPr lang="en-US" sz="1000" dirty="0" smtClean="0">
                          <a:effectLst/>
                        </a:rPr>
                        <a:t>Being treated as honored guests, VIPs </a:t>
                      </a:r>
                      <a:endParaRPr lang="en-US" sz="1050" dirty="0" smtClean="0">
                        <a:effectLst/>
                      </a:endParaRPr>
                    </a:p>
                  </a:txBody>
                  <a:tcPr marL="21212" marR="21212" marT="0" marB="0"/>
                </a:tc>
                <a:tc>
                  <a:txBody>
                    <a:bodyPr/>
                    <a:lstStyle/>
                    <a:p>
                      <a:pPr marL="0" marR="0">
                        <a:spcBef>
                          <a:spcPts val="0"/>
                        </a:spcBef>
                        <a:spcAft>
                          <a:spcPts val="0"/>
                        </a:spcAft>
                      </a:pPr>
                      <a:r>
                        <a:rPr lang="en-US" sz="400" dirty="0">
                          <a:effectLst/>
                        </a:rPr>
                        <a:t> </a:t>
                      </a:r>
                      <a:endParaRPr lang="en-US" sz="400" dirty="0">
                        <a:effectLst/>
                        <a:latin typeface="Cambria" panose="02040503050406030204" pitchFamily="18" charset="0"/>
                        <a:ea typeface="MS Mincho"/>
                        <a:cs typeface="Times New Roman" panose="02020603050405020304" pitchFamily="18" charset="0"/>
                      </a:endParaRPr>
                    </a:p>
                  </a:txBody>
                  <a:tcPr marL="21212" marR="21212" marT="0" marB="0"/>
                </a:tc>
                <a:extLst>
                  <a:ext uri="{0D108BD9-81ED-4DB2-BD59-A6C34878D82A}">
                    <a16:rowId xmlns="" xmlns:a16="http://schemas.microsoft.com/office/drawing/2014/main" val="2467516000"/>
                  </a:ext>
                </a:extLst>
              </a:tr>
            </a:tbl>
          </a:graphicData>
        </a:graphic>
      </p:graphicFrame>
    </p:spTree>
    <p:extLst>
      <p:ext uri="{BB962C8B-B14F-4D97-AF65-F5344CB8AC3E}">
        <p14:creationId xmlns:p14="http://schemas.microsoft.com/office/powerpoint/2010/main" val="72403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Historical Development of Stakeholder Theory</a:t>
            </a:r>
            <a:endParaRPr lang="en-US" dirty="0"/>
          </a:p>
        </p:txBody>
      </p:sp>
      <p:sp>
        <p:nvSpPr>
          <p:cNvPr id="3" name="Content Placeholder 2"/>
          <p:cNvSpPr>
            <a:spLocks noGrp="1"/>
          </p:cNvSpPr>
          <p:nvPr>
            <p:ph idx="1"/>
          </p:nvPr>
        </p:nvSpPr>
        <p:spPr>
          <a:xfrm>
            <a:off x="284163" y="1945532"/>
            <a:ext cx="8574087" cy="4912468"/>
          </a:xfrm>
        </p:spPr>
        <p:txBody>
          <a:bodyPr>
            <a:normAutofit fontScale="77500" lnSpcReduction="20000"/>
          </a:bodyPr>
          <a:lstStyle/>
          <a:p>
            <a:r>
              <a:rPr lang="en-US" dirty="0"/>
              <a:t>Editors </a:t>
            </a:r>
            <a:r>
              <a:rPr lang="en-US" dirty="0" err="1"/>
              <a:t>Chappelet</a:t>
            </a:r>
            <a:r>
              <a:rPr lang="en-US" dirty="0"/>
              <a:t> and Parent (2015) discussed stakeholder theory and its relevance in the introductory chapter to the Routledge Handbook of Sports Event Management. </a:t>
            </a:r>
            <a:endParaRPr lang="en-US" dirty="0" smtClean="0"/>
          </a:p>
          <a:p>
            <a:r>
              <a:rPr lang="en-US" dirty="0" smtClean="0"/>
              <a:t>They </a:t>
            </a:r>
            <a:r>
              <a:rPr lang="en-US" dirty="0"/>
              <a:t>also commented upon the nature of management "theory", saying (p, 14) of stakeholder theory that it is a "framework" that helped organize the handbook, but it does not provide an integrated set of testable hypotheses or propositions. </a:t>
            </a:r>
            <a:endParaRPr lang="en-US" dirty="0" smtClean="0"/>
          </a:p>
          <a:p>
            <a:r>
              <a:rPr lang="en-US" dirty="0" smtClean="0"/>
              <a:t>That </a:t>
            </a:r>
            <a:r>
              <a:rPr lang="en-US" dirty="0"/>
              <a:t>is generally the nature of all management theory, and it is a position supported by the experts on organizational ecology (</a:t>
            </a:r>
            <a:r>
              <a:rPr lang="en-US" dirty="0" err="1"/>
              <a:t>Hannan</a:t>
            </a:r>
            <a:r>
              <a:rPr lang="en-US" dirty="0"/>
              <a:t> et. al. 2007) who described it as a set of "theory fragments". </a:t>
            </a:r>
            <a:endParaRPr lang="en-US" dirty="0" smtClean="0"/>
          </a:p>
          <a:p>
            <a:r>
              <a:rPr lang="en-US" dirty="0" smtClean="0"/>
              <a:t>In </a:t>
            </a:r>
            <a:r>
              <a:rPr lang="en-US" dirty="0"/>
              <a:t>other words, management theories in general are not explanatory and predictive, and most of the pertinent literature can be considered as theory in development. </a:t>
            </a:r>
          </a:p>
          <a:p>
            <a:r>
              <a:rPr lang="en-US" dirty="0"/>
              <a:t>In Table 1 are a </a:t>
            </a:r>
            <a:r>
              <a:rPr lang="en-US" dirty="0" smtClean="0"/>
              <a:t>series </a:t>
            </a:r>
            <a:r>
              <a:rPr lang="en-US" dirty="0"/>
              <a:t>of quotes, in chronological order, indicating important uses of the terms stakeholder and stakeholder theory, and closely related terms and concepts, from the </a:t>
            </a:r>
            <a:r>
              <a:rPr lang="en-US" dirty="0" smtClean="0"/>
              <a:t>events </a:t>
            </a:r>
            <a:r>
              <a:rPr lang="en-US" dirty="0"/>
              <a:t>and tourism literature. </a:t>
            </a:r>
          </a:p>
        </p:txBody>
      </p:sp>
    </p:spTree>
    <p:extLst>
      <p:ext uri="{BB962C8B-B14F-4D97-AF65-F5344CB8AC3E}">
        <p14:creationId xmlns:p14="http://schemas.microsoft.com/office/powerpoint/2010/main" val="9913159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37964135"/>
              </p:ext>
            </p:extLst>
          </p:nvPr>
        </p:nvGraphicFramePr>
        <p:xfrm>
          <a:off x="284164" y="1866900"/>
          <a:ext cx="8574086" cy="4924425"/>
        </p:xfrm>
        <a:graphic>
          <a:graphicData uri="http://schemas.openxmlformats.org/drawingml/2006/table">
            <a:tbl>
              <a:tblPr firstRow="1" firstCol="1" bandRow="1">
                <a:tableStyleId>{00A15C55-8517-42AA-B614-E9B94910E393}</a:tableStyleId>
              </a:tblPr>
              <a:tblGrid>
                <a:gridCol w="6069011">
                  <a:extLst>
                    <a:ext uri="{9D8B030D-6E8A-4147-A177-3AD203B41FA5}">
                      <a16:colId xmlns="" xmlns:a16="http://schemas.microsoft.com/office/drawing/2014/main" val="493665855"/>
                    </a:ext>
                  </a:extLst>
                </a:gridCol>
                <a:gridCol w="2505075">
                  <a:extLst>
                    <a:ext uri="{9D8B030D-6E8A-4147-A177-3AD203B41FA5}">
                      <a16:colId xmlns="" xmlns:a16="http://schemas.microsoft.com/office/drawing/2014/main" val="2980931112"/>
                    </a:ext>
                  </a:extLst>
                </a:gridCol>
              </a:tblGrid>
              <a:tr h="319767">
                <a:tc>
                  <a:txBody>
                    <a:bodyPr/>
                    <a:lstStyle/>
                    <a:p>
                      <a:pPr marL="0" marR="0">
                        <a:spcBef>
                          <a:spcPts val="0"/>
                        </a:spcBef>
                        <a:spcAft>
                          <a:spcPts val="0"/>
                        </a:spcAft>
                      </a:pPr>
                      <a:r>
                        <a:rPr lang="en-US" sz="1000" dirty="0" smtClean="0">
                          <a:effectLst/>
                        </a:rPr>
                        <a:t>GROUPS HAVING EVENT EXPERIENCES</a:t>
                      </a:r>
                      <a:endParaRPr lang="en-US" sz="1000" dirty="0">
                        <a:effectLst/>
                        <a:latin typeface="Cambria" panose="02040503050406030204" pitchFamily="18" charset="0"/>
                        <a:ea typeface="MS Mincho"/>
                        <a:cs typeface="Times New Roman" panose="02020603050405020304" pitchFamily="18" charset="0"/>
                      </a:endParaRPr>
                    </a:p>
                  </a:txBody>
                  <a:tcPr marL="21212" marR="21212" marT="0" marB="0"/>
                </a:tc>
                <a:tc>
                  <a:txBody>
                    <a:bodyPr/>
                    <a:lstStyle/>
                    <a:p>
                      <a:pPr marL="0" marR="0">
                        <a:spcBef>
                          <a:spcPts val="0"/>
                        </a:spcBef>
                        <a:spcAft>
                          <a:spcPts val="0"/>
                        </a:spcAft>
                      </a:pPr>
                      <a:r>
                        <a:rPr lang="en-US" sz="1000" dirty="0">
                          <a:effectLst/>
                        </a:rPr>
                        <a:t>UNIQUE OR ESPECIALLY IMPORTANT EXPERIENTIAL DIMENSIONS</a:t>
                      </a:r>
                      <a:endParaRPr lang="en-US" sz="1000" dirty="0">
                        <a:effectLst/>
                        <a:latin typeface="Cambria" panose="02040503050406030204" pitchFamily="18" charset="0"/>
                        <a:ea typeface="MS Mincho"/>
                        <a:cs typeface="Times New Roman" panose="02020603050405020304" pitchFamily="18" charset="0"/>
                      </a:endParaRPr>
                    </a:p>
                  </a:txBody>
                  <a:tcPr marL="21212" marR="21212" marT="0" marB="0"/>
                </a:tc>
                <a:extLst>
                  <a:ext uri="{0D108BD9-81ED-4DB2-BD59-A6C34878D82A}">
                    <a16:rowId xmlns="" xmlns:a16="http://schemas.microsoft.com/office/drawing/2014/main" val="567681969"/>
                  </a:ext>
                </a:extLst>
              </a:tr>
              <a:tr h="4604658">
                <a:tc>
                  <a:txBody>
                    <a:bodyPr/>
                    <a:lstStyle/>
                    <a:p>
                      <a:pPr marL="342900" marR="0" lvl="0" indent="-342900" algn="just">
                        <a:spcBef>
                          <a:spcPts val="0"/>
                        </a:spcBef>
                        <a:spcAft>
                          <a:spcPts val="0"/>
                        </a:spcAft>
                        <a:buFont typeface="Symbol" panose="05050102010706020507" pitchFamily="18" charset="2"/>
                        <a:buChar char=""/>
                      </a:pPr>
                      <a:r>
                        <a:rPr lang="en-US" sz="900" dirty="0" smtClean="0">
                          <a:effectLst/>
                        </a:rPr>
                        <a:t>Challenge and mastery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err="1" smtClean="0">
                          <a:effectLst/>
                        </a:rPr>
                        <a:t>Communitas</a:t>
                      </a:r>
                      <a:r>
                        <a:rPr lang="en-US" sz="900" dirty="0" smtClean="0">
                          <a:effectLst/>
                        </a:rPr>
                        <a:t> and subcultural expression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A virtual entertainment experience shaped by the media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Professional competence, mastery self-esteem Ancillary enjoyment of the event. Might be similar to staff and volunteers Need to be responsive and reflective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Doing their duty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Protocol shapes their experience as ‘performers’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Being treated with honor and respect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Gaining self-esteem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Ancillary enjoyment of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Professional conduct and responsibility defines their involvement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Professional conduct and responsibility defines their involvement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Business success, networking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Providers of hospitality to their own guests (the event is still the attraction)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Or, same as VIPs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Contractual relationships Define their involvement ancillary enjoyment of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Volunteers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Paid staff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The media The public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Board members (may be workers or VIPs at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Unpaid workers at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Paid workers at the event Security staff, after hours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Official (as sponsors) Unofficial media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Indirectly experiences the event (overspill effects or vicarious experiences)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The ‘cast’, part of the experience for others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Enjoyment of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err="1" smtClean="0">
                          <a:effectLst/>
                        </a:rPr>
                        <a:t>Communitas</a:t>
                      </a:r>
                      <a:r>
                        <a:rPr lang="en-US" sz="900" dirty="0" smtClean="0">
                          <a:effectLst/>
                        </a:rPr>
                        <a:t> among volunteers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Self-fulfillment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Paid employment defines their experience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Ancillary enjoyment of the event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Might want a VIP experience Professional competence </a:t>
                      </a:r>
                      <a:endParaRPr lang="en-US" sz="1000" dirty="0" smtClean="0">
                        <a:effectLst/>
                      </a:endParaRPr>
                    </a:p>
                    <a:p>
                      <a:pPr marL="342900" marR="0" lvl="0" indent="-342900" algn="just">
                        <a:spcBef>
                          <a:spcPts val="0"/>
                        </a:spcBef>
                        <a:spcAft>
                          <a:spcPts val="0"/>
                        </a:spcAft>
                        <a:buFont typeface="Symbol" panose="05050102010706020507" pitchFamily="18" charset="2"/>
                        <a:buChar char=""/>
                      </a:pPr>
                      <a:r>
                        <a:rPr lang="en-US" sz="900" dirty="0" smtClean="0">
                          <a:effectLst/>
                        </a:rPr>
                        <a:t>The public’s experience can range from ‘psychic benefits’ to being inconvenienced or harmed </a:t>
                      </a:r>
                      <a:endParaRPr lang="en-US" sz="1000" dirty="0">
                        <a:effectLst/>
                        <a:latin typeface="Cambria" panose="02040503050406030204" pitchFamily="18" charset="0"/>
                        <a:ea typeface="MS Mincho"/>
                        <a:cs typeface="Times New Roman" panose="02020603050405020304" pitchFamily="18" charset="0"/>
                      </a:endParaRPr>
                    </a:p>
                  </a:txBody>
                  <a:tcPr marL="21212" marR="21212" marT="0" marB="0"/>
                </a:tc>
                <a:tc>
                  <a:txBody>
                    <a:bodyPr/>
                    <a:lstStyle/>
                    <a:p>
                      <a:pPr marL="0" marR="0">
                        <a:spcBef>
                          <a:spcPts val="0"/>
                        </a:spcBef>
                        <a:spcAft>
                          <a:spcPts val="0"/>
                        </a:spcAft>
                      </a:pPr>
                      <a:r>
                        <a:rPr lang="en-US" sz="400" dirty="0">
                          <a:effectLst/>
                        </a:rPr>
                        <a:t> </a:t>
                      </a:r>
                      <a:endParaRPr lang="en-US" sz="400" dirty="0">
                        <a:effectLst/>
                        <a:latin typeface="Cambria" panose="02040503050406030204" pitchFamily="18" charset="0"/>
                        <a:ea typeface="MS Mincho"/>
                        <a:cs typeface="Times New Roman" panose="02020603050405020304" pitchFamily="18" charset="0"/>
                      </a:endParaRPr>
                    </a:p>
                  </a:txBody>
                  <a:tcPr marL="21212" marR="21212" marT="0" marB="0"/>
                </a:tc>
                <a:extLst>
                  <a:ext uri="{0D108BD9-81ED-4DB2-BD59-A6C34878D82A}">
                    <a16:rowId xmlns="" xmlns:a16="http://schemas.microsoft.com/office/drawing/2014/main" val="2467516000"/>
                  </a:ext>
                </a:extLst>
              </a:tr>
            </a:tbl>
          </a:graphicData>
        </a:graphic>
      </p:graphicFrame>
    </p:spTree>
    <p:extLst>
      <p:ext uri="{BB962C8B-B14F-4D97-AF65-F5344CB8AC3E}">
        <p14:creationId xmlns:p14="http://schemas.microsoft.com/office/powerpoint/2010/main" val="35145044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b="1" i="1" dirty="0"/>
              <a:t>Shared Experiences</a:t>
            </a:r>
          </a:p>
          <a:p>
            <a:r>
              <a:rPr lang="en-US" dirty="0"/>
              <a:t>Social worlds and social media have become increasingly important in disseminating information and in reaching stakeholders. </a:t>
            </a:r>
            <a:endParaRPr lang="en-US" dirty="0" smtClean="0"/>
          </a:p>
          <a:p>
            <a:r>
              <a:rPr lang="en-US" dirty="0" smtClean="0"/>
              <a:t>Social </a:t>
            </a:r>
            <a:r>
              <a:rPr lang="en-US" dirty="0"/>
              <a:t>networking is successful when you have clear-targeted stakeholders and you know how to reach them.  Many people share their experiences of the event on social media either positive or negative. </a:t>
            </a:r>
            <a:endParaRPr lang="en-US" dirty="0" smtClean="0"/>
          </a:p>
          <a:p>
            <a:r>
              <a:rPr lang="en-US" dirty="0" smtClean="0"/>
              <a:t>When </a:t>
            </a:r>
            <a:r>
              <a:rPr lang="en-US" dirty="0"/>
              <a:t>planning and organizing an event it is important for the event organizers to keep the social world in mind and facilitate communication through it. </a:t>
            </a:r>
            <a:endParaRPr lang="en-US" dirty="0" smtClean="0"/>
          </a:p>
          <a:p>
            <a:r>
              <a:rPr lang="en-US" i="1" dirty="0" smtClean="0"/>
              <a:t>“</a:t>
            </a:r>
            <a:r>
              <a:rPr lang="en-US" i="1" dirty="0" err="1"/>
              <a:t>Communitas</a:t>
            </a:r>
            <a:r>
              <a:rPr lang="en-US" i="1" dirty="0"/>
              <a:t> is a vehicle for focusing event-goers and other stakeholders’ attention on targeted social issues, meaning the event becomes a social marketing tool” (Getz, 2013: 144).</a:t>
            </a:r>
            <a:endParaRPr lang="en-US" dirty="0"/>
          </a:p>
          <a:p>
            <a:endParaRPr lang="en-US" dirty="0"/>
          </a:p>
        </p:txBody>
      </p:sp>
    </p:spTree>
    <p:extLst>
      <p:ext uri="{BB962C8B-B14F-4D97-AF65-F5344CB8AC3E}">
        <p14:creationId xmlns:p14="http://schemas.microsoft.com/office/powerpoint/2010/main" val="31851931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Experiences of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b="1" i="1" dirty="0"/>
              <a:t>Media Experiences</a:t>
            </a:r>
          </a:p>
          <a:p>
            <a:r>
              <a:rPr lang="en-US" dirty="0"/>
              <a:t>S.F. Scudder proposed the communications theory in the 1980’s and it states that all living entities communicate but the way they are communicating is different from each other (Scudder, 1980).  </a:t>
            </a:r>
            <a:endParaRPr lang="en-US" dirty="0" smtClean="0"/>
          </a:p>
          <a:p>
            <a:r>
              <a:rPr lang="en-US" dirty="0" smtClean="0"/>
              <a:t>The </a:t>
            </a:r>
            <a:r>
              <a:rPr lang="en-US" dirty="0"/>
              <a:t>media will communicate their event experiences in different ways and different people will have different experiences at the same event. </a:t>
            </a:r>
            <a:endParaRPr lang="en-US" dirty="0" smtClean="0"/>
          </a:p>
          <a:p>
            <a:r>
              <a:rPr lang="en-US" dirty="0" smtClean="0"/>
              <a:t>Social </a:t>
            </a:r>
            <a:r>
              <a:rPr lang="en-US" dirty="0"/>
              <a:t>construct theory helps us to structure our experience and analysis of the world into categories.  </a:t>
            </a:r>
            <a:endParaRPr lang="en-US" dirty="0" smtClean="0"/>
          </a:p>
          <a:p>
            <a:r>
              <a:rPr lang="en-US" dirty="0" smtClean="0"/>
              <a:t>When </a:t>
            </a:r>
            <a:r>
              <a:rPr lang="en-US" dirty="0"/>
              <a:t>planning and organizing an event the event organizer needs to keep this in mind, and think how the media will communicate, categorize and disseminate their experiences.</a:t>
            </a:r>
          </a:p>
          <a:p>
            <a:endParaRPr lang="en-US" dirty="0"/>
          </a:p>
        </p:txBody>
      </p:sp>
    </p:spTree>
    <p:extLst>
      <p:ext uri="{BB962C8B-B14F-4D97-AF65-F5344CB8AC3E}">
        <p14:creationId xmlns:p14="http://schemas.microsoft.com/office/powerpoint/2010/main" val="14240697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buNone/>
            </a:pPr>
            <a:r>
              <a:rPr lang="en-US" dirty="0" err="1"/>
              <a:t>Buch</a:t>
            </a:r>
            <a:r>
              <a:rPr lang="en-US" dirty="0"/>
              <a:t>, T., Milne, S., &amp; Dickson, G. (2011). Multiple stakeholder perspectives on cultural events: Auckland's Pasifika Festival. </a:t>
            </a:r>
            <a:r>
              <a:rPr lang="en-US" i="1" dirty="0"/>
              <a:t>Journal of Hospitality Marketing &amp; Management</a:t>
            </a:r>
            <a:r>
              <a:rPr lang="en-US" dirty="0"/>
              <a:t>, </a:t>
            </a:r>
            <a:r>
              <a:rPr lang="en-US" i="1" dirty="0"/>
              <a:t>20</a:t>
            </a:r>
            <a:r>
              <a:rPr lang="en-US" dirty="0"/>
              <a:t>(3-4), 311-328.</a:t>
            </a:r>
          </a:p>
          <a:p>
            <a:pPr algn="just"/>
            <a:r>
              <a:rPr lang="en-US" i="1" dirty="0"/>
              <a:t>Abstract: Cultural festivals can assist local communities in showcasing cultural attributes and can offer the chance to strengthen a sense of identity. The Pasifika Festival, held annually in Auckland, New Zealand, is a celebration of the city’s Pacific Island communities. Drawing on audience and stallholder surveys, and interviews/meetings with festival organizers, this article provides a multiple stakeholder perspective on the festival experience and what it means to those who are part of it. The article also addresses the important question of how to conduct robust, cost-effective research in large festival settings, focusing on the use of online survey tools. </a:t>
            </a:r>
            <a:endParaRPr lang="en-US" dirty="0"/>
          </a:p>
          <a:p>
            <a:pPr marL="0" indent="0" algn="just">
              <a:buNone/>
            </a:pPr>
            <a:endParaRPr lang="en-US" dirty="0"/>
          </a:p>
          <a:p>
            <a:r>
              <a:rPr lang="en-US" i="1" dirty="0"/>
              <a:t>Keywords: Cultural festivals, stakeholders, Pacific Island communities, Auckland, online research</a:t>
            </a:r>
            <a:endParaRPr lang="en-US" dirty="0"/>
          </a:p>
          <a:p>
            <a:pPr marL="0" indent="0">
              <a:buNone/>
            </a:pPr>
            <a:endParaRPr lang="en-US" dirty="0"/>
          </a:p>
        </p:txBody>
      </p:sp>
    </p:spTree>
    <p:extLst>
      <p:ext uri="{BB962C8B-B14F-4D97-AF65-F5344CB8AC3E}">
        <p14:creationId xmlns:p14="http://schemas.microsoft.com/office/powerpoint/2010/main" val="13905532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Managers have to evaluate all their operations for effectiveness - that is, to ensure the event is produced as intended and with the desired outcomes. </a:t>
            </a:r>
          </a:p>
          <a:p>
            <a:r>
              <a:rPr lang="en-US" dirty="0" smtClean="0"/>
              <a:t>They </a:t>
            </a:r>
            <a:r>
              <a:rPr lang="en-US" dirty="0"/>
              <a:t>also have to continuously evaluate efficiency, how well the event obtains and uses resources. </a:t>
            </a:r>
            <a:endParaRPr lang="en-US" dirty="0" smtClean="0"/>
          </a:p>
          <a:p>
            <a:r>
              <a:rPr lang="en-US" dirty="0" smtClean="0"/>
              <a:t>But </a:t>
            </a:r>
            <a:r>
              <a:rPr lang="en-US" dirty="0"/>
              <a:t>external stakeholders are also evaluating the event from their </a:t>
            </a:r>
            <a:r>
              <a:rPr lang="en-US" dirty="0" smtClean="0"/>
              <a:t>perspectives </a:t>
            </a:r>
            <a:r>
              <a:rPr lang="en-US" dirty="0"/>
              <a:t>(Figure 4.6). Many studies investigate the socio-cultural, economic and environmental impacts of events on the area (Jackson, 2008</a:t>
            </a:r>
            <a:r>
              <a:rPr lang="en-US" dirty="0" smtClean="0"/>
              <a:t>). </a:t>
            </a:r>
            <a:endParaRPr lang="en-US" dirty="0"/>
          </a:p>
          <a:p>
            <a:pPr lvl="1"/>
            <a:r>
              <a:rPr lang="en-US" dirty="0"/>
              <a:t>Economic </a:t>
            </a:r>
          </a:p>
          <a:p>
            <a:pPr lvl="1"/>
            <a:r>
              <a:rPr lang="en-US" dirty="0"/>
              <a:t>Social </a:t>
            </a:r>
          </a:p>
          <a:p>
            <a:pPr lvl="1"/>
            <a:r>
              <a:rPr lang="en-US" dirty="0"/>
              <a:t>Cultural </a:t>
            </a:r>
          </a:p>
          <a:p>
            <a:pPr lvl="1"/>
            <a:r>
              <a:rPr lang="en-US" dirty="0"/>
              <a:t>Ecological </a:t>
            </a:r>
          </a:p>
          <a:p>
            <a:pPr lvl="1"/>
            <a:r>
              <a:rPr lang="en-US" dirty="0"/>
              <a:t>Built Environment</a:t>
            </a:r>
          </a:p>
          <a:p>
            <a:endParaRPr lang="en-US" dirty="0"/>
          </a:p>
        </p:txBody>
      </p:sp>
    </p:spTree>
    <p:extLst>
      <p:ext uri="{BB962C8B-B14F-4D97-AF65-F5344CB8AC3E}">
        <p14:creationId xmlns:p14="http://schemas.microsoft.com/office/powerpoint/2010/main" val="1418317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4" name="Rectangle 2"/>
          <p:cNvSpPr>
            <a:spLocks noChangeArrowheads="1"/>
          </p:cNvSpPr>
          <p:nvPr/>
        </p:nvSpPr>
        <p:spPr bwMode="auto">
          <a:xfrm>
            <a:off x="1828800" y="1905000"/>
            <a:ext cx="90201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568625585"/>
              </p:ext>
            </p:extLst>
          </p:nvPr>
        </p:nvGraphicFramePr>
        <p:xfrm>
          <a:off x="1303506" y="1819072"/>
          <a:ext cx="6517532" cy="4289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0" y="6194898"/>
            <a:ext cx="9020175" cy="800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4.6:  Impacts and Evaluation</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561879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spcBef>
                <a:spcPts val="0"/>
              </a:spcBef>
              <a:buNone/>
            </a:pPr>
            <a:r>
              <a:rPr lang="en-US" dirty="0"/>
              <a:t>Long, P. (2000). After the event: Perspectives on organizational partnership in the management of a themed festival year. </a:t>
            </a:r>
            <a:r>
              <a:rPr lang="en-US" i="1" dirty="0"/>
              <a:t>Event Management, </a:t>
            </a:r>
            <a:r>
              <a:rPr lang="en-US" dirty="0"/>
              <a:t>6 (1), 45-59</a:t>
            </a:r>
            <a:r>
              <a:rPr lang="en-US" dirty="0" smtClean="0"/>
              <a:t>.</a:t>
            </a:r>
          </a:p>
          <a:p>
            <a:pPr marL="0" indent="0" algn="just">
              <a:spcBef>
                <a:spcPts val="0"/>
              </a:spcBef>
              <a:buNone/>
            </a:pPr>
            <a:endParaRPr lang="en-US" dirty="0"/>
          </a:p>
          <a:p>
            <a:pPr algn="just">
              <a:spcBef>
                <a:spcPts val="0"/>
              </a:spcBef>
            </a:pPr>
            <a:r>
              <a:rPr lang="en-US" i="1" dirty="0"/>
              <a:t>The management of festivals and events often involves some form of partnership between different organizations and interest groups. This article presents an analysis of the </a:t>
            </a:r>
            <a:r>
              <a:rPr lang="en-US" i="1" dirty="0" err="1"/>
              <a:t>interorganizational</a:t>
            </a:r>
            <a:r>
              <a:rPr lang="en-US" i="1" dirty="0"/>
              <a:t> partnership that conceived, organized, and managed the Year of Visual Arts, which was held in the north of England during 1996. The article also considers the legacies of the Year from the perspectives of the partner organizations and discusses the experiences of the Year that may be transferable to other areas that host similar events. The article analyzes empirical findings in relation to:</a:t>
            </a:r>
            <a:endParaRPr lang="en-US" dirty="0"/>
          </a:p>
          <a:p>
            <a:pPr lvl="0" algn="just">
              <a:spcBef>
                <a:spcPts val="0"/>
              </a:spcBef>
            </a:pPr>
            <a:r>
              <a:rPr lang="en-US" i="1" dirty="0"/>
              <a:t>partners' expectations of the Year and the Year's outcomes in the context of theoretical perspectives that have developed within the field of </a:t>
            </a:r>
            <a:r>
              <a:rPr lang="en-US" i="1" dirty="0" err="1"/>
              <a:t>interorganizational</a:t>
            </a:r>
            <a:r>
              <a:rPr lang="en-US" i="1" dirty="0"/>
              <a:t> collaboration;</a:t>
            </a:r>
            <a:endParaRPr lang="en-US" sz="2800" dirty="0"/>
          </a:p>
          <a:p>
            <a:pPr lvl="0" algn="just">
              <a:spcBef>
                <a:spcPts val="0"/>
              </a:spcBef>
            </a:pPr>
            <a:r>
              <a:rPr lang="en-US" i="1" dirty="0"/>
              <a:t>the extent to which the potential represented by the event was realized in relation to the Year's two main objectives of: a) changing the perceptions of people in the region about the visual arts and the role that the arts can play in their lives, and b) changing the perception of people outside the region about the scale, quality, and diversity of visual arts activity within the region; </a:t>
            </a:r>
            <a:endParaRPr lang="en-US" sz="2800" dirty="0"/>
          </a:p>
          <a:p>
            <a:pPr lvl="0" algn="just">
              <a:spcBef>
                <a:spcPts val="0"/>
              </a:spcBef>
            </a:pPr>
            <a:r>
              <a:rPr lang="en-US" i="1" dirty="0"/>
              <a:t>the evidence that exists appears to demonstrate an increase in tourism to the region during 1996 as a consequence of the Year and possible longer term impacts of the Year on the region's tourism strategy; </a:t>
            </a:r>
            <a:endParaRPr lang="en-US" sz="2800" dirty="0"/>
          </a:p>
          <a:p>
            <a:pPr lvl="0" algn="just">
              <a:spcBef>
                <a:spcPts val="0"/>
              </a:spcBef>
            </a:pPr>
            <a:r>
              <a:rPr lang="en-US" i="1" dirty="0"/>
              <a:t>the relative contributions of partner agencies in the delivery and management of the Year; </a:t>
            </a:r>
            <a:endParaRPr lang="en-US" sz="2800" dirty="0"/>
          </a:p>
          <a:p>
            <a:pPr lvl="0" algn="just">
              <a:spcBef>
                <a:spcPts val="0"/>
              </a:spcBef>
            </a:pPr>
            <a:r>
              <a:rPr lang="en-US" i="1" dirty="0"/>
              <a:t>issues associated with the management of an event held over a year in a relatively large and geographically diverse area. The article concludes with a consideration of those factors that influenced the outcomes of the Year of visual Arts that may be either generalizable or specific to the north of England. Partnerships Interagency collaboration Themed festival events </a:t>
            </a:r>
            <a:endParaRPr lang="en-US" sz="2800" dirty="0"/>
          </a:p>
          <a:p>
            <a:pPr marL="0" indent="0" algn="just">
              <a:spcBef>
                <a:spcPts val="0"/>
              </a:spcBef>
              <a:buNone/>
            </a:pPr>
            <a:endParaRPr lang="en-US" dirty="0"/>
          </a:p>
        </p:txBody>
      </p:sp>
    </p:spTree>
    <p:extLst>
      <p:ext uri="{BB962C8B-B14F-4D97-AF65-F5344CB8AC3E}">
        <p14:creationId xmlns:p14="http://schemas.microsoft.com/office/powerpoint/2010/main" val="326446827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spcBef>
                <a:spcPts val="0"/>
              </a:spcBef>
              <a:buNone/>
            </a:pPr>
            <a:r>
              <a:rPr lang="en-US" dirty="0"/>
              <a:t>Jackson, L. A. (2008). Residents' perceptions of the impacts of special event tourism. Journal of Place Management and development, 1(3), 240-255</a:t>
            </a:r>
            <a:r>
              <a:rPr lang="en-US" dirty="0" smtClean="0"/>
              <a:t>.</a:t>
            </a:r>
          </a:p>
          <a:p>
            <a:pPr marL="0" indent="0" algn="just">
              <a:spcBef>
                <a:spcPts val="0"/>
              </a:spcBef>
              <a:buNone/>
            </a:pPr>
            <a:endParaRPr lang="en-US" dirty="0"/>
          </a:p>
          <a:p>
            <a:pPr algn="just">
              <a:spcBef>
                <a:spcPts val="0"/>
              </a:spcBef>
            </a:pPr>
            <a:r>
              <a:rPr lang="en-US" dirty="0" smtClean="0"/>
              <a:t>Abstract</a:t>
            </a:r>
            <a:r>
              <a:rPr lang="en-US" dirty="0"/>
              <a:t>: Purpose: The purpose of this research was to explore residents' perceptions of special event tourism at a destination. Specifically, the research examined residents' perceptions of the social, economic and environmental impacts of special event tourism on the destination. The study also examined dimensions of community life that were impacted or curtailed as a result of event tourism.</a:t>
            </a:r>
          </a:p>
          <a:p>
            <a:pPr algn="just">
              <a:spcBef>
                <a:spcPts val="0"/>
              </a:spcBef>
            </a:pPr>
            <a:r>
              <a:rPr lang="en-US" dirty="0"/>
              <a:t>Design/methodology/approach: Data were collected by means of a telephone survey. The survey solicited residents' perceptions of the social, economic, and environmental impacts of special event tourism. The study was exploratory and followed a descriptive design.</a:t>
            </a:r>
          </a:p>
          <a:p>
            <a:pPr algn="just">
              <a:spcBef>
                <a:spcPts val="0"/>
              </a:spcBef>
            </a:pPr>
            <a:r>
              <a:rPr lang="en-US" dirty="0"/>
              <a:t>Findings: Residents are generally in favor of events that contribute socially and economically to the destination. They are, however, not ambivalent to some of the negative impacts, but are willing to cope with these negative impacts as long as the perceived benefits exceed the negative impacts.</a:t>
            </a:r>
          </a:p>
          <a:p>
            <a:pPr algn="just">
              <a:spcBef>
                <a:spcPts val="0"/>
              </a:spcBef>
            </a:pPr>
            <a:r>
              <a:rPr lang="en-US" dirty="0"/>
              <a:t>Research limitations/implications: Although the sample was adequate for statistical analysis, a larger sample size would yield more generalizable results. Consequently, caution should be used in making generalizations based on this study.</a:t>
            </a:r>
          </a:p>
          <a:p>
            <a:pPr algn="just">
              <a:spcBef>
                <a:spcPts val="0"/>
              </a:spcBef>
            </a:pPr>
            <a:r>
              <a:rPr lang="en-US" dirty="0"/>
              <a:t>Practical implications: The constant question faced by destination managers and tourism development authorities is how to plan for optimal tourism development, while at the same time minimize the impact of this development on the resident population. One approach is to monitor residents' opinions of perceived impacts as a means of incorporating community reaction into tourism planning and development. Hence, this study proposes an all-inclusive community‐centric approach to event tourism policy making rather than a top‐down approach.</a:t>
            </a:r>
          </a:p>
          <a:p>
            <a:pPr algn="just">
              <a:spcBef>
                <a:spcPts val="0"/>
              </a:spcBef>
            </a:pPr>
            <a:r>
              <a:rPr lang="en-US" dirty="0"/>
              <a:t>Originality/value: Both practitioners and educators will benefit from the results of this study as it provides insight into a destination's residents' perceptions of special event tourism. This topic has received little attention in the past.</a:t>
            </a:r>
          </a:p>
          <a:p>
            <a:pPr algn="just">
              <a:spcBef>
                <a:spcPts val="0"/>
              </a:spcBef>
            </a:pPr>
            <a:endParaRPr lang="en-US" dirty="0"/>
          </a:p>
          <a:p>
            <a:pPr algn="just">
              <a:spcBef>
                <a:spcPts val="0"/>
              </a:spcBef>
            </a:pPr>
            <a:r>
              <a:rPr lang="en-US" dirty="0"/>
              <a:t>Keywords: Tourism, Tourism development, Communities</a:t>
            </a:r>
          </a:p>
          <a:p>
            <a:pPr marL="0" indent="0" algn="just">
              <a:buNone/>
            </a:pPr>
            <a:endParaRPr lang="en-US" dirty="0"/>
          </a:p>
        </p:txBody>
      </p:sp>
    </p:spTree>
    <p:extLst>
      <p:ext uri="{BB962C8B-B14F-4D97-AF65-F5344CB8AC3E}">
        <p14:creationId xmlns:p14="http://schemas.microsoft.com/office/powerpoint/2010/main" val="344097658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buNone/>
            </a:pPr>
            <a:r>
              <a:rPr lang="en-US" b="1" i="1" dirty="0"/>
              <a:t>Economic</a:t>
            </a:r>
          </a:p>
          <a:p>
            <a:r>
              <a:rPr lang="en-US" dirty="0"/>
              <a:t>When measuring the economic impact of the event the extrinsic value of event is important. Economic impacts can be very important for businesses while associations and government might be less interested in the economic impact of the event. </a:t>
            </a:r>
            <a:endParaRPr lang="en-US" dirty="0" smtClean="0"/>
          </a:p>
          <a:p>
            <a:r>
              <a:rPr lang="en-US" dirty="0" smtClean="0"/>
              <a:t>Economic </a:t>
            </a:r>
            <a:r>
              <a:rPr lang="en-US" dirty="0"/>
              <a:t>multipliers and input-output models are used to calculate the incremental tourist expenditure “direct, indirect or induced” of the event on the local economy (Daniels &amp; Norman, 2003; Dwyer, Forsyth &amp; </a:t>
            </a:r>
            <a:r>
              <a:rPr lang="en-US" dirty="0" err="1"/>
              <a:t>Spurr</a:t>
            </a:r>
            <a:r>
              <a:rPr lang="en-US" dirty="0"/>
              <a:t>, 2006; Dwyer, Mellor, </a:t>
            </a:r>
            <a:r>
              <a:rPr lang="en-US" dirty="0" err="1"/>
              <a:t>Mistills</a:t>
            </a:r>
            <a:r>
              <a:rPr lang="en-US" dirty="0"/>
              <a:t> &amp; Mules, 2000; Lee &amp; Taylor, 2005).  </a:t>
            </a:r>
            <a:endParaRPr lang="en-US" dirty="0" smtClean="0"/>
          </a:p>
          <a:p>
            <a:r>
              <a:rPr lang="en-US" dirty="0" smtClean="0"/>
              <a:t>Events </a:t>
            </a:r>
            <a:r>
              <a:rPr lang="en-US" dirty="0"/>
              <a:t>are used to bring “new money” into the destination, which is usually achieved, through events in the portfolio that are tourist attractions. Certain events can be very innovative and the dissemination of the economic benefits is important for the community. </a:t>
            </a:r>
            <a:endParaRPr lang="en-US" dirty="0" smtClean="0"/>
          </a:p>
          <a:p>
            <a:r>
              <a:rPr lang="en-US" dirty="0" smtClean="0"/>
              <a:t>Events </a:t>
            </a:r>
            <a:r>
              <a:rPr lang="en-US" dirty="0"/>
              <a:t>do not create a lot of permanent employment but it can however be used in the destination during the low season period to bring smooth out the seasonality curve. Events will therefore assist in creating more permanent jobs throughout the destination. </a:t>
            </a:r>
            <a:endParaRPr lang="en-US" dirty="0" smtClean="0"/>
          </a:p>
          <a:p>
            <a:r>
              <a:rPr lang="en-US" dirty="0" smtClean="0"/>
              <a:t>Many </a:t>
            </a:r>
            <a:r>
              <a:rPr lang="en-US" dirty="0"/>
              <a:t>scholars have done research on the economic impacts of events in the destination from various stakeholders’ point of view.  Here are just a few examples</a:t>
            </a:r>
            <a:r>
              <a:rPr lang="en-US" dirty="0" smtClean="0"/>
              <a:t>.</a:t>
            </a:r>
            <a:endParaRPr lang="en-US" dirty="0"/>
          </a:p>
        </p:txBody>
      </p:sp>
    </p:spTree>
    <p:extLst>
      <p:ext uri="{BB962C8B-B14F-4D97-AF65-F5344CB8AC3E}">
        <p14:creationId xmlns:p14="http://schemas.microsoft.com/office/powerpoint/2010/main" val="41194410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Dwyer, L., Forsyth, P., &amp; </a:t>
            </a:r>
            <a:r>
              <a:rPr lang="en-US" dirty="0" err="1"/>
              <a:t>Spurr</a:t>
            </a:r>
            <a:r>
              <a:rPr lang="en-US" dirty="0"/>
              <a:t>, R. (2006). Assessing the economic impacts of events: A computable general equilibrium approach. </a:t>
            </a:r>
            <a:r>
              <a:rPr lang="en-US" i="1" dirty="0"/>
              <a:t>Journal of travel research</a:t>
            </a:r>
            <a:r>
              <a:rPr lang="en-US" dirty="0"/>
              <a:t>, </a:t>
            </a:r>
            <a:r>
              <a:rPr lang="en-US" i="1" dirty="0"/>
              <a:t>45</a:t>
            </a:r>
            <a:r>
              <a:rPr lang="en-US" dirty="0"/>
              <a:t>(1), 59-66.</a:t>
            </a:r>
          </a:p>
          <a:p>
            <a:pPr algn="just"/>
            <a:r>
              <a:rPr lang="en-US" i="1" dirty="0"/>
              <a:t>Abstract: This article explores the use of computable general equilibrium (CGE) analysis in evaluating the economic impacts of special events. It is argued that CGE analysis is preferred to input-output (I-O) approaches for assessing other than local economic impacts. The article illustrates several differences between the alternative forms of analysis in event assessment. These include assessing the differential effects of events on the host region, other regions, and nationally and the ability to estimate </a:t>
            </a:r>
            <a:r>
              <a:rPr lang="en-US" i="1" dirty="0" err="1"/>
              <a:t>interindustry</a:t>
            </a:r>
            <a:r>
              <a:rPr lang="en-US" i="1" dirty="0"/>
              <a:t> effects. The article then shows how CGE models can be adapted to estimate the displacement effects of events, their fiscal impacts, intraregional effects, event subsidies, and multistate effects. The article also discusses how event impacts will vary depending on the extent of integration between regional and national resource markets and regional and national product and services markets and how labor markets are modeled</a:t>
            </a:r>
            <a:r>
              <a:rPr lang="en-US" i="1" dirty="0" smtClean="0"/>
              <a:t>.</a:t>
            </a:r>
            <a:endParaRPr lang="en-US" dirty="0"/>
          </a:p>
          <a:p>
            <a:pPr algn="just"/>
            <a:r>
              <a:rPr lang="en-US" i="1" dirty="0"/>
              <a:t>Keywords: special-events assessment, economic impacts, computable general equilibrium models, tourism industry</a:t>
            </a:r>
            <a:endParaRPr lang="en-US" dirty="0"/>
          </a:p>
          <a:p>
            <a:pPr algn="just"/>
            <a:endParaRPr lang="en-US" dirty="0"/>
          </a:p>
        </p:txBody>
      </p:sp>
    </p:spTree>
    <p:extLst>
      <p:ext uri="{BB962C8B-B14F-4D97-AF65-F5344CB8AC3E}">
        <p14:creationId xmlns:p14="http://schemas.microsoft.com/office/powerpoint/2010/main" val="324318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Byrd, E. (2007). Stakeholders in sustainable tourism development and their roles: Applying stakeholder theory to sustainable tourism development. Tourism Review, 62 (2), 6-13. </a:t>
            </a:r>
          </a:p>
          <a:p>
            <a:pPr algn="just"/>
            <a:r>
              <a:rPr lang="en-US" i="1" dirty="0"/>
              <a:t>Abstract: Sustainability has become an important topic and concept in relation to tourism planning and development. For sustainable tourism development to be successful stakeholders must be involved in the process. The questions that should be considered though are: (1) who should be considered stakeholders in tourism development, and (2) how should planners and developers involve stakeholders in the development of tourism? In order to provide answers to these questions this paper investigated sustainable tourism development and how stakeholder inclusion and involvement are incorporated in the basic concept of sustainable tourism development. This investigation was accomplished by reviewing and drawing conclusions from the literature. The discussion includes thoughts from both management and public participation perspectives. So who should be involved in the sustainable tourism development process? Based on the definitions that are used for sustainability and sustainable tourism four distinct groups are identified; the present visitors, future visitors, present host community, and future host community</a:t>
            </a:r>
            <a:r>
              <a:rPr lang="en-US" i="1" dirty="0" smtClean="0"/>
              <a:t>.</a:t>
            </a:r>
            <a:endParaRPr lang="en-US" dirty="0"/>
          </a:p>
          <a:p>
            <a:pPr algn="just"/>
            <a:r>
              <a:rPr lang="en-US" i="1" dirty="0"/>
              <a:t>Keywords: </a:t>
            </a:r>
            <a:r>
              <a:rPr lang="en-US" i="1" u="sng" dirty="0">
                <a:hlinkClick r:id="rId2"/>
              </a:rPr>
              <a:t>Stakeholder theory</a:t>
            </a:r>
            <a:r>
              <a:rPr lang="en-US" i="1" dirty="0"/>
              <a:t>, </a:t>
            </a:r>
            <a:r>
              <a:rPr lang="en-US" i="1" u="sng" dirty="0">
                <a:hlinkClick r:id="rId3"/>
              </a:rPr>
              <a:t>Sustainable tourism</a:t>
            </a:r>
            <a:r>
              <a:rPr lang="en-US" i="1" dirty="0"/>
              <a:t>, </a:t>
            </a:r>
            <a:r>
              <a:rPr lang="en-US" i="1" u="sng" dirty="0">
                <a:hlinkClick r:id="rId4"/>
              </a:rPr>
              <a:t>Community participation</a:t>
            </a:r>
            <a:r>
              <a:rPr lang="en-US" i="1" dirty="0"/>
              <a:t>, </a:t>
            </a:r>
            <a:r>
              <a:rPr lang="en-US" i="1" u="sng" dirty="0">
                <a:hlinkClick r:id="rId5"/>
              </a:rPr>
              <a:t>Tourism policy</a:t>
            </a:r>
            <a:endParaRPr lang="en-US" dirty="0"/>
          </a:p>
          <a:p>
            <a:pPr algn="just"/>
            <a:endParaRPr lang="en-US" dirty="0"/>
          </a:p>
        </p:txBody>
      </p:sp>
    </p:spTree>
    <p:extLst>
      <p:ext uri="{BB962C8B-B14F-4D97-AF65-F5344CB8AC3E}">
        <p14:creationId xmlns:p14="http://schemas.microsoft.com/office/powerpoint/2010/main" val="14342879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a:t>Dwyer, L., Mellor, R., </a:t>
            </a:r>
            <a:r>
              <a:rPr lang="en-US" dirty="0" err="1"/>
              <a:t>Mistilis</a:t>
            </a:r>
            <a:r>
              <a:rPr lang="en-US" dirty="0"/>
              <a:t>, N., &amp; Mules, T. (2000). Forecasting the economic impacts of events and conventions. Event Management, 6(3), 191-204.</a:t>
            </a:r>
          </a:p>
          <a:p>
            <a:pPr algn="just"/>
            <a:r>
              <a:rPr lang="en-US" dirty="0"/>
              <a:t>Abstract:  Governments often receive requests to provide funding to support special events and conventions because of their alleged positive impacts, economic and otherwise, on a destination. In these circumstances, a framework of assessment is required to determine the extent of support, if any, that is to be given to alternative events. In a companion article (this issue), a framework was developed for assessing “tangible” and “intangible” impacts of events and conventions. This article shows how the framework can be used as a forecasting tool to inform government as to the “deservedness” of different events and conventions to receive public funding.</a:t>
            </a:r>
          </a:p>
          <a:p>
            <a:pPr algn="just"/>
            <a:endParaRPr lang="en-US" dirty="0"/>
          </a:p>
          <a:p>
            <a:pPr algn="just"/>
            <a:r>
              <a:rPr lang="en-US" dirty="0"/>
              <a:t>Keywords: Tangible impacts Intangible impacts Forecasting model</a:t>
            </a:r>
          </a:p>
          <a:p>
            <a:pPr algn="just"/>
            <a:endParaRPr lang="en-US" dirty="0"/>
          </a:p>
        </p:txBody>
      </p:sp>
    </p:spTree>
    <p:extLst>
      <p:ext uri="{BB962C8B-B14F-4D97-AF65-F5344CB8AC3E}">
        <p14:creationId xmlns:p14="http://schemas.microsoft.com/office/powerpoint/2010/main" val="41109080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a:t>Lee, C. K., &amp; Taylor, T. (2005). Critical reflections on the economic impact assessment of a mega-event: the case of 2002 FIFA World Cup. Tourism management, 26(4), 595-603.</a:t>
            </a:r>
          </a:p>
          <a:p>
            <a:pPr algn="just"/>
            <a:r>
              <a:rPr lang="en-US" dirty="0"/>
              <a:t>Abstract: Sport tourism has received growing attention as a source of generating significant revenue and contributing major economic benefits to host cities, regions, and countries. However, current methods for assessing economic impact have had variable success in estimating tourist numbers and expenditure directly attributable to a sport tourism mega event. This paper reports on the assessment of one such event, the 2002 FIFA World Cup in South Korea, using an estimation method that excluded tourists whose travel was non-event related. The survey research conducted during the event established that 57.7% of total tourist arrivals during the period of the event could be classified as either directly and indirectly attracted by the World Cup. Using this data it was calculated that the World Cup generated an economic impact of US$1.35 billion of output (sales), US$307 million of income, and US$713 million of value added for South Korea. The results also showed that foreign World Cup tourists provided a much higher yield compared with foreign leisure tourists, spending an estimated 1.8 times as much. Inclusion of the expenditure by non-World Cup tourists (42.3%) in the calculations of impact would have resulted in a significant overestimation due to the further multiplication of the expanded figures by an input–output model, misleading the net economic impact of the event. The use of survey data to distinguish event from non-event tourists, and their respective expenditure, clearly illustrates some of the methodological pitfalls associated with forecasting that is simply based on generic tourist data. Furthermore, the data generated by this assessment of net direct expenditure and economic impact using the input–output analysis can be used as a comparison point for other mega sport events. In terms of further research, it is evident that existing models of impact assessment have not adequately conceptualized aversion and diversion effects and this begs the future inclusion of these concepts in economic impact forecasting for mega-events</a:t>
            </a:r>
            <a:r>
              <a:rPr lang="en-US" dirty="0" smtClean="0"/>
              <a:t>.</a:t>
            </a:r>
            <a:endParaRPr lang="en-US" dirty="0"/>
          </a:p>
          <a:p>
            <a:pPr algn="just"/>
            <a:r>
              <a:rPr lang="en-US" dirty="0"/>
              <a:t>Keywords: Economic impact, FIFA World Cup, Sport event, Input–output model, South </a:t>
            </a:r>
            <a:r>
              <a:rPr lang="en-US" dirty="0" smtClean="0"/>
              <a:t>Korea</a:t>
            </a:r>
            <a:endParaRPr lang="en-US" dirty="0"/>
          </a:p>
        </p:txBody>
      </p:sp>
    </p:spTree>
    <p:extLst>
      <p:ext uri="{BB962C8B-B14F-4D97-AF65-F5344CB8AC3E}">
        <p14:creationId xmlns:p14="http://schemas.microsoft.com/office/powerpoint/2010/main" val="12458295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marL="0" indent="0">
              <a:buNone/>
            </a:pPr>
            <a:r>
              <a:rPr lang="en-US" dirty="0"/>
              <a:t>Daniels, M. J., &amp; Norman, W. C. (2003). Estimating the economic impacts of seven regular sport tourism events. Journal of sport tourism, 8(4), 214-222.</a:t>
            </a:r>
          </a:p>
          <a:p>
            <a:r>
              <a:rPr lang="en-US" i="1" dirty="0"/>
              <a:t>Abstract: Published studies regarding sport tourism economic impacts tend to estimate the effects of one sport event, offering little opportunity to compare diverse events that cater to different audiences. The purpose of this study was to estimate and compare the economic impacts of visitor expenditures at seven regular, participant-based sport tourism events. All chosen events took place, at least in part, in the state of South Carolina, USA. Primary data collection of expenditure profiles was used in conjunction with input–output analysis to determine economic impact estimates. The results of this study present trends regarding sport tourism event attendance, expenditure rankings and the need for complementary activities that can be of use to sport tourism event planners and government officials interested in maximizing the effectiveness of sport initiatives.</a:t>
            </a:r>
            <a:endParaRPr lang="en-US" dirty="0"/>
          </a:p>
          <a:p>
            <a:endParaRPr lang="en-US" dirty="0"/>
          </a:p>
        </p:txBody>
      </p:sp>
    </p:spTree>
    <p:extLst>
      <p:ext uri="{BB962C8B-B14F-4D97-AF65-F5344CB8AC3E}">
        <p14:creationId xmlns:p14="http://schemas.microsoft.com/office/powerpoint/2010/main" val="39235470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buNone/>
            </a:pPr>
            <a:r>
              <a:rPr lang="en-US" b="1" i="1" dirty="0"/>
              <a:t>Social</a:t>
            </a:r>
          </a:p>
          <a:p>
            <a:r>
              <a:rPr lang="en-US" dirty="0"/>
              <a:t>Not all events need to make money or are organize to make money. The social impacts of an event can also be measured as indicated in the study by </a:t>
            </a:r>
            <a:r>
              <a:rPr lang="en-US" dirty="0" err="1"/>
              <a:t>Fredline</a:t>
            </a:r>
            <a:r>
              <a:rPr lang="en-US" dirty="0"/>
              <a:t>, </a:t>
            </a:r>
            <a:r>
              <a:rPr lang="en-US" dirty="0" err="1"/>
              <a:t>Jago</a:t>
            </a:r>
            <a:r>
              <a:rPr lang="en-US" dirty="0"/>
              <a:t>, &amp; </a:t>
            </a:r>
            <a:r>
              <a:rPr lang="en-US" dirty="0" err="1"/>
              <a:t>Deery</a:t>
            </a:r>
            <a:r>
              <a:rPr lang="en-US" dirty="0"/>
              <a:t>, (2003) and Dwyer, Mellor, </a:t>
            </a:r>
            <a:r>
              <a:rPr lang="en-US" dirty="0" err="1"/>
              <a:t>Mistilis</a:t>
            </a:r>
            <a:r>
              <a:rPr lang="en-US" dirty="0"/>
              <a:t> &amp; Mules, (2000). </a:t>
            </a:r>
            <a:endParaRPr lang="en-US" dirty="0" smtClean="0"/>
          </a:p>
          <a:p>
            <a:r>
              <a:rPr lang="en-US" dirty="0" smtClean="0"/>
              <a:t>In </a:t>
            </a:r>
            <a:r>
              <a:rPr lang="en-US" dirty="0"/>
              <a:t>many cases events are organize by the community for the community. Social capital can be used to create value in the long term in the community – legacy (Hall &amp; Hodges, 1996; </a:t>
            </a:r>
            <a:r>
              <a:rPr lang="en-US" dirty="0" err="1"/>
              <a:t>Preuss</a:t>
            </a:r>
            <a:r>
              <a:rPr lang="en-US" dirty="0"/>
              <a:t>, 2007).  For instance venues are built during events (Liu, 2016) and can be used by the community after the event.  </a:t>
            </a:r>
            <a:endParaRPr lang="en-US" dirty="0" smtClean="0"/>
          </a:p>
          <a:p>
            <a:r>
              <a:rPr lang="en-US" dirty="0" smtClean="0"/>
              <a:t>Social </a:t>
            </a:r>
            <a:r>
              <a:rPr lang="en-US" dirty="0"/>
              <a:t>network theory looks at how different stakeholders will interact with each other inside of their networks. Stakeholders want to see the social impacts of events whether it is promoting local pride or a sense of belonging.  </a:t>
            </a:r>
            <a:endParaRPr lang="en-US" dirty="0" smtClean="0"/>
          </a:p>
          <a:p>
            <a:r>
              <a:rPr lang="en-US" dirty="0" smtClean="0"/>
              <a:t>Social </a:t>
            </a:r>
            <a:r>
              <a:rPr lang="en-US" dirty="0"/>
              <a:t>impacts of events can be both positive and negative (</a:t>
            </a:r>
            <a:r>
              <a:rPr lang="en-US" dirty="0" err="1"/>
              <a:t>Deery</a:t>
            </a:r>
            <a:r>
              <a:rPr lang="en-US" dirty="0"/>
              <a:t> &amp; </a:t>
            </a:r>
            <a:r>
              <a:rPr lang="en-US" dirty="0" err="1"/>
              <a:t>Jago</a:t>
            </a:r>
            <a:r>
              <a:rPr lang="en-US" dirty="0"/>
              <a:t>, 2010; </a:t>
            </a:r>
            <a:r>
              <a:rPr lang="en-US" dirty="0" err="1"/>
              <a:t>Waitt</a:t>
            </a:r>
            <a:r>
              <a:rPr lang="en-US" dirty="0"/>
              <a:t>, 2003). </a:t>
            </a:r>
          </a:p>
        </p:txBody>
      </p:sp>
    </p:spTree>
    <p:extLst>
      <p:ext uri="{BB962C8B-B14F-4D97-AF65-F5344CB8AC3E}">
        <p14:creationId xmlns:p14="http://schemas.microsoft.com/office/powerpoint/2010/main" val="21904441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Liu, D. (2016). Social impact of major sports events perceived by host community. </a:t>
            </a:r>
            <a:r>
              <a:rPr lang="en-US" i="1" dirty="0"/>
              <a:t>International Journal of Sports Marketing and Sponsorship</a:t>
            </a:r>
            <a:r>
              <a:rPr lang="en-US" dirty="0"/>
              <a:t>, </a:t>
            </a:r>
            <a:r>
              <a:rPr lang="en-US" i="1" dirty="0"/>
              <a:t>17</a:t>
            </a:r>
            <a:r>
              <a:rPr lang="en-US" dirty="0"/>
              <a:t>(1), 78-91.</a:t>
            </a:r>
          </a:p>
          <a:p>
            <a:pPr algn="just"/>
            <a:r>
              <a:rPr lang="en-US" i="1" dirty="0"/>
              <a:t>Abstract: Purpose: The purpose of this paper is to examine the social impact of major sports events perceived by host city residents using Shanghai as an example. </a:t>
            </a:r>
            <a:endParaRPr lang="en-US" dirty="0"/>
          </a:p>
          <a:p>
            <a:pPr algn="just"/>
            <a:r>
              <a:rPr lang="en-US" i="1" dirty="0"/>
              <a:t>Design/methodology/approach: Exploratory factor analysis based on 450 valid questionnaires. </a:t>
            </a:r>
            <a:endParaRPr lang="en-US" dirty="0"/>
          </a:p>
          <a:p>
            <a:pPr algn="just"/>
            <a:r>
              <a:rPr lang="en-US" i="1" dirty="0"/>
              <a:t>Findings: Research revealed six impact factors including four positive ones: “image and status,” “international exchange and cooperation,” “economic and tourism development,” and “infrastructure development.” In addition, two negative ones are also identified as “inconvenience of life” and “environment pollution and security concern.” Taken as a whole, the local residents in Shanghai have a relative positive perception of the impact of major sports events. Four out of six impact factors were significantly predictive of the attitude toward future bidding of major sports events. </a:t>
            </a:r>
            <a:endParaRPr lang="en-US" dirty="0"/>
          </a:p>
          <a:p>
            <a:pPr algn="just"/>
            <a:r>
              <a:rPr lang="en-US" i="1" dirty="0"/>
              <a:t>Originality/value: The existing literature mainly examined social impact of specific events through case study, and little is known about the overall perception of major sports events in general. Accordingly, this paper seeks to bridge the gap by taking an event portfolio approach using Shanghai as an example</a:t>
            </a:r>
            <a:r>
              <a:rPr lang="en-US" i="1" dirty="0" smtClean="0"/>
              <a:t>.</a:t>
            </a:r>
            <a:endParaRPr lang="en-US" dirty="0"/>
          </a:p>
          <a:p>
            <a:pPr algn="just"/>
            <a:r>
              <a:rPr lang="en-US" i="1" dirty="0"/>
              <a:t>Keywords: Attitude, Social impact, Major events, Residents’ perceptions</a:t>
            </a:r>
            <a:endParaRPr lang="en-US" dirty="0"/>
          </a:p>
          <a:p>
            <a:pPr algn="just"/>
            <a:endParaRPr lang="en-US" dirty="0"/>
          </a:p>
        </p:txBody>
      </p:sp>
    </p:spTree>
    <p:extLst>
      <p:ext uri="{BB962C8B-B14F-4D97-AF65-F5344CB8AC3E}">
        <p14:creationId xmlns:p14="http://schemas.microsoft.com/office/powerpoint/2010/main" val="140714529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1943100"/>
            <a:ext cx="8574087" cy="4914900"/>
          </a:xfrm>
        </p:spPr>
        <p:txBody>
          <a:bodyPr>
            <a:normAutofit fontScale="62500" lnSpcReduction="20000"/>
          </a:bodyPr>
          <a:lstStyle/>
          <a:p>
            <a:pPr marL="0" indent="0" algn="just">
              <a:spcBef>
                <a:spcPts val="0"/>
              </a:spcBef>
              <a:buNone/>
            </a:pPr>
            <a:r>
              <a:rPr lang="en-US" dirty="0" err="1"/>
              <a:t>Deery</a:t>
            </a:r>
            <a:r>
              <a:rPr lang="en-US" dirty="0"/>
              <a:t>, M., &amp; </a:t>
            </a:r>
            <a:r>
              <a:rPr lang="en-US" dirty="0" err="1"/>
              <a:t>Jago</a:t>
            </a:r>
            <a:r>
              <a:rPr lang="en-US" dirty="0"/>
              <a:t>, L. (2010). Social impacts of events and the role of anti-social </a:t>
            </a:r>
            <a:r>
              <a:rPr lang="en-US" dirty="0" err="1"/>
              <a:t>behaviour</a:t>
            </a:r>
            <a:r>
              <a:rPr lang="en-US" dirty="0"/>
              <a:t>. </a:t>
            </a:r>
            <a:r>
              <a:rPr lang="en-US" i="1" dirty="0"/>
              <a:t>International Journal of Event and Festival Management</a:t>
            </a:r>
            <a:r>
              <a:rPr lang="en-US" dirty="0"/>
              <a:t>, </a:t>
            </a:r>
            <a:r>
              <a:rPr lang="en-US" i="1" dirty="0"/>
              <a:t>1</a:t>
            </a:r>
            <a:r>
              <a:rPr lang="en-US" dirty="0"/>
              <a:t>(1), 8-28</a:t>
            </a:r>
            <a:r>
              <a:rPr lang="en-US" dirty="0" smtClean="0"/>
              <a:t>.</a:t>
            </a:r>
          </a:p>
          <a:p>
            <a:pPr marL="0" indent="0" algn="just">
              <a:spcBef>
                <a:spcPts val="0"/>
              </a:spcBef>
              <a:buNone/>
            </a:pPr>
            <a:endParaRPr lang="en-US" dirty="0"/>
          </a:p>
          <a:p>
            <a:pPr algn="just">
              <a:spcBef>
                <a:spcPts val="0"/>
              </a:spcBef>
            </a:pPr>
            <a:r>
              <a:rPr lang="en-US" i="1" dirty="0"/>
              <a:t>Abstract: Purpose – The research focusing on the social impacts of events on communities has reached a level of critical mass and this paper aims to synthesize the literature, including the research methods used and analytical techniques that have been employed in order to provide a platform for future research in this important area.</a:t>
            </a:r>
            <a:endParaRPr lang="en-US" dirty="0"/>
          </a:p>
          <a:p>
            <a:pPr algn="just">
              <a:spcBef>
                <a:spcPts val="0"/>
              </a:spcBef>
            </a:pPr>
            <a:r>
              <a:rPr lang="en-US" i="1" dirty="0"/>
              <a:t>Design/methodology/approach – The key method used is a literature review of all the available academic research into the social impacts of events on communities and the development of a model for future research.</a:t>
            </a:r>
            <a:endParaRPr lang="en-US" dirty="0"/>
          </a:p>
          <a:p>
            <a:pPr algn="just">
              <a:spcBef>
                <a:spcPts val="0"/>
              </a:spcBef>
            </a:pPr>
            <a:r>
              <a:rPr lang="en-US" i="1" dirty="0"/>
              <a:t>Findings – After reviewing the social impact literature, the paper finds that one negative social impact, in particular, has the potential to undermine the key positive impacts that events can deliver for a host community. This impact, which is collectively known as anti-social behavior (ASB) incorporates behavior such as drunken, rowdy and potentially life and property threatening behavior.</a:t>
            </a:r>
            <a:endParaRPr lang="en-US" dirty="0"/>
          </a:p>
          <a:p>
            <a:pPr algn="just">
              <a:spcBef>
                <a:spcPts val="0"/>
              </a:spcBef>
            </a:pPr>
            <a:r>
              <a:rPr lang="en-US" i="1" dirty="0"/>
              <a:t>Research limitations/implications – The consequences of the impact of ASB are so serious, partly because it is an impact which the media often highlight, can seriously tarnish the image of an event in the eyes of the local community and reduce their pride in the destination. Community tourism leaders need to manage this impact in order to maintain resident support. The paper concludes with a model for future research into the social impacts of events on communities, focusing on the role that ASB plays in residents’ perceptions of events.</a:t>
            </a:r>
            <a:endParaRPr lang="en-US" dirty="0"/>
          </a:p>
          <a:p>
            <a:pPr algn="just">
              <a:spcBef>
                <a:spcPts val="0"/>
              </a:spcBef>
            </a:pPr>
            <a:r>
              <a:rPr lang="en-US" i="1" dirty="0"/>
              <a:t>Originality/value – This paper provides a review of the literature on social impacts to date and is a resource for researchers in the area. In addition, the paper highlights the role that ASB plays in aggravating negative perceptions of tourism in communities and the need for a more in-depth understanding of ASB</a:t>
            </a:r>
            <a:r>
              <a:rPr lang="en-US" i="1" dirty="0" smtClean="0"/>
              <a:t>.</a:t>
            </a:r>
          </a:p>
          <a:p>
            <a:pPr algn="just">
              <a:spcBef>
                <a:spcPts val="0"/>
              </a:spcBef>
            </a:pPr>
            <a:endParaRPr lang="en-US" dirty="0"/>
          </a:p>
          <a:p>
            <a:pPr algn="just">
              <a:spcBef>
                <a:spcPts val="0"/>
              </a:spcBef>
            </a:pPr>
            <a:r>
              <a:rPr lang="en-US" i="1" dirty="0"/>
              <a:t>Keywords Communities, Festivals, Social problems, Social behavior, Tourism management</a:t>
            </a:r>
            <a:endParaRPr lang="en-US" dirty="0"/>
          </a:p>
          <a:p>
            <a:pPr algn="just">
              <a:spcBef>
                <a:spcPts val="0"/>
              </a:spcBef>
            </a:pPr>
            <a:endParaRPr lang="en-US" dirty="0"/>
          </a:p>
        </p:txBody>
      </p:sp>
    </p:spTree>
    <p:extLst>
      <p:ext uri="{BB962C8B-B14F-4D97-AF65-F5344CB8AC3E}">
        <p14:creationId xmlns:p14="http://schemas.microsoft.com/office/powerpoint/2010/main" val="287606748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Fredline</a:t>
            </a:r>
            <a:r>
              <a:rPr lang="en-US" dirty="0"/>
              <a:t>, L., </a:t>
            </a:r>
            <a:r>
              <a:rPr lang="en-US" dirty="0" err="1"/>
              <a:t>Jago</a:t>
            </a:r>
            <a:r>
              <a:rPr lang="en-US" dirty="0"/>
              <a:t>, L., &amp; </a:t>
            </a:r>
            <a:r>
              <a:rPr lang="en-US" dirty="0" err="1"/>
              <a:t>Deery</a:t>
            </a:r>
            <a:r>
              <a:rPr lang="en-US" dirty="0"/>
              <a:t>, M. (2003). The development of a generic scale to measure the social impacts of events. </a:t>
            </a:r>
            <a:r>
              <a:rPr lang="en-US" i="1" dirty="0"/>
              <a:t>Event management</a:t>
            </a:r>
            <a:r>
              <a:rPr lang="en-US" dirty="0"/>
              <a:t>, </a:t>
            </a:r>
            <a:r>
              <a:rPr lang="en-US" i="1" dirty="0"/>
              <a:t>8</a:t>
            </a:r>
            <a:r>
              <a:rPr lang="en-US" dirty="0"/>
              <a:t>(1), 23-37. </a:t>
            </a:r>
          </a:p>
          <a:p>
            <a:pPr algn="just"/>
            <a:r>
              <a:rPr lang="en-US" i="1" dirty="0"/>
              <a:t>Abstract: Tourism destination managers are increasingly looking at events as an important mechanism for enhancing tourism development in their regions. While it is clear that events have the potential to generate positive economic impacts, a balanced appraisal of the success of an event needs to consider the total cost/benefit package including social impacts. Unlike economic impacts, social impacts of events can be difficult to measure objectively as many of them cannot be quantified, and they often have a differential effect on different members of the community. For this reason, social impacts are frequently examined through investigation of residents' perceptions of the impacts. However, little research has undertaken a systematic evaluation of these social impacts, and the aim of this CRC for Sustainable Tourism study is to provide a framework within which to assess these impacts. This article documents the processes involved in developing a scale to be used in assessing the social impacts of three different events. The development process began with a review of literature to generate items, which were supplemented by items generated through focus group discussions. The overall aim of the study is to test and validate an instrument that can be used to compare the social impacts of a variety of events and ultimately to inform knowledge in the area of social impact assessment in tourism more generally. In so doing, the article provides, through the use of factor analysis, a reduced set of items for measuring the social impacts of events. It is anticipated that this method will provide a more parsimonious instrument for general use</a:t>
            </a:r>
            <a:r>
              <a:rPr lang="en-US" i="1" dirty="0" smtClean="0"/>
              <a:t>.</a:t>
            </a:r>
            <a:endParaRPr lang="en-US" dirty="0"/>
          </a:p>
          <a:p>
            <a:pPr algn="just"/>
            <a:r>
              <a:rPr lang="en-US" i="1" dirty="0"/>
              <a:t>Keywords: </a:t>
            </a:r>
            <a:r>
              <a:rPr lang="en-US" i="1" dirty="0">
                <a:hlinkClick r:id="rId2" action="ppaction://hlinkfile"/>
              </a:rPr>
              <a:t>Assessment scale development</a:t>
            </a:r>
            <a:r>
              <a:rPr lang="en-US" i="1" dirty="0"/>
              <a:t>; </a:t>
            </a:r>
            <a:r>
              <a:rPr lang="en-US" i="1" dirty="0">
                <a:hlinkClick r:id="rId3" action="ppaction://hlinkfile"/>
              </a:rPr>
              <a:t>Events</a:t>
            </a:r>
            <a:r>
              <a:rPr lang="en-US" i="1" dirty="0"/>
              <a:t>; </a:t>
            </a:r>
            <a:r>
              <a:rPr lang="en-US" i="1" dirty="0">
                <a:hlinkClick r:id="rId4" action="ppaction://hlinkfile"/>
              </a:rPr>
              <a:t>Generic scale</a:t>
            </a:r>
            <a:r>
              <a:rPr lang="en-US" i="1" dirty="0"/>
              <a:t>; </a:t>
            </a:r>
            <a:r>
              <a:rPr lang="en-US" i="1" dirty="0">
                <a:hlinkClick r:id="rId5" action="ppaction://hlinkfile"/>
              </a:rPr>
              <a:t>Residents' perceptions</a:t>
            </a:r>
            <a:r>
              <a:rPr lang="en-US" i="1" dirty="0"/>
              <a:t>; </a:t>
            </a:r>
            <a:r>
              <a:rPr lang="en-US" i="1" dirty="0">
                <a:hlinkClick r:id="rId6" action="ppaction://hlinkfile"/>
              </a:rPr>
              <a:t>Social impacts</a:t>
            </a:r>
            <a:endParaRPr lang="en-US" dirty="0"/>
          </a:p>
          <a:p>
            <a:pPr algn="just"/>
            <a:endParaRPr lang="en-US" dirty="0"/>
          </a:p>
        </p:txBody>
      </p:sp>
    </p:spTree>
    <p:extLst>
      <p:ext uri="{BB962C8B-B14F-4D97-AF65-F5344CB8AC3E}">
        <p14:creationId xmlns:p14="http://schemas.microsoft.com/office/powerpoint/2010/main" val="37753936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err="1"/>
              <a:t>Waitt</a:t>
            </a:r>
            <a:r>
              <a:rPr lang="en-US" dirty="0"/>
              <a:t>, G. (2003). Social impacts of the Sydney Olympics. </a:t>
            </a:r>
            <a:r>
              <a:rPr lang="en-US" i="1" dirty="0"/>
              <a:t>Annals of Tourism Research</a:t>
            </a:r>
            <a:r>
              <a:rPr lang="en-US" dirty="0"/>
              <a:t>, </a:t>
            </a:r>
            <a:r>
              <a:rPr lang="en-US" i="1" dirty="0"/>
              <a:t>30</a:t>
            </a:r>
            <a:r>
              <a:rPr lang="en-US" dirty="0"/>
              <a:t>(1), 194-215.</a:t>
            </a:r>
          </a:p>
          <a:p>
            <a:pPr algn="just"/>
            <a:r>
              <a:rPr lang="en-US" i="1" dirty="0"/>
              <a:t>Abstract: This paper, drawing on social exchange theory, examines the changes in enthusiasm between 1998 and 2000 towards Sydney’s Olympics among a socially diverse sample of host city residents. In particular, it studies variables that differentiate respondents’ altering attitude. Results suggest that for the majority the reaction to Sydney’s Olympics intensified from 1998, reaching euphoria in September 2000. Elation was particularly evident among those living in the city’s western suburbs, those with dependent children, those from non-English backgrounds, or who perceived the event’s wider economic benefits as outweighing personal costs. Implications arising from this project are considered for future researchers and organizers of hallmark events</a:t>
            </a:r>
            <a:r>
              <a:rPr lang="en-US" i="1" dirty="0" smtClean="0"/>
              <a:t>.</a:t>
            </a:r>
            <a:endParaRPr lang="en-US" dirty="0"/>
          </a:p>
          <a:p>
            <a:pPr algn="just"/>
            <a:r>
              <a:rPr lang="en-US" i="1" dirty="0"/>
              <a:t>Keywords: Sydney Olympics; hallmark events; social impacts; exchange theory</a:t>
            </a:r>
            <a:endParaRPr lang="en-US" dirty="0"/>
          </a:p>
          <a:p>
            <a:pPr algn="just"/>
            <a:endParaRPr lang="en-US" dirty="0"/>
          </a:p>
        </p:txBody>
      </p:sp>
    </p:spTree>
    <p:extLst>
      <p:ext uri="{BB962C8B-B14F-4D97-AF65-F5344CB8AC3E}">
        <p14:creationId xmlns:p14="http://schemas.microsoft.com/office/powerpoint/2010/main" val="254893070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Dwyer, L., Mellor, R., </a:t>
            </a:r>
            <a:r>
              <a:rPr lang="en-US" dirty="0" err="1"/>
              <a:t>Mistilis</a:t>
            </a:r>
            <a:r>
              <a:rPr lang="en-US" dirty="0"/>
              <a:t>, N., &amp; Mules, T. (2000). A framework for assessing “tangible” and “intangible” impacts of events and conventions. Event management, 6(3), 175-189.</a:t>
            </a:r>
          </a:p>
          <a:p>
            <a:pPr algn="just"/>
            <a:r>
              <a:rPr lang="en-US" i="1" dirty="0"/>
              <a:t>Abstract: Governments are often asked to provide financial support for special events and conventions to be held within particular destinations. The major problem is: what degree of support, if any, is warranted? The answer to this question varies according to the perceived public benefits and costs associated with the event. Clearly, there is needed some framework of analysis that can be used to help determine which events should be supported, and to what extent, and which should not be supported with public funds. In late 1998 Tourism New South Wales commissioned the development of a framework for assessing the economic impacts of events and conventions (exhibitions, conferences) by type and by location. This framework was expected to serve as a device for discerning trends in economic impacts of events and conventions, and also serve as a guide to projecting the likely economic impacts of future events and conventions by type and by location. The focus of this article is on the usefulness of the framework for assessing the impacts of events and conventions. First, the aims of the project undertaken for Tourism New South Wales are specified, and the method outlined. Second, the framework that was developed for assessing the economic and other impacts of events and conventions is presented and discussed</a:t>
            </a:r>
            <a:r>
              <a:rPr lang="en-US" i="1" dirty="0" smtClean="0"/>
              <a:t>.</a:t>
            </a:r>
            <a:endParaRPr lang="en-US" dirty="0"/>
          </a:p>
          <a:p>
            <a:pPr algn="just"/>
            <a:r>
              <a:rPr lang="en-US" i="1" dirty="0"/>
              <a:t>Keywords: Tangible impacts, Intangible impacts, Event assessment, Assessment framework</a:t>
            </a:r>
            <a:endParaRPr lang="en-US" dirty="0"/>
          </a:p>
          <a:p>
            <a:pPr algn="just"/>
            <a:endParaRPr lang="en-US" dirty="0"/>
          </a:p>
        </p:txBody>
      </p:sp>
    </p:spTree>
    <p:extLst>
      <p:ext uri="{BB962C8B-B14F-4D97-AF65-F5344CB8AC3E}">
        <p14:creationId xmlns:p14="http://schemas.microsoft.com/office/powerpoint/2010/main" val="22041618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a:t>Hall, C. M., &amp; Hodges, J. (1996). The party's great, but what about the hangover?: The housing and social impacts of mega-events with special reference to the 2000 Sydney Olympics. </a:t>
            </a:r>
            <a:r>
              <a:rPr lang="en-US" i="1" dirty="0"/>
              <a:t>Festival Management and Event Tourism</a:t>
            </a:r>
            <a:r>
              <a:rPr lang="en-US" dirty="0"/>
              <a:t>, </a:t>
            </a:r>
            <a:r>
              <a:rPr lang="en-US" i="1" dirty="0"/>
              <a:t>4</a:t>
            </a:r>
            <a:r>
              <a:rPr lang="en-US" dirty="0"/>
              <a:t>(1-1), 13-20.</a:t>
            </a:r>
          </a:p>
          <a:p>
            <a:pPr algn="just"/>
            <a:r>
              <a:rPr lang="en-US" i="1" dirty="0"/>
              <a:t>Abstract: Mega-events, such as the Olympic Games and world fairs, are a major factor in tourism development, urban revitalization, and urban reimaging strategies. However, despite their economic, social, and political significance, it is only within the last decade that substantial attention has been paid to their impact and legacies. This article provides a discussion of the scope and definition of mega-events, an analysis of the reasons why mega-events are held, and offers an examination of the housing and social impact of mega-events on host cities and regions with special reference to the housing and social planning of the Sydney 2000 Olympic Games. The article concludes that the focus on the economic dimension of events is often at the expense of social, environmental, and political analyses</a:t>
            </a:r>
            <a:r>
              <a:rPr lang="en-US" i="1" dirty="0" smtClean="0"/>
              <a:t>.</a:t>
            </a:r>
            <a:endParaRPr lang="en-US" dirty="0"/>
          </a:p>
          <a:p>
            <a:pPr algn="just"/>
            <a:r>
              <a:rPr lang="en-US" i="1" dirty="0"/>
              <a:t>Keywords: </a:t>
            </a:r>
            <a:r>
              <a:rPr lang="en-US" i="1" dirty="0">
                <a:hlinkClick r:id="rId2" action="ppaction://hlinkfile"/>
              </a:rPr>
              <a:t>Housing Impact</a:t>
            </a:r>
            <a:r>
              <a:rPr lang="en-US" i="1" dirty="0"/>
              <a:t>; </a:t>
            </a:r>
            <a:r>
              <a:rPr lang="en-US" i="1" dirty="0">
                <a:hlinkClick r:id="rId3" action="ppaction://hlinkfile"/>
              </a:rPr>
              <a:t>Mega-Event Impact</a:t>
            </a:r>
            <a:r>
              <a:rPr lang="en-US" i="1" dirty="0"/>
              <a:t>; </a:t>
            </a:r>
            <a:r>
              <a:rPr lang="en-US" i="1" dirty="0">
                <a:hlinkClick r:id="rId4" action="ppaction://hlinkfile"/>
              </a:rPr>
              <a:t>Social Impact</a:t>
            </a:r>
            <a:r>
              <a:rPr lang="en-US" i="1" dirty="0"/>
              <a:t>; </a:t>
            </a:r>
            <a:r>
              <a:rPr lang="en-US" i="1" dirty="0">
                <a:hlinkClick r:id="rId5" action="ppaction://hlinkfile"/>
              </a:rPr>
              <a:t>Sydney 2000 Olympic Games</a:t>
            </a:r>
            <a:endParaRPr lang="en-US" dirty="0"/>
          </a:p>
          <a:p>
            <a:pPr algn="just"/>
            <a:endParaRPr lang="en-US" dirty="0"/>
          </a:p>
        </p:txBody>
      </p:sp>
    </p:spTree>
    <p:extLst>
      <p:ext uri="{BB962C8B-B14F-4D97-AF65-F5344CB8AC3E}">
        <p14:creationId xmlns:p14="http://schemas.microsoft.com/office/powerpoint/2010/main" val="3390671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Relevance of Other Theories</a:t>
            </a:r>
            <a:endParaRPr lang="en-US" dirty="0"/>
          </a:p>
        </p:txBody>
      </p:sp>
      <p:sp>
        <p:nvSpPr>
          <p:cNvPr id="3" name="Content Placeholder 2"/>
          <p:cNvSpPr>
            <a:spLocks noGrp="1"/>
          </p:cNvSpPr>
          <p:nvPr>
            <p:ph idx="1"/>
          </p:nvPr>
        </p:nvSpPr>
        <p:spPr>
          <a:xfrm>
            <a:off x="284163" y="2133600"/>
            <a:ext cx="8574087" cy="3992563"/>
          </a:xfrm>
        </p:spPr>
        <p:txBody>
          <a:bodyPr>
            <a:normAutofit/>
          </a:bodyPr>
          <a:lstStyle/>
          <a:p>
            <a:r>
              <a:rPr lang="en-US" dirty="0"/>
              <a:t>Stakeholder theory has both foundations in, and links with other prevalent management and organizational theories. </a:t>
            </a:r>
            <a:endParaRPr lang="en-US" dirty="0" smtClean="0"/>
          </a:p>
          <a:p>
            <a:r>
              <a:rPr lang="en-US" dirty="0" smtClean="0"/>
              <a:t>In </a:t>
            </a:r>
            <a:r>
              <a:rPr lang="en-US" dirty="0"/>
              <a:t>this section an overview is provided of systems, collaboration, social network and social exchange theories, with examples from the events and tourism literature. </a:t>
            </a:r>
            <a:endParaRPr lang="en-US" dirty="0" smtClean="0"/>
          </a:p>
          <a:p>
            <a:r>
              <a:rPr lang="en-US" dirty="0" smtClean="0"/>
              <a:t>Figure </a:t>
            </a:r>
            <a:r>
              <a:rPr lang="en-US" dirty="0"/>
              <a:t>1.1 illustrates some of the key elements that provide a more complete understanding of organizations and their interactions. These apply to individuals as well, but that is not the focus of this book.  </a:t>
            </a:r>
          </a:p>
          <a:p>
            <a:endParaRPr lang="en-US" dirty="0"/>
          </a:p>
        </p:txBody>
      </p:sp>
    </p:spTree>
    <p:extLst>
      <p:ext uri="{BB962C8B-B14F-4D97-AF65-F5344CB8AC3E}">
        <p14:creationId xmlns:p14="http://schemas.microsoft.com/office/powerpoint/2010/main" val="2454611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a:bodyPr>
          <a:lstStyle/>
          <a:p>
            <a:pPr marL="0" indent="0">
              <a:buNone/>
            </a:pPr>
            <a:r>
              <a:rPr lang="en-US" dirty="0" err="1"/>
              <a:t>Preuss</a:t>
            </a:r>
            <a:r>
              <a:rPr lang="en-US" dirty="0"/>
              <a:t>, H. (2007). The </a:t>
            </a:r>
            <a:r>
              <a:rPr lang="en-US" dirty="0" err="1"/>
              <a:t>conceptualisation</a:t>
            </a:r>
            <a:r>
              <a:rPr lang="en-US" dirty="0"/>
              <a:t> and measurement of mega sport event legacies. </a:t>
            </a:r>
            <a:r>
              <a:rPr lang="en-US" i="1" dirty="0"/>
              <a:t>Journal of sport &amp; tourism</a:t>
            </a:r>
            <a:r>
              <a:rPr lang="en-US" dirty="0"/>
              <a:t>, </a:t>
            </a:r>
            <a:r>
              <a:rPr lang="en-US" i="1" dirty="0"/>
              <a:t>12</a:t>
            </a:r>
            <a:r>
              <a:rPr lang="en-US" dirty="0"/>
              <a:t>(3-4), 207-228.</a:t>
            </a:r>
          </a:p>
          <a:p>
            <a:r>
              <a:rPr lang="en-US" i="1" dirty="0"/>
              <a:t>This paper focuses on the legacy of mega sport events. First, the concept of legacy is defined before the problems of measuring and forecasting legacy are discussed. Benchmarking and the use of macro data do not correctly reveal legacy. Hence a bottom-up approach is introduced which identifies the event legacy by evaluation of ‘soft’ and ‘hard’ </a:t>
            </a:r>
            <a:r>
              <a:rPr lang="en-US" i="1" dirty="0" err="1"/>
              <a:t>eventrelated</a:t>
            </a:r>
            <a:r>
              <a:rPr lang="en-US" i="1" dirty="0"/>
              <a:t> changes in a host city. These changes are defined as ‘event-structures’ (infrastructure, knowledge, image, emotions, networks, culture). Many of them change the quality of location factors of the host city in the long-term. The benefits/costs through the transformation of the host city are the legacy of a mega sport event. Here a particular focus is put on tourism legacy.</a:t>
            </a:r>
            <a:endParaRPr lang="en-US" dirty="0"/>
          </a:p>
          <a:p>
            <a:endParaRPr lang="en-US" dirty="0"/>
          </a:p>
        </p:txBody>
      </p:sp>
    </p:spTree>
    <p:extLst>
      <p:ext uri="{BB962C8B-B14F-4D97-AF65-F5344CB8AC3E}">
        <p14:creationId xmlns:p14="http://schemas.microsoft.com/office/powerpoint/2010/main" val="14549918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b="1" i="1" dirty="0"/>
              <a:t>Cultural</a:t>
            </a:r>
          </a:p>
          <a:p>
            <a:r>
              <a:rPr lang="en-US" dirty="0"/>
              <a:t>Not all impacts of events are tangible. Cultural capital can be used to organize events, events can create intrinsic value and are valued because of the awareness that it creates about a specific culture. </a:t>
            </a:r>
            <a:endParaRPr lang="en-US" dirty="0" smtClean="0"/>
          </a:p>
          <a:p>
            <a:r>
              <a:rPr lang="en-US" dirty="0" smtClean="0"/>
              <a:t>In </a:t>
            </a:r>
            <a:r>
              <a:rPr lang="en-US" dirty="0"/>
              <a:t>some instances, events are being used to preserve the culture of the area or to create a renewed interest in it.  An example of this can be seen in the article of van Niekerk &amp; Coetzee (2011): </a:t>
            </a:r>
            <a:r>
              <a:rPr lang="en-US" i="1" dirty="0"/>
              <a:t>“</a:t>
            </a:r>
            <a:r>
              <a:rPr lang="en-US" i="1" dirty="0" err="1"/>
              <a:t>Hauptfleisch</a:t>
            </a:r>
            <a:r>
              <a:rPr lang="en-US" i="1" dirty="0"/>
              <a:t> (2006) and </a:t>
            </a:r>
            <a:r>
              <a:rPr lang="en-US" i="1" dirty="0" err="1"/>
              <a:t>Coetser</a:t>
            </a:r>
            <a:r>
              <a:rPr lang="en-US" i="1" dirty="0"/>
              <a:t>, J. (2002) suggest that the Afrikaans-language festivals started in the 1990s when the Afrikaans-speaking population (6 million out of 44 million people currently in South Africa) began to fear the extinction of their language and culture under the new South African dispensation and its expressed preference for English as the lingua franca”. </a:t>
            </a:r>
            <a:endParaRPr lang="en-US" i="1" dirty="0" smtClean="0"/>
          </a:p>
          <a:p>
            <a:r>
              <a:rPr lang="en-US" dirty="0" err="1" smtClean="0"/>
              <a:t>Schlenker</a:t>
            </a:r>
            <a:r>
              <a:rPr lang="en-US" dirty="0"/>
              <a:t>, Edwards &amp; Sheridan (2005) study develops a framework to assess the socio-cultural impacts of festivals on host communities. </a:t>
            </a:r>
            <a:endParaRPr lang="en-US" dirty="0" smtClean="0"/>
          </a:p>
          <a:p>
            <a:r>
              <a:rPr lang="en-US" dirty="0" smtClean="0"/>
              <a:t>Cheng </a:t>
            </a:r>
            <a:r>
              <a:rPr lang="en-US" dirty="0"/>
              <a:t>&amp; Jarvis (2010) continue the theme and look at the quality of life and wellbeing of the local residents as two necessary antecedents for continuous support of an event.</a:t>
            </a:r>
          </a:p>
          <a:p>
            <a:endParaRPr lang="en-US" dirty="0"/>
          </a:p>
        </p:txBody>
      </p:sp>
    </p:spTree>
    <p:extLst>
      <p:ext uri="{BB962C8B-B14F-4D97-AF65-F5344CB8AC3E}">
        <p14:creationId xmlns:p14="http://schemas.microsoft.com/office/powerpoint/2010/main" val="225737069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a:t>Van Niekerk, M., &amp; Coetzee, W. J. L. (2011). Utilizing the VICE model for the sustainable development of the </a:t>
            </a:r>
            <a:r>
              <a:rPr lang="en-US" dirty="0" err="1"/>
              <a:t>Innibos</a:t>
            </a:r>
            <a:r>
              <a:rPr lang="en-US" dirty="0"/>
              <a:t> Arts Festival. </a:t>
            </a:r>
            <a:r>
              <a:rPr lang="en-US" i="1" dirty="0"/>
              <a:t>Journal of Hospitality Marketing &amp; Management</a:t>
            </a:r>
            <a:r>
              <a:rPr lang="en-US" dirty="0"/>
              <a:t>, </a:t>
            </a:r>
            <a:r>
              <a:rPr lang="en-US" i="1" dirty="0"/>
              <a:t>20 </a:t>
            </a:r>
            <a:r>
              <a:rPr lang="en-US" dirty="0"/>
              <a:t>(3-4), 347-365.</a:t>
            </a:r>
          </a:p>
          <a:p>
            <a:pPr algn="just"/>
            <a:r>
              <a:rPr lang="en-US" i="1" dirty="0"/>
              <a:t>Abstract: The purpose of the study is to ensure the continuous and sustainable growth of the </a:t>
            </a:r>
            <a:r>
              <a:rPr lang="en-US" i="1" dirty="0" err="1"/>
              <a:t>Innibos</a:t>
            </a:r>
            <a:r>
              <a:rPr lang="en-US" i="1" dirty="0"/>
              <a:t> Arts Festival in South Africa while balancing the needs and demands of the visitors to the festival, the tourism industry as a whole, and the surrounding community with a focus on the environment. Continuous growth of festivals in South Africa is ensured as government supports and promotes this as part of its strategy for economic development. However, the sustainability of the festivals has come under scrutiny as many of these festivals compete for similar tourism markets. Destination managers and developers all over the world, but specifically in New Zealand and the United Kingdom, have identified the visitors, industry, community, and environment (VICE) model as a critical success factor in the sustainable development of any tourism destination. Equitable interaction among the VICE must occur before the tourism destination will be sustainable. The VICE model was used to identify the profiles, demands, and needs of the visitors to the festival; the role and impact of the event on the industry and businesses; the impact on the Nelspruit community and environment (where the </a:t>
            </a:r>
            <a:r>
              <a:rPr lang="en-US" i="1" dirty="0" err="1"/>
              <a:t>Innibos</a:t>
            </a:r>
            <a:r>
              <a:rPr lang="en-US" i="1" dirty="0"/>
              <a:t> Arts Festival is held); and how these elements should synergize with a view to ensure sustainability. Self-completion questionnaires were used to determine the sustainability of the festival. A total of 2,584 visitor surveys, 206 business surveys, and 520 community surveys, which included questions on the environmental concept, were completed over the past 5 years (2004–2008). The results of the study indicated that the VICE model was successfully utilized in the study of the </a:t>
            </a:r>
            <a:r>
              <a:rPr lang="en-US" i="1" dirty="0" err="1"/>
              <a:t>Innibos</a:t>
            </a:r>
            <a:r>
              <a:rPr lang="en-US" i="1" dirty="0"/>
              <a:t> Arts Festival. It highlighted critical areas in the different categories of the VICE model that require attention and development. The successful management and development of these critical aspects would ensure the sustainability of the festival. It can therefore be concluded that the VICE model can be utilized to ensure the sustainability of festivals</a:t>
            </a:r>
            <a:r>
              <a:rPr lang="en-US" i="1" dirty="0" smtClean="0"/>
              <a:t>.</a:t>
            </a:r>
            <a:endParaRPr lang="en-US" dirty="0"/>
          </a:p>
          <a:p>
            <a:pPr algn="just"/>
            <a:r>
              <a:rPr lang="en-US" i="1" dirty="0"/>
              <a:t>Keywords: </a:t>
            </a:r>
            <a:r>
              <a:rPr lang="en-US" i="1" u="sng" dirty="0">
                <a:hlinkClick r:id="rId2"/>
              </a:rPr>
              <a:t>VICE model</a:t>
            </a:r>
            <a:r>
              <a:rPr lang="en-US" i="1" dirty="0"/>
              <a:t>, </a:t>
            </a:r>
            <a:r>
              <a:rPr lang="en-US" i="1" u="sng" dirty="0">
                <a:hlinkClick r:id="rId3"/>
              </a:rPr>
              <a:t>sustainable development</a:t>
            </a:r>
            <a:r>
              <a:rPr lang="en-US" i="1" dirty="0"/>
              <a:t>, </a:t>
            </a:r>
            <a:r>
              <a:rPr lang="en-US" i="1" u="sng" dirty="0">
                <a:hlinkClick r:id="rId4"/>
              </a:rPr>
              <a:t>arts festival</a:t>
            </a:r>
            <a:endParaRPr lang="en-US" dirty="0"/>
          </a:p>
          <a:p>
            <a:pPr algn="just"/>
            <a:endParaRPr lang="en-US" dirty="0"/>
          </a:p>
        </p:txBody>
      </p:sp>
    </p:spTree>
    <p:extLst>
      <p:ext uri="{BB962C8B-B14F-4D97-AF65-F5344CB8AC3E}">
        <p14:creationId xmlns:p14="http://schemas.microsoft.com/office/powerpoint/2010/main" val="4436775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Schlenker</a:t>
            </a:r>
            <a:r>
              <a:rPr lang="en-US" dirty="0"/>
              <a:t>, K., Edwards, D. C., &amp; Sheridan, L. (2005). A flexible framework for evaluating the socio-cultural impacts of a small festival. </a:t>
            </a:r>
            <a:r>
              <a:rPr lang="en-US" i="1" dirty="0"/>
              <a:t>International Journal of Event Management Research</a:t>
            </a:r>
            <a:r>
              <a:rPr lang="en-US" dirty="0"/>
              <a:t>.</a:t>
            </a:r>
          </a:p>
          <a:p>
            <a:pPr algn="just"/>
            <a:r>
              <a:rPr lang="en-US" i="1" dirty="0"/>
              <a:t>Abstract: The increasing popularity of festivals and events, coupled with their positive and negative impacts on host communities, has led to a growing body of research on the impacts of festivals and events. As a substantial amount of this research has focused on assessing the economic impacts of festivals, there is growing demand for the measurement of the socio-cultural impacts of these festivals and events. To address this, issue a study was conducted that developed a framework for the social impact evaluation of festivals and piloted a tool that measured the community perceptions of socio-cultural impacts. This paper has four aims. First, it provides an overview of the importance of understanding community perceptions of socio-cultural impacts that may arise from the staging of festivals and events. Second, the paper outlines a Social Impact Evaluation (SIE) framework suitable for the holistic evaluation of socio-cultural impacts of festivals and events. Third the paper reports on the piloting of a tool, the Social Impact Perception (SIP) scale that was created to measure community perceptions of socio-cultural impacts that may arise from the staging of a small community festival. Fourth, the paper provides recommendations for the future application of the SIE framework and the SIP scale</a:t>
            </a:r>
            <a:r>
              <a:rPr lang="en-US" i="1" dirty="0" smtClean="0"/>
              <a:t>.</a:t>
            </a:r>
            <a:endParaRPr lang="en-US" dirty="0"/>
          </a:p>
          <a:p>
            <a:pPr algn="just"/>
            <a:r>
              <a:rPr lang="en-US" i="1" dirty="0"/>
              <a:t>Keywords</a:t>
            </a:r>
            <a:r>
              <a:rPr lang="en-US" b="1" i="1" dirty="0"/>
              <a:t>: </a:t>
            </a:r>
            <a:r>
              <a:rPr lang="en-US" i="1" dirty="0"/>
              <a:t>Social impact perception, measurement, </a:t>
            </a:r>
            <a:r>
              <a:rPr lang="en-US" i="1" dirty="0" smtClean="0"/>
              <a:t>events</a:t>
            </a:r>
            <a:endParaRPr lang="en-US" dirty="0"/>
          </a:p>
        </p:txBody>
      </p:sp>
    </p:spTree>
    <p:extLst>
      <p:ext uri="{BB962C8B-B14F-4D97-AF65-F5344CB8AC3E}">
        <p14:creationId xmlns:p14="http://schemas.microsoft.com/office/powerpoint/2010/main" val="37963942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Cheng, E., &amp; Jarvis, N. (2010). Residents' perception of the social-cultural impacts of the 2008 Formula 1 </a:t>
            </a:r>
            <a:r>
              <a:rPr lang="en-US" dirty="0" err="1"/>
              <a:t>Singtel</a:t>
            </a:r>
            <a:r>
              <a:rPr lang="en-US" dirty="0"/>
              <a:t> Singapore Grand Prix. </a:t>
            </a:r>
            <a:r>
              <a:rPr lang="en-US" i="1" dirty="0"/>
              <a:t>Event Management</a:t>
            </a:r>
            <a:r>
              <a:rPr lang="en-US" dirty="0"/>
              <a:t>, </a:t>
            </a:r>
            <a:r>
              <a:rPr lang="en-US" i="1" dirty="0"/>
              <a:t>14</a:t>
            </a:r>
            <a:r>
              <a:rPr lang="en-US" dirty="0"/>
              <a:t>(2), 91-106.</a:t>
            </a:r>
          </a:p>
          <a:p>
            <a:pPr algn="just"/>
            <a:r>
              <a:rPr lang="en-US" i="1" dirty="0"/>
              <a:t>Abstract: The Formula 1 Grand Prix was held in Singapore for the first time in September 2008. While Singapore had previous experience hosting international events, nothing in the past could be compared to this inaugural event because it brought with it a unique set of impacts, as evidenced by past research into car races held elsewhere. For this reason, this study explores how this major motor sport event impacted its host residents through their perceptions of social-cultural aspects. This is important because it can affect the well-being and quality of the life of local residents, two necessary antecedents for their continued support of the car race in the future. A survey of 96 residents was conducted to elicit responses to host residents' perceptions of social-cultural impacts of the F1. Chi-square analysis was used to explore relationships between different types of respondents and their perceived social-cultural impacts. Residents were largely homogenous with regard to attitudes toward the positive and negative impacts, although there were more discrepancies associated with the negative issues. Results were compared to previous studies of car race events and social exchange and social representation theories were used to help contextualize the data. While residents largely supported the F1 event suggestions were provided so as to better manage the social-cultural impacts</a:t>
            </a:r>
            <a:r>
              <a:rPr lang="en-US" i="1" dirty="0" smtClean="0"/>
              <a:t>.</a:t>
            </a:r>
            <a:endParaRPr lang="en-US" dirty="0"/>
          </a:p>
          <a:p>
            <a:pPr algn="just"/>
            <a:r>
              <a:rPr lang="en-US" b="1" i="1" dirty="0"/>
              <a:t>Keywords:</a:t>
            </a:r>
            <a:r>
              <a:rPr lang="en-US" i="1" dirty="0"/>
              <a:t> </a:t>
            </a:r>
            <a:r>
              <a:rPr lang="en-US" i="1" dirty="0">
                <a:hlinkClick r:id="rId2" action="ppaction://hlinkfile"/>
              </a:rPr>
              <a:t>Motor Sport Events</a:t>
            </a:r>
            <a:r>
              <a:rPr lang="en-US" i="1" dirty="0"/>
              <a:t>; </a:t>
            </a:r>
            <a:r>
              <a:rPr lang="en-US" i="1" dirty="0">
                <a:hlinkClick r:id="rId3" action="ppaction://hlinkfile"/>
              </a:rPr>
              <a:t>Resident Perceptions</a:t>
            </a:r>
            <a:r>
              <a:rPr lang="en-US" i="1" dirty="0"/>
              <a:t>; </a:t>
            </a:r>
            <a:r>
              <a:rPr lang="en-US" i="1" dirty="0">
                <a:hlinkClick r:id="rId4" action="ppaction://hlinkfile"/>
              </a:rPr>
              <a:t>Social Exchange Theory</a:t>
            </a:r>
            <a:r>
              <a:rPr lang="en-US" i="1" dirty="0"/>
              <a:t>; </a:t>
            </a:r>
            <a:r>
              <a:rPr lang="en-US" i="1" dirty="0">
                <a:hlinkClick r:id="rId5" action="ppaction://hlinkfile"/>
              </a:rPr>
              <a:t>Social Impacts</a:t>
            </a:r>
            <a:r>
              <a:rPr lang="en-US" i="1" dirty="0"/>
              <a:t>; </a:t>
            </a:r>
            <a:r>
              <a:rPr lang="en-US" i="1" dirty="0">
                <a:hlinkClick r:id="rId6" action="ppaction://hlinkfile"/>
              </a:rPr>
              <a:t>Social Representation Theory</a:t>
            </a:r>
            <a:endParaRPr lang="en-US" dirty="0"/>
          </a:p>
          <a:p>
            <a:pPr algn="just"/>
            <a:endParaRPr lang="en-US" dirty="0"/>
          </a:p>
        </p:txBody>
      </p:sp>
    </p:spTree>
    <p:extLst>
      <p:ext uri="{BB962C8B-B14F-4D97-AF65-F5344CB8AC3E}">
        <p14:creationId xmlns:p14="http://schemas.microsoft.com/office/powerpoint/2010/main" val="295580615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buNone/>
            </a:pPr>
            <a:r>
              <a:rPr lang="en-US" b="1" u="sng" dirty="0"/>
              <a:t>Environmental/Ecological</a:t>
            </a:r>
          </a:p>
          <a:p>
            <a:r>
              <a:rPr lang="en-US" dirty="0"/>
              <a:t>The environmental impacts of events have been receiving more attention but Collins, Jones &amp; </a:t>
            </a:r>
            <a:r>
              <a:rPr lang="en-US" dirty="0" err="1"/>
              <a:t>Munday</a:t>
            </a:r>
            <a:r>
              <a:rPr lang="en-US" dirty="0"/>
              <a:t> (2009) indicate that it is difficult to assess quantitatively. </a:t>
            </a:r>
            <a:endParaRPr lang="en-US" dirty="0" smtClean="0"/>
          </a:p>
          <a:p>
            <a:r>
              <a:rPr lang="en-US" dirty="0" smtClean="0"/>
              <a:t>Some </a:t>
            </a:r>
            <a:r>
              <a:rPr lang="en-US" dirty="0"/>
              <a:t>ecological areas for example islands can be more environmentally sensitive than others an event organizers should carefully consider the impacts of the events before choosing them.  </a:t>
            </a:r>
            <a:endParaRPr lang="en-US" dirty="0" smtClean="0"/>
          </a:p>
          <a:p>
            <a:r>
              <a:rPr lang="en-US" dirty="0" smtClean="0"/>
              <a:t>Human </a:t>
            </a:r>
            <a:r>
              <a:rPr lang="en-US" dirty="0"/>
              <a:t>life is important but is seen as just one of many equal components of a global ecosystem as seen by the deep ecology movement.</a:t>
            </a:r>
            <a:r>
              <a:rPr lang="en-US" i="1" dirty="0"/>
              <a:t> </a:t>
            </a:r>
            <a:endParaRPr lang="en-US" i="1" dirty="0" smtClean="0"/>
          </a:p>
          <a:p>
            <a:r>
              <a:rPr lang="en-US" dirty="0" smtClean="0"/>
              <a:t>Greening </a:t>
            </a:r>
            <a:r>
              <a:rPr lang="en-US" dirty="0"/>
              <a:t>standards and certifications are been implemented in the event industry but more focus should be given to it as well as how local residents perceived their influences on events (</a:t>
            </a:r>
            <a:r>
              <a:rPr lang="en-US" dirty="0" err="1"/>
              <a:t>Guizzardi</a:t>
            </a:r>
            <a:r>
              <a:rPr lang="en-US" dirty="0"/>
              <a:t>, </a:t>
            </a:r>
            <a:r>
              <a:rPr lang="en-US" dirty="0" err="1"/>
              <a:t>Mariani</a:t>
            </a:r>
            <a:r>
              <a:rPr lang="en-US" dirty="0"/>
              <a:t>, &amp; </a:t>
            </a:r>
            <a:r>
              <a:rPr lang="en-US" dirty="0" err="1"/>
              <a:t>Prayag</a:t>
            </a:r>
            <a:r>
              <a:rPr lang="en-US" dirty="0"/>
              <a:t>: 2017).</a:t>
            </a:r>
          </a:p>
        </p:txBody>
      </p:sp>
    </p:spTree>
    <p:extLst>
      <p:ext uri="{BB962C8B-B14F-4D97-AF65-F5344CB8AC3E}">
        <p14:creationId xmlns:p14="http://schemas.microsoft.com/office/powerpoint/2010/main" val="170918626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3992563"/>
          </a:xfrm>
        </p:spPr>
        <p:txBody>
          <a:bodyPr>
            <a:normAutofit fontScale="62500" lnSpcReduction="20000"/>
          </a:bodyPr>
          <a:lstStyle/>
          <a:p>
            <a:pPr marL="0" indent="0" algn="just">
              <a:buNone/>
            </a:pPr>
            <a:r>
              <a:rPr lang="en-US" dirty="0"/>
              <a:t>Collins, A., Jones, C., &amp; </a:t>
            </a:r>
            <a:r>
              <a:rPr lang="en-US" dirty="0" err="1"/>
              <a:t>Munday</a:t>
            </a:r>
            <a:r>
              <a:rPr lang="en-US" dirty="0"/>
              <a:t>, M. (2009). Assessing the environmental impacts of mega sporting events: Two options? </a:t>
            </a:r>
            <a:r>
              <a:rPr lang="en-US" i="1" dirty="0"/>
              <a:t>Tourism management</a:t>
            </a:r>
            <a:r>
              <a:rPr lang="en-US" dirty="0"/>
              <a:t>, </a:t>
            </a:r>
            <a:r>
              <a:rPr lang="en-US" i="1" dirty="0"/>
              <a:t>30</a:t>
            </a:r>
            <a:r>
              <a:rPr lang="en-US" dirty="0"/>
              <a:t>(6), 828-837.</a:t>
            </a:r>
          </a:p>
          <a:p>
            <a:pPr algn="just"/>
            <a:r>
              <a:rPr lang="en-US" i="1" dirty="0"/>
              <a:t>Abstract: At a time when public and private agencies recognize the importance of sustainable development, the environmental impacts of mega sporting events are commanding increasing attention. However, despite event sponsors often flagging the importance of environmental as well as socio-economic legacy components, the environmental impacts of events are difficult to assess quantitatively, being complex and often occurring over extended periods. The general assessment issue is particularly acute with regard to mega events such as the Olympic Games and FIFA World Cup. The practical issues mean that any quantitative techniques seeking to assess environmental impacts are likely to be partial in scope. This paper examines two such approaches for quantitative impact assessment of selected environmental externalities connected with visitation at sporting events. The paper considers the use of Ecological Footprint analysis and Environmental Input–Output modeling. It provides examples of the applications of these techniques to discrete sporting events in a UK region, and discusses whether these techniques are appropriate for exploring the environmental impacts of mega events</a:t>
            </a:r>
            <a:r>
              <a:rPr lang="en-US" i="1" dirty="0" smtClean="0"/>
              <a:t>.</a:t>
            </a:r>
            <a:endParaRPr lang="en-US" dirty="0"/>
          </a:p>
          <a:p>
            <a:pPr algn="just"/>
            <a:r>
              <a:rPr lang="en-US" i="1" dirty="0"/>
              <a:t>Keywords: Mega events; Economic impact; Environmental impact; Environmental accounting; Ecological Footprint analysis</a:t>
            </a:r>
            <a:endParaRPr lang="en-US" dirty="0"/>
          </a:p>
          <a:p>
            <a:pPr algn="just"/>
            <a:endParaRPr lang="en-US" dirty="0"/>
          </a:p>
        </p:txBody>
      </p:sp>
    </p:spTree>
    <p:extLst>
      <p:ext uri="{BB962C8B-B14F-4D97-AF65-F5344CB8AC3E}">
        <p14:creationId xmlns:p14="http://schemas.microsoft.com/office/powerpoint/2010/main" val="326693531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3992563"/>
          </a:xfrm>
        </p:spPr>
        <p:txBody>
          <a:bodyPr>
            <a:normAutofit fontScale="62500" lnSpcReduction="20000"/>
          </a:bodyPr>
          <a:lstStyle/>
          <a:p>
            <a:pPr marL="0" indent="0" algn="just">
              <a:spcBef>
                <a:spcPts val="0"/>
              </a:spcBef>
              <a:buNone/>
            </a:pPr>
            <a:r>
              <a:rPr lang="en-US" dirty="0" err="1"/>
              <a:t>Guizzardi</a:t>
            </a:r>
            <a:r>
              <a:rPr lang="en-US" dirty="0"/>
              <a:t>, A., </a:t>
            </a:r>
            <a:r>
              <a:rPr lang="en-US" dirty="0" err="1"/>
              <a:t>Mariani</a:t>
            </a:r>
            <a:r>
              <a:rPr lang="en-US" dirty="0"/>
              <a:t>, M., &amp; </a:t>
            </a:r>
            <a:r>
              <a:rPr lang="en-US" dirty="0" err="1"/>
              <a:t>Prayag</a:t>
            </a:r>
            <a:r>
              <a:rPr lang="en-US" dirty="0"/>
              <a:t>, G. (2017). Environmental impacts and certification: evidence from the Milan World Expo 2015. </a:t>
            </a:r>
            <a:r>
              <a:rPr lang="en-US" i="1" dirty="0"/>
              <a:t>International Journal of Contemporary Hospitality Management</a:t>
            </a:r>
            <a:r>
              <a:rPr lang="en-US" dirty="0"/>
              <a:t>, </a:t>
            </a:r>
            <a:r>
              <a:rPr lang="en-US" i="1" dirty="0"/>
              <a:t>29</a:t>
            </a:r>
            <a:r>
              <a:rPr lang="en-US" dirty="0"/>
              <a:t>(3), 1052-1071</a:t>
            </a:r>
            <a:r>
              <a:rPr lang="en-US" dirty="0" smtClean="0"/>
              <a:t>.</a:t>
            </a:r>
          </a:p>
          <a:p>
            <a:pPr marL="0" indent="0" algn="just">
              <a:spcBef>
                <a:spcPts val="0"/>
              </a:spcBef>
              <a:buNone/>
            </a:pPr>
            <a:endParaRPr lang="en-US" dirty="0"/>
          </a:p>
          <a:p>
            <a:pPr algn="just">
              <a:spcBef>
                <a:spcPts val="0"/>
              </a:spcBef>
            </a:pPr>
            <a:r>
              <a:rPr lang="en-US" i="1" dirty="0"/>
              <a:t>Abstract: Purpose: This study aims to examine residents’ perceptions of environmental impacts and certification for the Milan World Expo 2015 as well as their overall attitude toward the mega-event.</a:t>
            </a:r>
            <a:endParaRPr lang="en-US" dirty="0"/>
          </a:p>
          <a:p>
            <a:pPr algn="just">
              <a:spcBef>
                <a:spcPts val="0"/>
              </a:spcBef>
            </a:pPr>
            <a:r>
              <a:rPr lang="en-US" i="1" dirty="0"/>
              <a:t>Design/methodology/approach: A survey of Milan residents based on a convenience sample led to 221 useable questionnaires.</a:t>
            </a:r>
            <a:endParaRPr lang="en-US" dirty="0"/>
          </a:p>
          <a:p>
            <a:pPr algn="just">
              <a:spcBef>
                <a:spcPts val="0"/>
              </a:spcBef>
            </a:pPr>
            <a:r>
              <a:rPr lang="en-US" i="1" dirty="0"/>
              <a:t>Findings: Residents perceived that the Expo will have minimal negative and positive environmental impacts. A minority of residents were aware of the environmental certification of the event. The less agreeable residents were with the perceived negative environmental impacts of the event, the more agreeable they were that a certification of event sustainability should limit the damage to the natural environment. Residents’ perceptions of the certification were positively related to their overall attitude toward the event.</a:t>
            </a:r>
            <a:endParaRPr lang="en-US" dirty="0"/>
          </a:p>
          <a:p>
            <a:pPr algn="just">
              <a:spcBef>
                <a:spcPts val="0"/>
              </a:spcBef>
            </a:pPr>
            <a:r>
              <a:rPr lang="en-US" i="1" dirty="0"/>
              <a:t>Research limitations/implications: The findings cannot be generalized to other mega-events but have several managerial implications in relation to the need for information provision to residents and better communication of the certification by event organizers and planners.</a:t>
            </a:r>
            <a:endParaRPr lang="en-US" dirty="0"/>
          </a:p>
          <a:p>
            <a:pPr algn="just">
              <a:spcBef>
                <a:spcPts val="0"/>
              </a:spcBef>
            </a:pPr>
            <a:r>
              <a:rPr lang="en-US" i="1" dirty="0" smtClean="0"/>
              <a:t>Originality/value</a:t>
            </a:r>
            <a:r>
              <a:rPr lang="en-US" i="1" dirty="0"/>
              <a:t>: Despite rising concerns about environmental issues related to hosting mega-events, there is no research on perceptions of a certification of event sustainability by residents</a:t>
            </a:r>
            <a:r>
              <a:rPr lang="en-US" i="1" dirty="0" smtClean="0"/>
              <a:t>.</a:t>
            </a:r>
          </a:p>
          <a:p>
            <a:pPr algn="just">
              <a:spcBef>
                <a:spcPts val="0"/>
              </a:spcBef>
            </a:pPr>
            <a:endParaRPr lang="en-US" dirty="0"/>
          </a:p>
          <a:p>
            <a:pPr algn="just">
              <a:spcBef>
                <a:spcPts val="0"/>
              </a:spcBef>
            </a:pPr>
            <a:r>
              <a:rPr lang="en-US" i="1" dirty="0"/>
              <a:t>Keywords: </a:t>
            </a:r>
            <a:r>
              <a:rPr lang="en-US" i="1" u="sng" dirty="0">
                <a:hlinkClick r:id="rId2"/>
              </a:rPr>
              <a:t>Environmental impact</a:t>
            </a:r>
            <a:r>
              <a:rPr lang="en-US" i="1" dirty="0"/>
              <a:t>, </a:t>
            </a:r>
            <a:r>
              <a:rPr lang="en-US" i="1" u="sng" dirty="0">
                <a:hlinkClick r:id="rId3"/>
              </a:rPr>
              <a:t>Mega-event</a:t>
            </a:r>
            <a:r>
              <a:rPr lang="en-US" i="1" dirty="0"/>
              <a:t>, </a:t>
            </a:r>
            <a:r>
              <a:rPr lang="en-US" i="1" u="sng" dirty="0">
                <a:hlinkClick r:id="rId4"/>
              </a:rPr>
              <a:t>Environmental certification</a:t>
            </a:r>
            <a:r>
              <a:rPr lang="en-US" i="1" dirty="0"/>
              <a:t>, </a:t>
            </a:r>
            <a:r>
              <a:rPr lang="en-US" i="1" u="sng" dirty="0">
                <a:hlinkClick r:id="rId5"/>
              </a:rPr>
              <a:t>Expo 2015</a:t>
            </a:r>
            <a:r>
              <a:rPr lang="en-US" i="1" dirty="0"/>
              <a:t>, </a:t>
            </a:r>
            <a:r>
              <a:rPr lang="en-US" i="1" u="sng" dirty="0">
                <a:hlinkClick r:id="rId6"/>
              </a:rPr>
              <a:t>Residents attitude</a:t>
            </a:r>
            <a:endParaRPr lang="en-US" dirty="0"/>
          </a:p>
          <a:p>
            <a:pPr algn="just">
              <a:spcBef>
                <a:spcPts val="0"/>
              </a:spcBef>
            </a:pPr>
            <a:endParaRPr lang="en-US" dirty="0"/>
          </a:p>
        </p:txBody>
      </p:sp>
    </p:spTree>
    <p:extLst>
      <p:ext uri="{BB962C8B-B14F-4D97-AF65-F5344CB8AC3E}">
        <p14:creationId xmlns:p14="http://schemas.microsoft.com/office/powerpoint/2010/main" val="7240362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Impacts and Evaluation</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buNone/>
            </a:pPr>
            <a:r>
              <a:rPr lang="en-US" b="1" i="1" dirty="0"/>
              <a:t>Built Environment</a:t>
            </a:r>
          </a:p>
          <a:p>
            <a:r>
              <a:rPr lang="en-US" dirty="0"/>
              <a:t>Events can be used for heritage conservation in the built environment. </a:t>
            </a:r>
            <a:r>
              <a:rPr lang="en-US" dirty="0" err="1"/>
              <a:t>Azzali</a:t>
            </a:r>
            <a:r>
              <a:rPr lang="en-US" dirty="0"/>
              <a:t> (2017) and </a:t>
            </a:r>
            <a:r>
              <a:rPr lang="en-US" dirty="0" err="1"/>
              <a:t>Chalkley</a:t>
            </a:r>
            <a:r>
              <a:rPr lang="en-US" dirty="0"/>
              <a:t> &amp; Essex (1999) demonstrate that mega-events are used as catalyst for urban development and improve building planning capacity. </a:t>
            </a:r>
            <a:endParaRPr lang="en-US" dirty="0" smtClean="0"/>
          </a:p>
          <a:p>
            <a:r>
              <a:rPr lang="en-US" dirty="0" err="1" smtClean="0"/>
              <a:t>Azzali</a:t>
            </a:r>
            <a:r>
              <a:rPr lang="en-US" dirty="0" smtClean="0"/>
              <a:t> </a:t>
            </a:r>
            <a:r>
              <a:rPr lang="en-US" dirty="0"/>
              <a:t>(2017) also found that urban design knowledge could be transferred after the event to other cities. </a:t>
            </a:r>
            <a:endParaRPr lang="en-US" dirty="0" smtClean="0"/>
          </a:p>
          <a:p>
            <a:r>
              <a:rPr lang="en-US" dirty="0" err="1" smtClean="0"/>
              <a:t>Kassens</a:t>
            </a:r>
            <a:r>
              <a:rPr lang="en-US" dirty="0" smtClean="0"/>
              <a:t>-Noor </a:t>
            </a:r>
            <a:r>
              <a:rPr lang="en-US" dirty="0"/>
              <a:t>(2016) writes that although mega-events can be used to transform cities and increase community development it can lead to dystopias and lead to geographically uneven and politically volatile trajectories of urban development (Gotham, 2015).  </a:t>
            </a:r>
            <a:endParaRPr lang="en-US" dirty="0" smtClean="0"/>
          </a:p>
          <a:p>
            <a:r>
              <a:rPr lang="en-US" dirty="0" smtClean="0"/>
              <a:t>Benefits </a:t>
            </a:r>
            <a:r>
              <a:rPr lang="en-US" dirty="0"/>
              <a:t>for the community include the use of these newly built infrastructure after the event as indicated by </a:t>
            </a:r>
            <a:r>
              <a:rPr lang="en-US" dirty="0" err="1"/>
              <a:t>Alm</a:t>
            </a:r>
            <a:r>
              <a:rPr lang="en-US" dirty="0"/>
              <a:t>, Solberg, Storm &amp; </a:t>
            </a:r>
            <a:r>
              <a:rPr lang="en-US" dirty="0" err="1"/>
              <a:t>Jakobsen</a:t>
            </a:r>
            <a:r>
              <a:rPr lang="en-US" dirty="0"/>
              <a:t> (2016).</a:t>
            </a:r>
          </a:p>
        </p:txBody>
      </p:sp>
    </p:spTree>
    <p:extLst>
      <p:ext uri="{BB962C8B-B14F-4D97-AF65-F5344CB8AC3E}">
        <p14:creationId xmlns:p14="http://schemas.microsoft.com/office/powerpoint/2010/main" val="232392130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Azzali</a:t>
            </a:r>
            <a:r>
              <a:rPr lang="en-US" dirty="0"/>
              <a:t>, S. (2017). Mega-events and urban planning: Doha as a case study. </a:t>
            </a:r>
            <a:r>
              <a:rPr lang="en-US" i="1" dirty="0"/>
              <a:t>Urban Design International</a:t>
            </a:r>
            <a:r>
              <a:rPr lang="en-US" dirty="0"/>
              <a:t>, </a:t>
            </a:r>
            <a:r>
              <a:rPr lang="en-US" i="1" dirty="0"/>
              <a:t>22</a:t>
            </a:r>
            <a:r>
              <a:rPr lang="en-US" dirty="0"/>
              <a:t>(1), 3-12.</a:t>
            </a:r>
          </a:p>
          <a:p>
            <a:pPr algn="just"/>
            <a:r>
              <a:rPr lang="en-GB" i="1" dirty="0"/>
              <a:t>Abstract: Hosting mega-events can not only catalyse urban development, but also lead to an improvement of local planning systems and building planning capacity. Events can create knowledge transfer from one city to another, and be used as tools for experimenting new prototypes and urban templates but on a smaller scale. Within this context, this research aims at identifying strategies for leveraging mega-events to improve local planning capacity. Relevant best practices in the use of events as planning enhancers are derived from the literature, and then applied to a case study, the city of Doha. In fact, the capital of Qatar has all the characteristics for benefiting from events. Firstly, it is a city that has already and will host in the imminent future many international events. Secondly, Doha is managing with difficulties its rapid urban development, and needs to improve its planning system. Results show there is a potential for benefiting from events in two ways: they can assist knowledge transfer from international consultancy to local agencies, and vice versa. In addition, events can act as the glue for overcoming the fragmentation of Doha’s planning system, by facilitating the implementation of 2030 Qatar National Vision, the country’s comprehensive blueprint.</a:t>
            </a:r>
            <a:endParaRPr lang="en-US" dirty="0"/>
          </a:p>
          <a:p>
            <a:pPr marL="0" indent="0" algn="just">
              <a:buNone/>
            </a:pPr>
            <a:endParaRPr lang="en-US" dirty="0"/>
          </a:p>
          <a:p>
            <a:pPr algn="just"/>
            <a:r>
              <a:rPr lang="en-US" i="1" dirty="0"/>
              <a:t>Keywords: Doha Gulf Region mega-events urban policy urban planning </a:t>
            </a:r>
            <a:endParaRPr lang="en-US" dirty="0"/>
          </a:p>
          <a:p>
            <a:pPr algn="just"/>
            <a:endParaRPr lang="en-US" dirty="0"/>
          </a:p>
        </p:txBody>
      </p:sp>
    </p:spTree>
    <p:extLst>
      <p:ext uri="{BB962C8B-B14F-4D97-AF65-F5344CB8AC3E}">
        <p14:creationId xmlns:p14="http://schemas.microsoft.com/office/powerpoint/2010/main" val="333576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Relevance of Other Theories</a:t>
            </a:r>
            <a:endParaRPr lang="en-US" dirty="0"/>
          </a:p>
        </p:txBody>
      </p:sp>
      <p:graphicFrame>
        <p:nvGraphicFramePr>
          <p:cNvPr id="5" name="Diagram 4"/>
          <p:cNvGraphicFramePr/>
          <p:nvPr>
            <p:extLst>
              <p:ext uri="{D42A27DB-BD31-4B8C-83A1-F6EECF244321}">
                <p14:modId xmlns:p14="http://schemas.microsoft.com/office/powerpoint/2010/main" val="3569955449"/>
              </p:ext>
            </p:extLst>
          </p:nvPr>
        </p:nvGraphicFramePr>
        <p:xfrm>
          <a:off x="1677227" y="2029790"/>
          <a:ext cx="5787957" cy="3610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285206" y="5941487"/>
            <a:ext cx="4572000" cy="430887"/>
          </a:xfrm>
          <a:prstGeom prst="rect">
            <a:avLst/>
          </a:prstGeom>
        </p:spPr>
        <p:txBody>
          <a:bodyPr>
            <a:spAutoFit/>
          </a:bodyPr>
          <a:lstStyle/>
          <a:p>
            <a:r>
              <a:rPr lang="en-US" sz="1100" b="1" dirty="0"/>
              <a:t>Figure 1.1: The Relevance of Other Theories to the Stakeholder Theory</a:t>
            </a:r>
          </a:p>
          <a:p>
            <a:r>
              <a:rPr lang="en-US" sz="1100" b="1" dirty="0"/>
              <a:t>Source:</a:t>
            </a:r>
            <a:endParaRPr lang="en-US" sz="1100" dirty="0"/>
          </a:p>
        </p:txBody>
      </p:sp>
    </p:spTree>
    <p:extLst>
      <p:ext uri="{BB962C8B-B14F-4D97-AF65-F5344CB8AC3E}">
        <p14:creationId xmlns:p14="http://schemas.microsoft.com/office/powerpoint/2010/main" val="9772773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err="1"/>
              <a:t>Alm</a:t>
            </a:r>
            <a:r>
              <a:rPr lang="en-US" dirty="0"/>
              <a:t>, J., Solberg, H. A., Storm, R. K., &amp; </a:t>
            </a:r>
            <a:r>
              <a:rPr lang="en-US" dirty="0" err="1"/>
              <a:t>Jakobsen</a:t>
            </a:r>
            <a:r>
              <a:rPr lang="en-US" dirty="0"/>
              <a:t>, T. G. (2016). Hosting major sports events: The challenge of taming white elephants. </a:t>
            </a:r>
            <a:r>
              <a:rPr lang="en-US" i="1" dirty="0"/>
              <a:t>Leisure Studies</a:t>
            </a:r>
            <a:r>
              <a:rPr lang="en-US" dirty="0"/>
              <a:t>, </a:t>
            </a:r>
            <a:r>
              <a:rPr lang="en-US" i="1" dirty="0"/>
              <a:t>35</a:t>
            </a:r>
            <a:r>
              <a:rPr lang="en-US" dirty="0"/>
              <a:t>(5), 564-582.</a:t>
            </a:r>
          </a:p>
          <a:p>
            <a:pPr algn="just"/>
            <a:r>
              <a:rPr lang="en-US" i="1" dirty="0"/>
              <a:t>Abstract; While the literature on the economic impacts of major sports events has grown considerably over the years, the question of </a:t>
            </a:r>
            <a:r>
              <a:rPr lang="en-US" i="1" dirty="0" err="1"/>
              <a:t>utilisation</a:t>
            </a:r>
            <a:r>
              <a:rPr lang="en-US" i="1" dirty="0"/>
              <a:t> of venues built for these events after the party is over has received little attention. This article fills some of the gaps in the literature. By means of a Stadium </a:t>
            </a:r>
            <a:r>
              <a:rPr lang="en-US" i="1" dirty="0" err="1"/>
              <a:t>Utilisation</a:t>
            </a:r>
            <a:r>
              <a:rPr lang="en-US" i="1" dirty="0"/>
              <a:t> Index, it measures the post-event </a:t>
            </a:r>
            <a:r>
              <a:rPr lang="en-US" i="1" dirty="0" err="1"/>
              <a:t>utilisation</a:t>
            </a:r>
            <a:r>
              <a:rPr lang="en-US" i="1" dirty="0"/>
              <a:t> of venues that were constructed of significantly refurbished to host major sports events in the period from 1996 to 2010. It reveals some of the challenges facing the </a:t>
            </a:r>
            <a:r>
              <a:rPr lang="en-US" i="1" dirty="0" err="1"/>
              <a:t>utilisation</a:t>
            </a:r>
            <a:r>
              <a:rPr lang="en-US" i="1" dirty="0"/>
              <a:t> of the venues once ‘the circus has left town’. The regressions identify that private owned stadiums have a higher rate of </a:t>
            </a:r>
            <a:r>
              <a:rPr lang="en-US" i="1" dirty="0" err="1"/>
              <a:t>utilisation</a:t>
            </a:r>
            <a:r>
              <a:rPr lang="en-US" i="1" dirty="0"/>
              <a:t> than publicly built venues. The stadiums with the highest capacity tend to have higher </a:t>
            </a:r>
            <a:r>
              <a:rPr lang="en-US" i="1" dirty="0" err="1"/>
              <a:t>utilisation</a:t>
            </a:r>
            <a:r>
              <a:rPr lang="en-US" i="1" dirty="0"/>
              <a:t>. Last, but not least in terms of importance, stadiums in nations with a high degree of corruption had the lowest </a:t>
            </a:r>
            <a:r>
              <a:rPr lang="en-US" i="1" dirty="0" err="1"/>
              <a:t>utilisation</a:t>
            </a:r>
            <a:r>
              <a:rPr lang="en-US" i="1" dirty="0" smtClean="0"/>
              <a:t>.</a:t>
            </a:r>
            <a:endParaRPr lang="en-US" dirty="0"/>
          </a:p>
          <a:p>
            <a:pPr algn="just"/>
            <a:r>
              <a:rPr lang="en-US" i="1" dirty="0"/>
              <a:t>Keywords: stadiums, post-event </a:t>
            </a:r>
            <a:r>
              <a:rPr lang="en-US" i="1" dirty="0" err="1"/>
              <a:t>utilising</a:t>
            </a:r>
            <a:r>
              <a:rPr lang="en-US" i="1" dirty="0"/>
              <a:t>, major sporting events, legacy, white elephants</a:t>
            </a:r>
            <a:endParaRPr lang="en-US" dirty="0"/>
          </a:p>
          <a:p>
            <a:pPr algn="just"/>
            <a:endParaRPr lang="en-US" dirty="0"/>
          </a:p>
        </p:txBody>
      </p:sp>
    </p:spTree>
    <p:extLst>
      <p:ext uri="{BB962C8B-B14F-4D97-AF65-F5344CB8AC3E}">
        <p14:creationId xmlns:p14="http://schemas.microsoft.com/office/powerpoint/2010/main" val="24004177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Kassens</a:t>
            </a:r>
            <a:r>
              <a:rPr lang="en-US" dirty="0"/>
              <a:t>-Noor, E. (2016). From ephemeral planning to permanent urbanism: An urban planning theory of mega-events. Urban Planning, 1(1), 41-54.</a:t>
            </a:r>
          </a:p>
          <a:p>
            <a:pPr algn="just"/>
            <a:r>
              <a:rPr lang="en-US" i="1" dirty="0"/>
              <a:t>Abstract:  Mega-events like the Olympic Games are powerful forces that shape cities. In the wake of mega-events, a variety of positive and negative legacies have remained in host cities. In order to bring some theoretical clarity to debates about legacy creation, I introduce the concepts of the mega-event utopia, dystopia and heterotopia. A mega-event utopia is ideal and imaginary urbanism embracing abstract concepts about economies, socio-political systems, spaces, and societies in the host during events. The mega-event utopia (in contrast to other utopian visions other stakeholders may hold) is dictated by the desires of the mega-event owners irrespective of the realities in the event host. In short, a mega-event utopia is the perfect event host from the owner’s perspective. Mega-event utopias are suggested as a theoretical model for the systematic transformation of their host cities. As large-scale events progress as ever more powerful transformers into this century, mega-event dystopias have emerged as negatives of these idealistic utopias. As hybrid post-event landscapes, mega-event heterotopias manifest the temporary mega-event utopia as legacy imprints into the long-term realities in hosting cities. Using the Olympic utopia as an example of a mega-event utopia, I theorize utopian visions around four urban traits: economy, image, infrastructure and society. Through the concept of the mega-event legacy utopia, I also provide some insight toward the operationalization of the four urban traits for a city’s economic development, local place marketing, urban development, and public participation</a:t>
            </a:r>
            <a:r>
              <a:rPr lang="en-US" i="1" dirty="0" smtClean="0"/>
              <a:t>.</a:t>
            </a:r>
            <a:endParaRPr lang="en-US" dirty="0"/>
          </a:p>
          <a:p>
            <a:pPr algn="just"/>
            <a:r>
              <a:rPr lang="en-US" i="1" dirty="0"/>
              <a:t>Keywords:  heterotopia; legacy; mega-event; Olympic; place; planning theory; society; transformation; urban theory; utopia</a:t>
            </a:r>
            <a:endParaRPr lang="en-US" dirty="0"/>
          </a:p>
          <a:p>
            <a:pPr algn="just"/>
            <a:endParaRPr lang="en-US" dirty="0"/>
          </a:p>
        </p:txBody>
      </p:sp>
    </p:spTree>
    <p:extLst>
      <p:ext uri="{BB962C8B-B14F-4D97-AF65-F5344CB8AC3E}">
        <p14:creationId xmlns:p14="http://schemas.microsoft.com/office/powerpoint/2010/main" val="144543215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Gotham, K. F. (2015). Beyond bread and circuses: Mega-events as forces of creative destruction. In </a:t>
            </a:r>
            <a:r>
              <a:rPr lang="en-US" i="1" dirty="0"/>
              <a:t>Mega-Events and Globalization</a:t>
            </a:r>
            <a:r>
              <a:rPr lang="en-US" dirty="0"/>
              <a:t> (pp. 43-59). Routledge.</a:t>
            </a:r>
          </a:p>
          <a:p>
            <a:pPr algn="just"/>
            <a:r>
              <a:rPr lang="en-US" i="1" dirty="0"/>
              <a:t>Introduction: In this chapter, I use the concept of creative destruction to theorize the ways in which the planning and staging of mega-events reflect geographically uneven and politically volatile trajectories of urban development. Scholars such as David Harvey, Neil Smith and Neil Brenner have emphasized how the creative and destructive forces of capital have an impact on the built environment at various scales.1 The concept draws our attention to the ways in which capital seeks to destabilize and undermine inherited institutions and social structures that impede capital accumulation in order to facilitate new forms of investment and profit making. Creating and parceling out spaces for mega-events and associated urban redevelopment is tantamount to devaluing spaces in order to infuse them with value-producing potential. New transportation networks, water and energy infrastructures, information and communication technologies, and brick-and mortar projects for entertainment and consumption represent institutional efforts to enhance commodity exchange, create and diversify flows of investment, and promote the circulation of people, culture, and capital. Mega-event preparation activities typically anticipate and actively plan for the revalorization of space through displacement, rezoning, and the conversion of unprofitable land-uses into spaces of profit making via consumption-based entertainment experiences.</a:t>
            </a:r>
            <a:endParaRPr lang="en-US" dirty="0"/>
          </a:p>
          <a:p>
            <a:pPr algn="just"/>
            <a:endParaRPr lang="en-US" dirty="0"/>
          </a:p>
        </p:txBody>
      </p:sp>
    </p:spTree>
    <p:extLst>
      <p:ext uri="{BB962C8B-B14F-4D97-AF65-F5344CB8AC3E}">
        <p14:creationId xmlns:p14="http://schemas.microsoft.com/office/powerpoint/2010/main" val="129434179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Chalkley</a:t>
            </a:r>
            <a:r>
              <a:rPr lang="en-US" dirty="0"/>
              <a:t>, B., &amp; Essex, S. (1999). Urban development through hosting international events: a history of the Olympic Games. </a:t>
            </a:r>
            <a:r>
              <a:rPr lang="en-US" i="1" dirty="0"/>
              <a:t>Planning perspectives</a:t>
            </a:r>
            <a:r>
              <a:rPr lang="en-US" dirty="0"/>
              <a:t>, </a:t>
            </a:r>
            <a:r>
              <a:rPr lang="en-US" i="1" dirty="0"/>
              <a:t>14</a:t>
            </a:r>
            <a:r>
              <a:rPr lang="en-US" dirty="0"/>
              <a:t>(4), 369-394.</a:t>
            </a:r>
          </a:p>
          <a:p>
            <a:pPr algn="just"/>
            <a:r>
              <a:rPr lang="en-US" i="1" dirty="0"/>
              <a:t>Abstract: In recent years, there has been increased interest in the idea of promoting urban development and change through the hosting of major events. This approach offers host cities the possibility of ‘fast track’ urban regeneration, a stimulus to economic growth, improved transport and cultural facilities, and enhanced global recognition and prestige. Many authors attribute the increased importance of event-led development to wider transformations in the global economy, such as post-Fordism and globalization. However, event-led development has a long history and can be recognized, for example, in the World Fairs of the nineteenth century. The Olympic Games, the world’s most prestigious sporting event, has been held for over one hundred years with significant consequences for the host cities. This paper reviews the effects of the Olympics on the urban environment of the various cities, which have acted as hosts in the modern Olympic period (1896–1996). The material outlines the varied motivations for staging the Games and examines their outcomes in terms of urban development.</a:t>
            </a:r>
            <a:endParaRPr lang="en-US" dirty="0"/>
          </a:p>
          <a:p>
            <a:pPr algn="just"/>
            <a:r>
              <a:rPr lang="en-US" dirty="0"/>
              <a:t> </a:t>
            </a:r>
          </a:p>
          <a:p>
            <a:pPr algn="just"/>
            <a:endParaRPr lang="en-US" dirty="0"/>
          </a:p>
        </p:txBody>
      </p:sp>
    </p:spTree>
    <p:extLst>
      <p:ext uri="{BB962C8B-B14F-4D97-AF65-F5344CB8AC3E}">
        <p14:creationId xmlns:p14="http://schemas.microsoft.com/office/powerpoint/2010/main" val="183631071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5.6 Resources</a:t>
            </a:r>
            <a:endParaRPr lang="en-US" dirty="0"/>
          </a:p>
        </p:txBody>
      </p:sp>
      <p:sp>
        <p:nvSpPr>
          <p:cNvPr id="3" name="Content Placeholder 2"/>
          <p:cNvSpPr>
            <a:spLocks noGrp="1"/>
          </p:cNvSpPr>
          <p:nvPr>
            <p:ph idx="1"/>
          </p:nvPr>
        </p:nvSpPr>
        <p:spPr>
          <a:xfrm>
            <a:off x="284163" y="2105025"/>
            <a:ext cx="8574087" cy="4724400"/>
          </a:xfrm>
        </p:spPr>
        <p:txBody>
          <a:bodyPr>
            <a:normAutofit fontScale="92500" lnSpcReduction="10000"/>
          </a:bodyPr>
          <a:lstStyle/>
          <a:p>
            <a:r>
              <a:rPr lang="en-US" dirty="0"/>
              <a:t>Many managers would say this is the single most important area of concern, as maintaining the resources necessary to produce events is absolutely critical. </a:t>
            </a:r>
            <a:endParaRPr lang="en-US" dirty="0" smtClean="0"/>
          </a:p>
          <a:p>
            <a:r>
              <a:rPr lang="en-US" dirty="0" smtClean="0"/>
              <a:t>For </a:t>
            </a:r>
            <a:r>
              <a:rPr lang="en-US" dirty="0"/>
              <a:t>some events the key source of money is the customer, through ticket sales. For others it is sponsors or grant-givers, and often it is a mix (Elbe, </a:t>
            </a:r>
            <a:r>
              <a:rPr lang="en-US" dirty="0" err="1"/>
              <a:t>Axelsson</a:t>
            </a:r>
            <a:r>
              <a:rPr lang="en-US" dirty="0"/>
              <a:t> &amp; </a:t>
            </a:r>
            <a:r>
              <a:rPr lang="en-US" dirty="0" err="1"/>
              <a:t>Hallen</a:t>
            </a:r>
            <a:r>
              <a:rPr lang="en-US" dirty="0"/>
              <a:t>, 2007). </a:t>
            </a:r>
            <a:endParaRPr lang="en-US" dirty="0" smtClean="0"/>
          </a:p>
          <a:p>
            <a:r>
              <a:rPr lang="en-US" dirty="0" smtClean="0"/>
              <a:t>Festivals </a:t>
            </a:r>
            <a:r>
              <a:rPr lang="en-US" dirty="0"/>
              <a:t>and events can fail if the necessary resources are not provided by the event organizers (Getz, 2002). Resources required by the event organizer includes (Figure 4.7):</a:t>
            </a:r>
          </a:p>
          <a:p>
            <a:pPr lvl="1"/>
            <a:r>
              <a:rPr lang="en-US" dirty="0" smtClean="0"/>
              <a:t>Human </a:t>
            </a:r>
            <a:r>
              <a:rPr lang="en-US" dirty="0"/>
              <a:t>capital</a:t>
            </a:r>
          </a:p>
          <a:p>
            <a:pPr lvl="1"/>
            <a:r>
              <a:rPr lang="en-US" dirty="0"/>
              <a:t>Knowledge</a:t>
            </a:r>
          </a:p>
          <a:p>
            <a:pPr lvl="1"/>
            <a:r>
              <a:rPr lang="en-US" dirty="0"/>
              <a:t>Economic Capital</a:t>
            </a:r>
          </a:p>
          <a:p>
            <a:pPr lvl="1"/>
            <a:r>
              <a:rPr lang="en-US" dirty="0"/>
              <a:t>Bargaining power</a:t>
            </a:r>
          </a:p>
          <a:p>
            <a:endParaRPr lang="en-US" dirty="0"/>
          </a:p>
        </p:txBody>
      </p:sp>
    </p:spTree>
    <p:extLst>
      <p:ext uri="{BB962C8B-B14F-4D97-AF65-F5344CB8AC3E}">
        <p14:creationId xmlns:p14="http://schemas.microsoft.com/office/powerpoint/2010/main" val="80098334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5.6 Resources</a:t>
            </a:r>
            <a:endParaRPr lang="en-US" dirty="0"/>
          </a:p>
        </p:txBody>
      </p:sp>
      <p:sp>
        <p:nvSpPr>
          <p:cNvPr id="4" name="Rectangle 2"/>
          <p:cNvSpPr>
            <a:spLocks noChangeArrowheads="1"/>
          </p:cNvSpPr>
          <p:nvPr/>
        </p:nvSpPr>
        <p:spPr bwMode="auto">
          <a:xfrm>
            <a:off x="1828800" y="20383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4215499510"/>
              </p:ext>
            </p:extLst>
          </p:nvPr>
        </p:nvGraphicFramePr>
        <p:xfrm>
          <a:off x="1410511" y="1780162"/>
          <a:ext cx="6342433" cy="4289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3610997" y="6242447"/>
            <a:ext cx="1766364"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4.7: Resources</a:t>
            </a: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  </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50342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5.6 Resources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b="1" dirty="0"/>
              <a:t>Human capital</a:t>
            </a:r>
            <a:r>
              <a:rPr lang="en-US" dirty="0"/>
              <a:t> includes the necessary people with the necessary skill to organize and execute the event.  People, including staff and volunteers that are motivated to make the event successful.  </a:t>
            </a:r>
            <a:endParaRPr lang="en-US" dirty="0" smtClean="0"/>
          </a:p>
          <a:p>
            <a:r>
              <a:rPr lang="en-US" dirty="0" smtClean="0"/>
              <a:t>Staffing </a:t>
            </a:r>
            <a:r>
              <a:rPr lang="en-US" dirty="0"/>
              <a:t>and volunteering will be discussed in detail a little later.  Internal staff will have </a:t>
            </a:r>
            <a:r>
              <a:rPr lang="en-US" b="1" dirty="0"/>
              <a:t>knowledge </a:t>
            </a:r>
            <a:r>
              <a:rPr lang="en-US" dirty="0"/>
              <a:t>but if there is a lack of knowledge in one specific area the necessary knowledge can be acquired from the network. </a:t>
            </a:r>
            <a:endParaRPr lang="en-US" dirty="0" smtClean="0"/>
          </a:p>
          <a:p>
            <a:r>
              <a:rPr lang="en-US" dirty="0" smtClean="0"/>
              <a:t>Without </a:t>
            </a:r>
            <a:r>
              <a:rPr lang="en-US" dirty="0"/>
              <a:t>the necessary funding events cannot be successful and the </a:t>
            </a:r>
            <a:r>
              <a:rPr lang="en-US" b="1" dirty="0"/>
              <a:t>economic capital</a:t>
            </a:r>
            <a:r>
              <a:rPr lang="en-US" dirty="0"/>
              <a:t> can be obtained from private investments or public grants. Not all events are profit driven (charity events) and with good business planning these events can be sustainable. </a:t>
            </a:r>
            <a:endParaRPr lang="en-US" dirty="0" smtClean="0"/>
          </a:p>
          <a:p>
            <a:r>
              <a:rPr lang="en-US" b="1" dirty="0" smtClean="0"/>
              <a:t>Bargain</a:t>
            </a:r>
            <a:r>
              <a:rPr lang="en-US" dirty="0" smtClean="0"/>
              <a:t> </a:t>
            </a:r>
            <a:r>
              <a:rPr lang="en-US" dirty="0"/>
              <a:t>with strong stakeholders to assist with the necessary resources to be successful.</a:t>
            </a:r>
          </a:p>
          <a:p>
            <a:endParaRPr lang="en-US" dirty="0"/>
          </a:p>
        </p:txBody>
      </p:sp>
    </p:spTree>
    <p:extLst>
      <p:ext uri="{BB962C8B-B14F-4D97-AF65-F5344CB8AC3E}">
        <p14:creationId xmlns:p14="http://schemas.microsoft.com/office/powerpoint/2010/main" val="6769492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Elbe, J., </a:t>
            </a:r>
            <a:r>
              <a:rPr lang="en-US" dirty="0" err="1"/>
              <a:t>Axelsson</a:t>
            </a:r>
            <a:r>
              <a:rPr lang="en-US" dirty="0"/>
              <a:t>, B., &amp; </a:t>
            </a:r>
            <a:r>
              <a:rPr lang="en-US" dirty="0" err="1"/>
              <a:t>Hallen</a:t>
            </a:r>
            <a:r>
              <a:rPr lang="en-US" dirty="0"/>
              <a:t>, L. (2007). Mobilizing marginal resources for public events. </a:t>
            </a:r>
            <a:r>
              <a:rPr lang="en-US" i="1" dirty="0"/>
              <a:t>Event Management, </a:t>
            </a:r>
            <a:r>
              <a:rPr lang="en-US" dirty="0"/>
              <a:t>10 (4), 175-183.</a:t>
            </a:r>
          </a:p>
          <a:p>
            <a:pPr algn="just"/>
            <a:r>
              <a:rPr lang="en-US" i="1" dirty="0"/>
              <a:t>Abstract: Marginal resources are important for organizers of public events. In the present context, marginal resources are defined as resources that providers can offer to events in periods when these resources cannot be put to productive use in their regular operations. Such marginal resources are often mobilized through networks of social relationships when the resource providers regard a connection to the public event as being valuable. The mobilization of marginal resources is analyzed using a network approach and by analyzing the motives of the participating resource providers. Cases involving two public events are presented in order to illustrate the mobilization and the development of patterns and routines over time. The cases indicate that resources are mainly mobilized through networking. Building and using the legitimacy of the event are important factors in this process. The actors providing resources are motivated by a mix of interests, but most of them have an idealistic interest in the event. The mobilized resources are combined in ways that create economy of scope and scale for the organizer. Over time, a recurring event benefits from experience and learned behavior among the actors involved. It seems to be easier to mobilize resources in a community where the actors, and clusters of actors, are well connected with each other</a:t>
            </a:r>
            <a:r>
              <a:rPr lang="en-US" i="1" dirty="0" smtClean="0"/>
              <a:t>.</a:t>
            </a:r>
            <a:endParaRPr lang="en-US" dirty="0"/>
          </a:p>
          <a:p>
            <a:pPr algn="just"/>
            <a:r>
              <a:rPr lang="en-US" i="1" dirty="0"/>
              <a:t>Key words: Events; Mobilization; Resources; Network; Legitimacy</a:t>
            </a:r>
            <a:endParaRPr lang="en-US" dirty="0"/>
          </a:p>
          <a:p>
            <a:pPr marL="0" indent="0" algn="just">
              <a:buNone/>
            </a:pPr>
            <a:endParaRPr lang="en-US" dirty="0"/>
          </a:p>
        </p:txBody>
      </p:sp>
    </p:spTree>
    <p:extLst>
      <p:ext uri="{BB962C8B-B14F-4D97-AF65-F5344CB8AC3E}">
        <p14:creationId xmlns:p14="http://schemas.microsoft.com/office/powerpoint/2010/main" val="2648664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marL="0" indent="0" algn="just">
              <a:buNone/>
            </a:pPr>
            <a:r>
              <a:rPr lang="en-US" dirty="0"/>
              <a:t>Getz, D. (2002). Why festivals fail. </a:t>
            </a:r>
            <a:r>
              <a:rPr lang="en-US" i="1" dirty="0"/>
              <a:t>Event management</a:t>
            </a:r>
            <a:r>
              <a:rPr lang="en-US" dirty="0"/>
              <a:t>, </a:t>
            </a:r>
            <a:r>
              <a:rPr lang="en-US" i="1" dirty="0"/>
              <a:t>7</a:t>
            </a:r>
            <a:r>
              <a:rPr lang="en-US" dirty="0"/>
              <a:t>(4), 209-219.</a:t>
            </a:r>
          </a:p>
          <a:p>
            <a:pPr algn="just"/>
            <a:r>
              <a:rPr lang="en-US" i="1" dirty="0"/>
              <a:t>Abstract: Exploratory research was conducted with festival management professionals to determine the incidence and causes of festival failure. Although the small sample does not permit generalization, results clearly reveal that festival crises and failures are common, and a number of likely sources of failure are identified: the weather; lack of corporate sponsorship; overreliance on one source of money; inadequate marketing or promotion; and lack of advance or strategic planning. A number of theoretical frameworks are examined that can help explain festival failure and shape further research, including resource dependency, Porter's framework for assessing competitive advantages, population ecology, and the product life cycle</a:t>
            </a:r>
            <a:r>
              <a:rPr lang="en-US" i="1" dirty="0" smtClean="0"/>
              <a:t>.</a:t>
            </a:r>
            <a:endParaRPr lang="en-US" dirty="0"/>
          </a:p>
          <a:p>
            <a:pPr algn="just"/>
            <a:r>
              <a:rPr lang="en-US" i="1" dirty="0"/>
              <a:t>Keywords: Festival failure, Management, Resource dependency</a:t>
            </a:r>
            <a:endParaRPr lang="en-US" dirty="0"/>
          </a:p>
          <a:p>
            <a:pPr marL="0" indent="0" algn="just">
              <a:buNone/>
            </a:pPr>
            <a:endParaRPr lang="en-US" dirty="0"/>
          </a:p>
        </p:txBody>
      </p:sp>
    </p:spTree>
    <p:extLst>
      <p:ext uri="{BB962C8B-B14F-4D97-AF65-F5344CB8AC3E}">
        <p14:creationId xmlns:p14="http://schemas.microsoft.com/office/powerpoint/2010/main" val="247699056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5.7 Staffing and Volunteers</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r>
              <a:rPr lang="en-US" dirty="0"/>
              <a:t>Kim and </a:t>
            </a:r>
            <a:r>
              <a:rPr lang="en-US" dirty="0" err="1"/>
              <a:t>Cuskelly</a:t>
            </a:r>
            <a:r>
              <a:rPr lang="en-US" dirty="0"/>
              <a:t> (2017) and Johnston, </a:t>
            </a:r>
            <a:r>
              <a:rPr lang="en-US" dirty="0" err="1"/>
              <a:t>Twynam</a:t>
            </a:r>
            <a:r>
              <a:rPr lang="en-US" dirty="0"/>
              <a:t> and Farrell (1999) indicate that events rely heavily on their volunteers and their commitment towards the event for the preparation and successful staging of the event. </a:t>
            </a:r>
            <a:endParaRPr lang="en-US" dirty="0" smtClean="0"/>
          </a:p>
          <a:p>
            <a:r>
              <a:rPr lang="en-US" dirty="0" smtClean="0"/>
              <a:t>The </a:t>
            </a:r>
            <a:r>
              <a:rPr lang="en-US" dirty="0"/>
              <a:t>appropriate recruitment strategies must be used to identify volunteers and factors influencing volunteer satisfaction should be identified to ensure volunteer retention (Pauline, 2011). </a:t>
            </a:r>
            <a:endParaRPr lang="en-US" dirty="0" smtClean="0"/>
          </a:p>
          <a:p>
            <a:r>
              <a:rPr lang="en-US" dirty="0" smtClean="0"/>
              <a:t>Management </a:t>
            </a:r>
            <a:r>
              <a:rPr lang="en-US" dirty="0"/>
              <a:t>practices and intrinsic motivation are important for volunteer engagement (Allen &amp; Bartle, 2014). Volunteers are also strongly motivated by communication between them and the organizers, social contact and friendship, pride in culture and the country (Pauline, 2001; Kemp, 2002). </a:t>
            </a:r>
            <a:endParaRPr lang="en-US" dirty="0" smtClean="0"/>
          </a:p>
          <a:p>
            <a:r>
              <a:rPr lang="en-US" dirty="0" smtClean="0"/>
              <a:t>Other </a:t>
            </a:r>
            <a:r>
              <a:rPr lang="en-US" dirty="0"/>
              <a:t>factors that motivate volunteers are external traditions, commitments, purposive and solidary (Farrell, Johnston &amp; </a:t>
            </a:r>
            <a:r>
              <a:rPr lang="en-US" dirty="0" err="1"/>
              <a:t>Twynam</a:t>
            </a:r>
            <a:r>
              <a:rPr lang="en-US" dirty="0"/>
              <a:t>; 1998).  </a:t>
            </a:r>
            <a:endParaRPr lang="en-US" dirty="0" smtClean="0"/>
          </a:p>
          <a:p>
            <a:r>
              <a:rPr lang="en-US" dirty="0" err="1" smtClean="0"/>
              <a:t>Cuskelly</a:t>
            </a:r>
            <a:r>
              <a:rPr lang="en-US" dirty="0"/>
              <a:t>, Auld, Harrington &amp; Coleman (2004) found in their research that volunteers can sometimes not be dependable when completing work assignments and that can influence the financial and operational success of major sport events.  </a:t>
            </a:r>
            <a:endParaRPr lang="en-US" dirty="0" smtClean="0"/>
          </a:p>
          <a:p>
            <a:r>
              <a:rPr lang="en-US" dirty="0" smtClean="0"/>
              <a:t>Event </a:t>
            </a:r>
            <a:r>
              <a:rPr lang="en-US" dirty="0"/>
              <a:t>organizers should therefore monitor volunteers through their more permanent staff.</a:t>
            </a:r>
          </a:p>
          <a:p>
            <a:endParaRPr lang="en-US" dirty="0"/>
          </a:p>
        </p:txBody>
      </p:sp>
    </p:spTree>
    <p:extLst>
      <p:ext uri="{BB962C8B-B14F-4D97-AF65-F5344CB8AC3E}">
        <p14:creationId xmlns:p14="http://schemas.microsoft.com/office/powerpoint/2010/main" val="1821987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 Systems Theory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The competitive position of a firm, or even the viability of an organization, might very well depend upon maintaining favorable relations with multiple stakeholders, not the least of which are those providing funds and other support (the facilitators), suppliers and allies. </a:t>
            </a:r>
            <a:endParaRPr lang="en-US" dirty="0" smtClean="0"/>
          </a:p>
          <a:p>
            <a:r>
              <a:rPr lang="en-US" dirty="0" smtClean="0"/>
              <a:t>In </a:t>
            </a:r>
            <a:r>
              <a:rPr lang="en-US" dirty="0"/>
              <a:t>systems theory no organization can stand-alone, it must interact constantly with its immediate environment (usually the local government area and proximal institutions) and pay attention to broader forces and trends in the wider environment. </a:t>
            </a:r>
            <a:endParaRPr lang="en-US" dirty="0" smtClean="0"/>
          </a:p>
          <a:p>
            <a:r>
              <a:rPr lang="en-US" dirty="0" smtClean="0"/>
              <a:t>Everything </a:t>
            </a:r>
            <a:r>
              <a:rPr lang="en-US" dirty="0"/>
              <a:t>the event or tourism agency does has impacts, and they are always open to external evaluation.  </a:t>
            </a:r>
          </a:p>
          <a:p>
            <a:r>
              <a:rPr lang="en-US" dirty="0"/>
              <a:t>Musgrave and Woodward (2016) explained general systems theory and the need for managers and planners to engage in "systems thinking". </a:t>
            </a:r>
            <a:endParaRPr lang="en-US" dirty="0" smtClean="0"/>
          </a:p>
          <a:p>
            <a:r>
              <a:rPr lang="en-US" dirty="0" smtClean="0"/>
              <a:t>They </a:t>
            </a:r>
            <a:r>
              <a:rPr lang="en-US" dirty="0"/>
              <a:t>used the term "ecological systems theory" in a particular way while focusing on social responsibility.</a:t>
            </a:r>
          </a:p>
          <a:p>
            <a:endParaRPr lang="en-US" dirty="0"/>
          </a:p>
          <a:p>
            <a:endParaRPr lang="en-US" dirty="0"/>
          </a:p>
        </p:txBody>
      </p:sp>
    </p:spTree>
    <p:extLst>
      <p:ext uri="{BB962C8B-B14F-4D97-AF65-F5344CB8AC3E}">
        <p14:creationId xmlns:p14="http://schemas.microsoft.com/office/powerpoint/2010/main" val="48013464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marL="0" indent="0" algn="just">
              <a:buNone/>
            </a:pPr>
            <a:r>
              <a:rPr lang="en-US" dirty="0"/>
              <a:t>Farrell, J. M., Johnston, M. E., &amp; </a:t>
            </a:r>
            <a:r>
              <a:rPr lang="en-US" dirty="0" err="1"/>
              <a:t>Twynam</a:t>
            </a:r>
            <a:r>
              <a:rPr lang="en-US" dirty="0"/>
              <a:t>, G. D. (1998). Volunteer motivation, satisfaction, and management at an elite sporting competition. </a:t>
            </a:r>
            <a:r>
              <a:rPr lang="en-US" i="1" dirty="0"/>
              <a:t>Journal of sport Management</a:t>
            </a:r>
            <a:r>
              <a:rPr lang="en-US" dirty="0"/>
              <a:t>, </a:t>
            </a:r>
            <a:r>
              <a:rPr lang="en-US" i="1" dirty="0"/>
              <a:t>12</a:t>
            </a:r>
            <a:r>
              <a:rPr lang="en-US" dirty="0"/>
              <a:t>(4), 288-300.</a:t>
            </a:r>
          </a:p>
          <a:p>
            <a:pPr algn="just"/>
            <a:r>
              <a:rPr lang="en-US" i="1" dirty="0"/>
              <a:t>The purpose of this study was to investigate attributes of satisfaction and motivation for volunteers at an elite sporting competition and the implications of this for effective event management. </a:t>
            </a:r>
            <a:r>
              <a:rPr lang="en-US" b="1" i="1" dirty="0"/>
              <a:t>A </a:t>
            </a:r>
            <a:r>
              <a:rPr lang="en-US" i="1" dirty="0"/>
              <a:t>survey of 300 volunteers was undertaken immediately following the Scott Tournament of Hearts, the Canadian Women's Curling Championship, held in Thunder Bay in March </a:t>
            </a:r>
            <a:r>
              <a:rPr lang="en-US" b="1" i="1" dirty="0"/>
              <a:t>1996. </a:t>
            </a:r>
            <a:r>
              <a:rPr lang="en-US" i="1" dirty="0"/>
              <a:t>The 28- item Special Event Volunteer Motivation Scale was tested in this study, resulting in four empirically supported factors termed purposive, solidary, external traditions, and commitments. The study measured the level of satisfaction with the general volunteer experience and with specific aspects of the administrative and managerial conditions. This study found that particular attributes of the event organization and competition facility played a role in volunteer satisfaction.</a:t>
            </a:r>
            <a:endParaRPr lang="en-US" dirty="0"/>
          </a:p>
          <a:p>
            <a:pPr marL="0" indent="0" algn="just">
              <a:buNone/>
            </a:pPr>
            <a:endParaRPr lang="en-US" dirty="0"/>
          </a:p>
        </p:txBody>
      </p:sp>
    </p:spTree>
    <p:extLst>
      <p:ext uri="{BB962C8B-B14F-4D97-AF65-F5344CB8AC3E}">
        <p14:creationId xmlns:p14="http://schemas.microsoft.com/office/powerpoint/2010/main" val="367922567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a:t>Johnston, M. E., </a:t>
            </a:r>
            <a:r>
              <a:rPr lang="en-US" dirty="0" err="1"/>
              <a:t>Twynam</a:t>
            </a:r>
            <a:r>
              <a:rPr lang="en-US" dirty="0"/>
              <a:t>, G. D., &amp; Farrell, J. M. (1999). Motivation and satisfaction of event volunteers for a major youth organization. Leisure/</a:t>
            </a:r>
            <a:r>
              <a:rPr lang="en-US" dirty="0" err="1"/>
              <a:t>Loisir</a:t>
            </a:r>
            <a:r>
              <a:rPr lang="en-US" dirty="0"/>
              <a:t>, 24(1-2), 161-177.</a:t>
            </a:r>
          </a:p>
          <a:p>
            <a:pPr algn="just"/>
            <a:r>
              <a:rPr lang="en-US" i="1" dirty="0"/>
              <a:t>Abstract: Volunteers are a vital component of most special events, yet little research has addressed the specific characteristics and experiences of individuals who elect to spend their volunteering time at events focused on specific sporting, cultural, or recreational activities. This study examined motivation and satisfaction of volunteers at the Canadian Jamboree held by Scouts Canada in Thunder Bay in July 1997. Through instruments developed specifically for special events, volunteers were surveyed in order to identify important motivations and determinants of satisfaction with operations. The data suggested that special event volunteer motivation extends beyond the traditional volunteer motivations to include unique dimensions linked to the special event. Results also revealed high levels of satisfaction that are related to organizational attributes. The data reiterate the importance of examining special event volunteers as a distinct group.</a:t>
            </a:r>
            <a:endParaRPr lang="en-US" dirty="0"/>
          </a:p>
          <a:p>
            <a:pPr marL="0" indent="0" algn="just">
              <a:buNone/>
            </a:pPr>
            <a:endParaRPr lang="en-US" dirty="0"/>
          </a:p>
        </p:txBody>
      </p:sp>
    </p:spTree>
    <p:extLst>
      <p:ext uri="{BB962C8B-B14F-4D97-AF65-F5344CB8AC3E}">
        <p14:creationId xmlns:p14="http://schemas.microsoft.com/office/powerpoint/2010/main" val="199562347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marL="0" indent="0" algn="just">
              <a:buNone/>
            </a:pPr>
            <a:r>
              <a:rPr lang="en-US" dirty="0"/>
              <a:t>Kemp, S. (2002). The hidden workforce: Volunteers’ learning in the Olympics. Journal of European Industrial Training, 26(2/3/4), 109-116.</a:t>
            </a:r>
          </a:p>
          <a:p>
            <a:pPr algn="just"/>
            <a:r>
              <a:rPr lang="en-US" i="1" dirty="0"/>
              <a:t>Abstract: Examines the demographic make‐up of volunteers and their motives for participating in a mega‐event. Compares the Olympic Winter Games held in Lillehammer, Norway in 1994 and the Olympic Summer Games held in Sydney, Australia in 2000. Finds that volunteers in these events had similar demographic characteristics to more conventional volunteers and similar conventional motives. Also finds that volunteers in these events are strongly motivated by pride in their country and its culture, social contact and friendship. Concludes that there are important implications for organizations to glean from these findings in the area of human resource development</a:t>
            </a:r>
            <a:r>
              <a:rPr lang="en-US" i="1" dirty="0" smtClean="0"/>
              <a:t>.</a:t>
            </a:r>
            <a:r>
              <a:rPr lang="en-US" i="1" dirty="0"/>
              <a:t> </a:t>
            </a:r>
            <a:endParaRPr lang="en-US" dirty="0"/>
          </a:p>
          <a:p>
            <a:pPr algn="just"/>
            <a:r>
              <a:rPr lang="en-US" i="1" dirty="0"/>
              <a:t>Keywords: </a:t>
            </a:r>
            <a:r>
              <a:rPr lang="en-US" i="1" u="sng" dirty="0">
                <a:hlinkClick r:id="rId2"/>
              </a:rPr>
              <a:t>Voluntary organizations</a:t>
            </a:r>
            <a:r>
              <a:rPr lang="en-US" i="1" dirty="0"/>
              <a:t>, </a:t>
            </a:r>
            <a:r>
              <a:rPr lang="en-US" i="1" u="sng" dirty="0">
                <a:hlinkClick r:id="rId3"/>
              </a:rPr>
              <a:t>Learning</a:t>
            </a:r>
            <a:r>
              <a:rPr lang="en-US" i="1" dirty="0"/>
              <a:t>, </a:t>
            </a:r>
            <a:r>
              <a:rPr lang="en-US" i="1" u="sng" dirty="0">
                <a:hlinkClick r:id="rId4"/>
              </a:rPr>
              <a:t>Human resource development</a:t>
            </a:r>
            <a:endParaRPr lang="en-US" dirty="0"/>
          </a:p>
          <a:p>
            <a:pPr marL="0" indent="0" algn="just">
              <a:buNone/>
            </a:pPr>
            <a:endParaRPr lang="en-US" dirty="0"/>
          </a:p>
        </p:txBody>
      </p:sp>
    </p:spTree>
    <p:extLst>
      <p:ext uri="{BB962C8B-B14F-4D97-AF65-F5344CB8AC3E}">
        <p14:creationId xmlns:p14="http://schemas.microsoft.com/office/powerpoint/2010/main" val="98691384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Cuskelly</a:t>
            </a:r>
            <a:r>
              <a:rPr lang="en-US" dirty="0"/>
              <a:t>, G., Auld, C., Harrington, M., &amp; Coleman, D. (2004). Predicting the behavioral dependability of sport event volunteers. Event Management, 9(1-2), 73-89.</a:t>
            </a:r>
          </a:p>
          <a:p>
            <a:pPr algn="just"/>
            <a:r>
              <a:rPr lang="en-US" i="1" dirty="0"/>
              <a:t>The dependability of volunteers in completing work assignments can impact upon the financial and operational success of major sport events and presents a significant challenge for event organizers. Despite the short-term nature of many events and the apparently manageable level of commitment, volunteers sometimes exhibit less than satisfactory levels of compliance to assigned tasks. Based on the theory of planned behavior (TPB), this study examined the behavioral dependability of operational-level volunteers at major sport events. A </a:t>
            </a:r>
            <a:r>
              <a:rPr lang="en-US" i="1" dirty="0" err="1"/>
              <a:t>preevent</a:t>
            </a:r>
            <a:r>
              <a:rPr lang="en-US" i="1" dirty="0"/>
              <a:t> and </a:t>
            </a:r>
            <a:r>
              <a:rPr lang="en-US" i="1" dirty="0" err="1"/>
              <a:t>postevent</a:t>
            </a:r>
            <a:r>
              <a:rPr lang="en-US" i="1" dirty="0"/>
              <a:t> survey protocol was used to gather data from volunteers (n = 391) at five events. The study measured the attitudes and beliefs of event volunteers and their self-reported level of behavioral dependability. Using multiple regression analysis, the study found that a number of attitudinal beliefs about volunteering, subjective norms, and perceived behavioral control predicted behavioral dependability. It was concluded that the TPB was a useful theoretical framework for conceptualizing and predicting the behavior of major event volunteers but the generalizability of these findings was limited because the significant predictors of dependability were not consistent across all of the events studied. </a:t>
            </a:r>
            <a:endParaRPr lang="en-US" dirty="0"/>
          </a:p>
          <a:p>
            <a:pPr marL="0" indent="0" algn="just">
              <a:buNone/>
            </a:pPr>
            <a:r>
              <a:rPr lang="en-US" i="1" dirty="0"/>
              <a:t>Keywords: </a:t>
            </a:r>
            <a:r>
              <a:rPr lang="en-US" i="1" dirty="0">
                <a:hlinkClick r:id="rId2" action="ppaction://hlinkfile"/>
              </a:rPr>
              <a:t>Behavioral dependability</a:t>
            </a:r>
            <a:r>
              <a:rPr lang="en-US" i="1" dirty="0"/>
              <a:t>; </a:t>
            </a:r>
            <a:r>
              <a:rPr lang="en-US" i="1" dirty="0">
                <a:hlinkClick r:id="rId3" action="ppaction://hlinkfile"/>
              </a:rPr>
              <a:t>Predictors</a:t>
            </a:r>
            <a:r>
              <a:rPr lang="en-US" i="1" dirty="0"/>
              <a:t>; </a:t>
            </a:r>
            <a:r>
              <a:rPr lang="en-US" i="1" dirty="0">
                <a:hlinkClick r:id="rId4" action="ppaction://hlinkfile"/>
              </a:rPr>
              <a:t>Sport events</a:t>
            </a:r>
            <a:r>
              <a:rPr lang="en-US" i="1" dirty="0"/>
              <a:t>; </a:t>
            </a:r>
            <a:r>
              <a:rPr lang="en-US" i="1" dirty="0">
                <a:hlinkClick r:id="rId5" action="ppaction://hlinkfile"/>
              </a:rPr>
              <a:t>Volunteers</a:t>
            </a:r>
            <a:r>
              <a:rPr lang="en-US" i="1" dirty="0"/>
              <a:t> </a:t>
            </a:r>
            <a:endParaRPr lang="en-US" dirty="0"/>
          </a:p>
        </p:txBody>
      </p:sp>
    </p:spTree>
    <p:extLst>
      <p:ext uri="{BB962C8B-B14F-4D97-AF65-F5344CB8AC3E}">
        <p14:creationId xmlns:p14="http://schemas.microsoft.com/office/powerpoint/2010/main" val="26635974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Pauline, G. (2011). Volunteer satisfaction and intent to remain: An analysis of contributing factors among professional golf event volunteers. International Journal of Event Management Research, 10.</a:t>
            </a:r>
          </a:p>
          <a:p>
            <a:pPr algn="just"/>
            <a:r>
              <a:rPr lang="en-US" i="1" dirty="0"/>
              <a:t>Abstract: Sport events are increasingly reliant on episodic volunteers for the successful delivery of an event. As there continues to exist a surge in the organization of sporting events coupled with the demand for volunteers, event organizers must concern themselves with utilizing the appropriate recruitment and retention strategies. In an effort to do this, one must understand the points of satisfaction for volunteers as well as factors influencing their future intentions to volunteer. While there exists a plethora of research to understand the motivation of volunteers, exploring the antecedents of volunteer satisfaction as well as intent to remain has been limited. This study investigates the factors influencing volunteer satisfaction as well as intentions to remain as a volunteer for future sporting events from an elite men’s golf event on the Professional Golf Association (PGA) circuit. Results indicated that overall volunteers were satisfied with their experience and willing to return yet were concerned with the level of communication between the organization and volunteers. The present study also found that longevity of service influenced volunteer satisfaction. A MANOVA revealed significant differences between first time and returning volunteers in their intent to continue volunteering for both sport events and community causes. The findings have implications to not only expand the theoretical understanding of sport volunteerism, but acknowledge the factors that sport event organizers need to concern themselves with relative to recruitment, management, and retention of volunteers for successful operations of events</a:t>
            </a:r>
            <a:r>
              <a:rPr lang="en-US" i="1" dirty="0" smtClean="0"/>
              <a:t>.</a:t>
            </a:r>
            <a:endParaRPr lang="en-US" dirty="0"/>
          </a:p>
          <a:p>
            <a:pPr algn="just"/>
            <a:r>
              <a:rPr lang="en-US" i="1" dirty="0"/>
              <a:t>Keywords: Volunteer satisfaction, Sport events, Intent to remain</a:t>
            </a:r>
            <a:endParaRPr lang="en-US" dirty="0"/>
          </a:p>
          <a:p>
            <a:pPr marL="0" indent="0" algn="just">
              <a:buNone/>
            </a:pPr>
            <a:endParaRPr lang="en-US" dirty="0"/>
          </a:p>
        </p:txBody>
      </p:sp>
    </p:spTree>
    <p:extLst>
      <p:ext uri="{BB962C8B-B14F-4D97-AF65-F5344CB8AC3E}">
        <p14:creationId xmlns:p14="http://schemas.microsoft.com/office/powerpoint/2010/main" val="252723153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Allen, J. B., &amp; Bartle, M. (2014). Sport event volunteers' engagement: management matters. </a:t>
            </a:r>
            <a:r>
              <a:rPr lang="en-US" i="1" dirty="0"/>
              <a:t>Managing Leisure</a:t>
            </a:r>
            <a:r>
              <a:rPr lang="en-US" dirty="0"/>
              <a:t>, </a:t>
            </a:r>
            <a:r>
              <a:rPr lang="en-US" i="1" dirty="0"/>
              <a:t>19</a:t>
            </a:r>
            <a:r>
              <a:rPr lang="en-US" dirty="0"/>
              <a:t>(1), 36-50.</a:t>
            </a:r>
          </a:p>
          <a:p>
            <a:pPr algn="just"/>
            <a:r>
              <a:rPr lang="en-US" i="1" dirty="0"/>
              <a:t>Abstract: Volunteers are vital to the success of many major sporting events (Doherty, 2009). Understanding the factors that influence sport event volunteerism will assist in event volunteer management. This study used self-determination theory (Ryan &amp; </a:t>
            </a:r>
            <a:r>
              <a:rPr lang="en-US" i="1" dirty="0" err="1"/>
              <a:t>Deci</a:t>
            </a:r>
            <a:r>
              <a:rPr lang="en-US" i="1" dirty="0"/>
              <a:t>, 2000) to examine the relationships among individuals' motivation for volunteering, perceptions of volunteer work climate and engagement. The participants were 44 marshals and scorers volunteering at the British Women's Golf Open, </a:t>
            </a:r>
            <a:r>
              <a:rPr lang="en-US" i="1" dirty="0" err="1"/>
              <a:t>Carnoustie</a:t>
            </a:r>
            <a:r>
              <a:rPr lang="en-US" i="1" dirty="0"/>
              <a:t>, Scotland 2011. They completed a questionnaire assessing their motivation for volunteering, perceptions of volunteer work climate, and psychological engagement whilst volunteering. Hierarchical regression analysis was used to examine the relationships among motivation, climate, and engagement. Volunteers' intrinsic motivation and perceptions of an autonomy-supportive work climate significantly predicted engagement. In conclusion, volunteers' engagement was related to their initial motivation, however, management practices were also important</a:t>
            </a:r>
            <a:r>
              <a:rPr lang="en-US" i="1" dirty="0" smtClean="0"/>
              <a:t>.</a:t>
            </a:r>
            <a:endParaRPr lang="en-US" dirty="0"/>
          </a:p>
          <a:p>
            <a:pPr algn="just"/>
            <a:r>
              <a:rPr lang="en-US" i="1" dirty="0"/>
              <a:t>Keywords: volunteer motivation, engagement, autonomy support</a:t>
            </a:r>
            <a:endParaRPr lang="en-US" dirty="0"/>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7840795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Kim, E., &amp; </a:t>
            </a:r>
            <a:r>
              <a:rPr lang="en-US" dirty="0" err="1"/>
              <a:t>Cuskelly</a:t>
            </a:r>
            <a:r>
              <a:rPr lang="en-US" dirty="0"/>
              <a:t>, G. (2017). A systematic quantitative review of volunteer management in events. </a:t>
            </a:r>
            <a:r>
              <a:rPr lang="en-US" i="1" dirty="0"/>
              <a:t>Event Management</a:t>
            </a:r>
            <a:r>
              <a:rPr lang="en-US" dirty="0"/>
              <a:t>, </a:t>
            </a:r>
            <a:r>
              <a:rPr lang="en-US" i="1" dirty="0"/>
              <a:t>21</a:t>
            </a:r>
            <a:r>
              <a:rPr lang="en-US" dirty="0"/>
              <a:t>(1), 83-100.</a:t>
            </a:r>
          </a:p>
          <a:p>
            <a:pPr algn="just"/>
            <a:r>
              <a:rPr lang="en-US" i="1" dirty="0"/>
              <a:t>Most event organizations rely on the commitment of volunteers to prepare for and stage events. An attempt to understand factors that affect volunteers’ engagement and retention has received much attention from a substantial number of published studies. This article provides a systematic quantitative review of 71 original, peer-reviewed research articles published in English language academic journals on volunteer management in events. The review examines the nature of the research, methods, key concepts and theories, and types of research questions posed in studies associated with volunteer management in events. Published studies on event volunteer management are geographically concentrated in several countries but published in 35 different journals across a range of fields. Volunteer management in events has been the focus of rapidly increasing research attention in recent years with almost two thirds of the articles included in the review published in the 6 years leading to 2014. The majority of published research has not clearly articulated a theoretical framework and most studies have used survey methods to collect data from volunteers at mega-sport events. It was concluded that to advance knowledge of event volunteer management there is a need for </a:t>
            </a:r>
            <a:r>
              <a:rPr lang="en-US" i="1" dirty="0" smtClean="0"/>
              <a:t>increased collaboration </a:t>
            </a:r>
            <a:r>
              <a:rPr lang="en-US" i="1" dirty="0"/>
              <a:t>internationally between researchers. Moreover, it is essential to engage with relevant theory in order to better understand and predict the effectiveness of volunteer management strategies in recruiting, retaining, and building a sense of community among volunteers in events</a:t>
            </a:r>
            <a:r>
              <a:rPr lang="en-US" i="1" dirty="0" smtClean="0"/>
              <a:t>.</a:t>
            </a:r>
            <a:r>
              <a:rPr lang="en-US" i="1" dirty="0"/>
              <a:t> </a:t>
            </a:r>
            <a:endParaRPr lang="en-US" dirty="0"/>
          </a:p>
          <a:p>
            <a:pPr algn="just"/>
            <a:r>
              <a:rPr lang="en-US" i="1" dirty="0"/>
              <a:t>Key words: Volunteer management, Human resource management (HRM), Volunteers, events, review</a:t>
            </a:r>
            <a:endParaRPr lang="en-US" dirty="0"/>
          </a:p>
          <a:p>
            <a:pPr marL="0" indent="0" algn="just">
              <a:buNone/>
            </a:pPr>
            <a:endParaRPr lang="en-US" dirty="0"/>
          </a:p>
        </p:txBody>
      </p:sp>
    </p:spTree>
    <p:extLst>
      <p:ext uri="{BB962C8B-B14F-4D97-AF65-F5344CB8AC3E}">
        <p14:creationId xmlns:p14="http://schemas.microsoft.com/office/powerpoint/2010/main" val="27962647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The Relevance of Innovation Diffusion Theory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r>
              <a:rPr lang="en-US" dirty="0"/>
              <a:t>An innovation may be defined as something completely new, such as a product or method. But it is also a process of change management and can be deliberately fostered within an organization as part of its learning and problem-solving functions. </a:t>
            </a:r>
            <a:endParaRPr lang="en-US" dirty="0" smtClean="0"/>
          </a:p>
          <a:p>
            <a:r>
              <a:rPr lang="en-US" dirty="0" smtClean="0"/>
              <a:t>Innovations </a:t>
            </a:r>
            <a:r>
              <a:rPr lang="en-US" dirty="0"/>
              <a:t>tend to spread, sometimes very quickly, with stakeholders embedded in dense networks having an advantage in learning about and adopting new technologies or ideas. </a:t>
            </a:r>
            <a:endParaRPr lang="en-US" dirty="0" smtClean="0"/>
          </a:p>
          <a:p>
            <a:r>
              <a:rPr lang="en-US" dirty="0" smtClean="0"/>
              <a:t>This </a:t>
            </a:r>
            <a:r>
              <a:rPr lang="en-US" dirty="0"/>
              <a:t>applies within events and tourism, and might consist of new ways of employing social media for marketing and co-creation of experiences, or the use of festivals and events as instruments of innovation in community development</a:t>
            </a:r>
            <a:r>
              <a:rPr lang="en-US" dirty="0" smtClean="0"/>
              <a:t>.</a:t>
            </a:r>
            <a:endParaRPr lang="en-US" dirty="0"/>
          </a:p>
          <a:p>
            <a:r>
              <a:rPr lang="en-US" dirty="0"/>
              <a:t>The diffusion of innovation theory is attributed to Everett Rogers (2003) from a book named Diffusion of Innovations. He looked at how social systems affect diffusion, and suggested that the spread of a new idea was influenced by the idea/change/technology itself (just how appealing is it?), communication channels (the network), time, and the social system itself. </a:t>
            </a:r>
            <a:endParaRPr lang="en-US" dirty="0" smtClean="0"/>
          </a:p>
          <a:p>
            <a:r>
              <a:rPr lang="en-US" dirty="0" smtClean="0"/>
              <a:t>Rogers </a:t>
            </a:r>
            <a:r>
              <a:rPr lang="en-US" dirty="0"/>
              <a:t>also popularized the categorization of "innovators, early adopters, early majority, late majority, and laggards" for describing how certain people or groups learned about and used an innovation. </a:t>
            </a:r>
            <a:endParaRPr lang="en-US" dirty="0" smtClean="0"/>
          </a:p>
          <a:p>
            <a:r>
              <a:rPr lang="en-US" dirty="0" smtClean="0"/>
              <a:t>Diffusion </a:t>
            </a:r>
            <a:r>
              <a:rPr lang="en-US" dirty="0"/>
              <a:t>thus occurs over time, through geographic and social space, and is directly connected to social networks and stakeholder linkages. </a:t>
            </a:r>
          </a:p>
          <a:p>
            <a:endParaRPr lang="en-US" dirty="0"/>
          </a:p>
        </p:txBody>
      </p:sp>
    </p:spTree>
    <p:extLst>
      <p:ext uri="{BB962C8B-B14F-4D97-AF65-F5344CB8AC3E}">
        <p14:creationId xmlns:p14="http://schemas.microsoft.com/office/powerpoint/2010/main" val="97966847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Larson, M. (2009). Festival innovation: Complex and dynamic network interaction. </a:t>
            </a:r>
            <a:r>
              <a:rPr lang="en-US" i="1" dirty="0"/>
              <a:t>Scandinavian Journal of Hospitality and Tourism</a:t>
            </a:r>
            <a:r>
              <a:rPr lang="en-US" dirty="0"/>
              <a:t>, </a:t>
            </a:r>
            <a:r>
              <a:rPr lang="en-US" i="1" dirty="0"/>
              <a:t>9</a:t>
            </a:r>
            <a:r>
              <a:rPr lang="en-US" dirty="0"/>
              <a:t>(2-3), 288-307</a:t>
            </a:r>
            <a:r>
              <a:rPr lang="en-US" dirty="0" smtClean="0"/>
              <a:t>.</a:t>
            </a:r>
            <a:endParaRPr lang="en-US" dirty="0"/>
          </a:p>
          <a:p>
            <a:pPr algn="just"/>
            <a:r>
              <a:rPr lang="en-US" i="1" dirty="0"/>
              <a:t>Abstract: This article argues that festival innovation is a highly cooperative </a:t>
            </a:r>
            <a:r>
              <a:rPr lang="en-US" i="1" dirty="0" err="1"/>
              <a:t>endeavour</a:t>
            </a:r>
            <a:r>
              <a:rPr lang="en-US" i="1" dirty="0"/>
              <a:t> among many actors in an inter-organizational network. The aim is to understand how collaborative festival innovation is performed and who takes part in the process. Material from case studies of three Swedish festivals showed that innovation takes place in complex networks involving many actors having various interests. Innovation networks are often highly dynamic and changing: innovation often takes place in new partnerships. The innovation work is hard to plan: it is to a large degree an emergent process and sometimes innovation originates from improvisation. Some innovation can, however, become institutionalized and embedded in the routines of the partnership interaction. Festival organizers need to reflect on their network and relate strategically to how their partners can contribute to successful festival innovation</a:t>
            </a:r>
            <a:r>
              <a:rPr lang="en-US" i="1" dirty="0" smtClean="0"/>
              <a:t>.</a:t>
            </a:r>
            <a:endParaRPr lang="en-US" dirty="0"/>
          </a:p>
          <a:p>
            <a:pPr algn="just"/>
            <a:r>
              <a:rPr lang="en-US" i="1" dirty="0"/>
              <a:t>Keywords: Festival, innovation, network, complex and dynamic networks, emergent </a:t>
            </a:r>
            <a:r>
              <a:rPr lang="en-US" i="1" dirty="0" smtClean="0"/>
              <a:t>process</a:t>
            </a:r>
            <a:endParaRPr lang="en-US" dirty="0"/>
          </a:p>
        </p:txBody>
      </p:sp>
    </p:spTree>
    <p:extLst>
      <p:ext uri="{BB962C8B-B14F-4D97-AF65-F5344CB8AC3E}">
        <p14:creationId xmlns:p14="http://schemas.microsoft.com/office/powerpoint/2010/main" val="144394125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smtClean="0"/>
              <a:t>Mackellar</a:t>
            </a:r>
            <a:r>
              <a:rPr lang="en-US" dirty="0"/>
              <a:t>, J. (2006b). An integrated view of innovation emerging from a regional festival. </a:t>
            </a:r>
            <a:r>
              <a:rPr lang="en-US" i="1" dirty="0"/>
              <a:t>International</a:t>
            </a:r>
            <a:r>
              <a:rPr lang="en-US" dirty="0"/>
              <a:t> </a:t>
            </a:r>
            <a:r>
              <a:rPr lang="en-US" i="1" dirty="0"/>
              <a:t>Journal of Event Management Research, </a:t>
            </a:r>
            <a:r>
              <a:rPr lang="en-US" dirty="0"/>
              <a:t>2 (1), 37-48.</a:t>
            </a:r>
          </a:p>
          <a:p>
            <a:pPr algn="just"/>
            <a:r>
              <a:rPr lang="en-US" i="1" dirty="0"/>
              <a:t>Abstract: Scholars of economics, industrial systems and organizations have extensively examined the application of innovation theory in numerous economic environments and yet this adaptation has not been common in sociology. This paper reviews innovation theory in the context of a regional festival in NSW, Australia, where research has demonstrated the links between interactive network relationships and innovation. The research demonstrates an abundance of innovative activity that can occur at a regional event both from an economic and social perspective. It is suggested that a holistic typology may be useful for researchers and regional planners to more closely examine the characteristics of innovation occurring in a regional community. </a:t>
            </a:r>
            <a:endParaRPr lang="en-US" dirty="0"/>
          </a:p>
          <a:p>
            <a:pPr algn="just"/>
            <a:r>
              <a:rPr lang="en-US" i="1" dirty="0"/>
              <a:t>Keywords: Innovation, Network, Festival</a:t>
            </a:r>
            <a:endParaRPr lang="en-US" dirty="0"/>
          </a:p>
          <a:p>
            <a:pPr marL="0" indent="0">
              <a:buNone/>
            </a:pPr>
            <a:endParaRPr lang="en-US" dirty="0"/>
          </a:p>
        </p:txBody>
      </p:sp>
    </p:spTree>
    <p:extLst>
      <p:ext uri="{BB962C8B-B14F-4D97-AF65-F5344CB8AC3E}">
        <p14:creationId xmlns:p14="http://schemas.microsoft.com/office/powerpoint/2010/main" val="3548335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sz="2500" dirty="0"/>
              <a:t>Musgrave, J., &amp; Woodward, S. (2016). Ecological systems theory approach to corporate social responsibility: Contextual perspectives from meeting planners. </a:t>
            </a:r>
            <a:r>
              <a:rPr lang="en-US" sz="2500" i="1" dirty="0"/>
              <a:t>Event Management, 20</a:t>
            </a:r>
            <a:r>
              <a:rPr lang="en-US" sz="2500" dirty="0"/>
              <a:t>, 365–381. </a:t>
            </a:r>
          </a:p>
          <a:p>
            <a:pPr algn="just"/>
            <a:r>
              <a:rPr lang="en-US" i="1" dirty="0"/>
              <a:t>Abstract: Business reputation, competitive advantage, differentiation, and regulatory adherence are all factors that are pushing corporate social responsibility (CSR) center stage within the international meetings industry. However, attempts to simplify what is essentially a complex and contextual driven movement through certification and guides has created an incomplete understanding of the salient issues; contemporaneously ignoring contextual variables rather than acknowledging these and the impact these variables have on CSR practice and acceptance. The purpose of this article is to explore the contextual debate of CSR adaptation and practice within the meetings sector within a framework of an ecological systems theory. The authors applied a constant comparison process across 90 interview transcripts in order to establish a rigorous audit trail of analysis. Eight practices were identified: Green Technology, Legislation, Transparency and Reliability, Nonfinancial Donations, Workforce, Community Engagement, Supply Chain Management, and Volunteer Labor. These eight practices were then applied to the constructs of an ecological systems model and an exploration of contextual factors was considered. In recognizing a systems approach to CSR there is an acceptance that there is not one best method and that different values, implementation approaches, and evaluation mechanisms of CSR can lead to similar results</a:t>
            </a:r>
            <a:r>
              <a:rPr lang="en-US" i="1" dirty="0" smtClean="0"/>
              <a:t>.</a:t>
            </a:r>
            <a:r>
              <a:rPr lang="en-US" i="1" dirty="0"/>
              <a:t> </a:t>
            </a:r>
            <a:endParaRPr lang="en-US" dirty="0"/>
          </a:p>
          <a:p>
            <a:pPr algn="just"/>
            <a:r>
              <a:rPr lang="en-US" i="1" dirty="0"/>
              <a:t>Key words: Corporate social responsibility (CSR); Context; Meeting planners; Ecological systems theory; Events </a:t>
            </a:r>
            <a:r>
              <a:rPr lang="en-US" i="1" dirty="0" smtClean="0"/>
              <a:t>management</a:t>
            </a:r>
            <a:endParaRPr lang="en-US" dirty="0"/>
          </a:p>
        </p:txBody>
      </p:sp>
    </p:spTree>
    <p:extLst>
      <p:ext uri="{BB962C8B-B14F-4D97-AF65-F5344CB8AC3E}">
        <p14:creationId xmlns:p14="http://schemas.microsoft.com/office/powerpoint/2010/main" val="265671410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Discussion Questions</a:t>
            </a:r>
            <a:endParaRPr lang="en-US" dirty="0"/>
          </a:p>
        </p:txBody>
      </p:sp>
      <p:sp>
        <p:nvSpPr>
          <p:cNvPr id="3" name="Content Placeholder 2"/>
          <p:cNvSpPr>
            <a:spLocks noGrp="1"/>
          </p:cNvSpPr>
          <p:nvPr>
            <p:ph idx="1"/>
          </p:nvPr>
        </p:nvSpPr>
        <p:spPr>
          <a:xfrm>
            <a:off x="284163" y="2133600"/>
            <a:ext cx="8574087" cy="4724400"/>
          </a:xfrm>
        </p:spPr>
        <p:txBody>
          <a:bodyPr/>
          <a:lstStyle/>
          <a:p>
            <a:pPr lvl="0"/>
            <a:r>
              <a:rPr lang="en-US" dirty="0"/>
              <a:t>Understand how to apply stakeholder theory to the following management functions:</a:t>
            </a:r>
          </a:p>
          <a:p>
            <a:pPr lvl="1"/>
            <a:r>
              <a:rPr lang="en-US" sz="2400" dirty="0"/>
              <a:t>Organizing and planning</a:t>
            </a:r>
          </a:p>
          <a:p>
            <a:pPr lvl="1"/>
            <a:r>
              <a:rPr lang="en-US" sz="2400" dirty="0"/>
              <a:t>Sustainability</a:t>
            </a:r>
          </a:p>
          <a:p>
            <a:pPr lvl="1"/>
            <a:r>
              <a:rPr lang="en-US" sz="2400" dirty="0"/>
              <a:t>Marketing and branding</a:t>
            </a:r>
          </a:p>
          <a:p>
            <a:pPr lvl="1"/>
            <a:r>
              <a:rPr lang="en-US" sz="2400" dirty="0"/>
              <a:t>Experiences of all stakeholders</a:t>
            </a:r>
          </a:p>
          <a:p>
            <a:pPr lvl="1"/>
            <a:r>
              <a:rPr lang="en-US" sz="2400" dirty="0"/>
              <a:t>Impacts and evaluation</a:t>
            </a:r>
          </a:p>
          <a:p>
            <a:pPr lvl="1"/>
            <a:r>
              <a:rPr lang="en-US" sz="2400" dirty="0"/>
              <a:t>Resources</a:t>
            </a:r>
          </a:p>
          <a:p>
            <a:pPr lvl="1"/>
            <a:r>
              <a:rPr lang="en-US" sz="2400" dirty="0"/>
              <a:t>Staffing and volunteers</a:t>
            </a:r>
          </a:p>
          <a:p>
            <a:endParaRPr lang="en-US" dirty="0"/>
          </a:p>
        </p:txBody>
      </p:sp>
    </p:spTree>
    <p:extLst>
      <p:ext uri="{BB962C8B-B14F-4D97-AF65-F5344CB8AC3E}">
        <p14:creationId xmlns:p14="http://schemas.microsoft.com/office/powerpoint/2010/main" val="7752367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Assessment Activities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58903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6664" y="2719980"/>
            <a:ext cx="5601559" cy="1107996"/>
          </a:xfrm>
          <a:prstGeom prst="rect">
            <a:avLst/>
          </a:prstGeom>
          <a:noFill/>
        </p:spPr>
        <p:txBody>
          <a:bodyPr wrap="square" rtlCol="0">
            <a:spAutoFit/>
          </a:bodyPr>
          <a:lstStyle/>
          <a:p>
            <a:pPr algn="ctr"/>
            <a:r>
              <a:rPr lang="en-US" sz="6600" dirty="0" smtClean="0"/>
              <a:t>THANK YOU</a:t>
            </a:r>
            <a:endParaRPr lang="en-US" sz="6600" dirty="0"/>
          </a:p>
        </p:txBody>
      </p:sp>
    </p:spTree>
    <p:extLst>
      <p:ext uri="{BB962C8B-B14F-4D97-AF65-F5344CB8AC3E}">
        <p14:creationId xmlns:p14="http://schemas.microsoft.com/office/powerpoint/2010/main" val="173995804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5</a:t>
            </a:r>
            <a:endParaRPr lang="en-US" dirty="0"/>
          </a:p>
        </p:txBody>
      </p:sp>
      <p:sp>
        <p:nvSpPr>
          <p:cNvPr id="8" name="Text Placeholder 7"/>
          <p:cNvSpPr>
            <a:spLocks noGrp="1"/>
          </p:cNvSpPr>
          <p:nvPr>
            <p:ph type="body" idx="1"/>
          </p:nvPr>
        </p:nvSpPr>
        <p:spPr/>
        <p:txBody>
          <a:bodyPr/>
          <a:lstStyle/>
          <a:p>
            <a:r>
              <a:rPr lang="en-US" dirty="0" smtClean="0"/>
              <a:t>STAKEHOLDER CONSIDERATIONS FOR DIFFERENT TYPES OF EVENT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353993"/>
            <a:ext cx="4460132" cy="44601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227" y="282101"/>
            <a:ext cx="3262292" cy="4815191"/>
          </a:xfrm>
          <a:prstGeom prst="rect">
            <a:avLst/>
          </a:prstGeom>
        </p:spPr>
      </p:pic>
    </p:spTree>
    <p:extLst>
      <p:ext uri="{BB962C8B-B14F-4D97-AF65-F5344CB8AC3E}">
        <p14:creationId xmlns:p14="http://schemas.microsoft.com/office/powerpoint/2010/main" val="224989109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buNone/>
            </a:pPr>
            <a:r>
              <a:rPr lang="en-US" dirty="0"/>
              <a:t>At the end of the chapter readers should be able to:</a:t>
            </a:r>
          </a:p>
          <a:p>
            <a:pPr lvl="0"/>
            <a:r>
              <a:rPr lang="en-US" dirty="0"/>
              <a:t>How stakeholder theory applies to the management of various types of planned event, namely:</a:t>
            </a:r>
          </a:p>
          <a:p>
            <a:pPr lvl="1"/>
            <a:r>
              <a:rPr lang="en-US" dirty="0"/>
              <a:t>Sports</a:t>
            </a:r>
          </a:p>
          <a:p>
            <a:pPr lvl="1"/>
            <a:r>
              <a:rPr lang="en-US" dirty="0"/>
              <a:t>Festivals</a:t>
            </a:r>
          </a:p>
          <a:p>
            <a:pPr lvl="1"/>
            <a:r>
              <a:rPr lang="en-US" dirty="0"/>
              <a:t>Business Events</a:t>
            </a:r>
          </a:p>
          <a:p>
            <a:pPr lvl="1"/>
            <a:r>
              <a:rPr lang="en-US" dirty="0"/>
              <a:t>Entertainment</a:t>
            </a:r>
          </a:p>
          <a:p>
            <a:pPr lvl="1"/>
            <a:r>
              <a:rPr lang="en-US" dirty="0"/>
              <a:t>Mega Events</a:t>
            </a:r>
          </a:p>
          <a:p>
            <a:pPr lvl="1"/>
            <a:r>
              <a:rPr lang="en-US" dirty="0"/>
              <a:t>Hallmark Events</a:t>
            </a:r>
          </a:p>
          <a:p>
            <a:pPr lvl="1"/>
            <a:r>
              <a:rPr lang="en-US" dirty="0"/>
              <a:t>Iconic Events</a:t>
            </a:r>
          </a:p>
          <a:p>
            <a:pPr marL="0" indent="0">
              <a:buNone/>
            </a:pPr>
            <a:endParaRPr lang="en-US" dirty="0"/>
          </a:p>
        </p:txBody>
      </p:sp>
    </p:spTree>
    <p:extLst>
      <p:ext uri="{BB962C8B-B14F-4D97-AF65-F5344CB8AC3E}">
        <p14:creationId xmlns:p14="http://schemas.microsoft.com/office/powerpoint/2010/main" val="29765717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Every event manager will face some different stakeholder issues and come up with a wide variety of individualistic strategies, but there are going to be commonalities among the major types of event, and these are considered in this chapter</a:t>
            </a:r>
            <a:r>
              <a:rPr lang="en-US" dirty="0" smtClean="0"/>
              <a:t>.</a:t>
            </a:r>
            <a:endParaRPr lang="en-US" dirty="0"/>
          </a:p>
          <a:p>
            <a:r>
              <a:rPr lang="en-US" dirty="0"/>
              <a:t>Planned events are most frequently classified by reference to their </a:t>
            </a:r>
            <a:r>
              <a:rPr lang="en-US" i="1" dirty="0"/>
              <a:t>form</a:t>
            </a:r>
            <a:r>
              <a:rPr lang="en-US" dirty="0"/>
              <a:t>, since it is usually obvious that sport events are visibly different from festivals, and meetings are quite different in structure and program from exhibitions. </a:t>
            </a:r>
            <a:endParaRPr lang="en-US" dirty="0" smtClean="0"/>
          </a:p>
          <a:p>
            <a:r>
              <a:rPr lang="en-US" dirty="0" smtClean="0"/>
              <a:t>But </a:t>
            </a:r>
            <a:r>
              <a:rPr lang="en-US" dirty="0"/>
              <a:t>an additional consideration, already noted in this book, is the </a:t>
            </a:r>
            <a:r>
              <a:rPr lang="en-US" i="1" dirty="0"/>
              <a:t>function</a:t>
            </a:r>
            <a:r>
              <a:rPr lang="en-US" dirty="0"/>
              <a:t> of events. </a:t>
            </a:r>
            <a:endParaRPr lang="en-US" dirty="0" smtClean="0"/>
          </a:p>
          <a:p>
            <a:r>
              <a:rPr lang="en-US" dirty="0" smtClean="0"/>
              <a:t>This </a:t>
            </a:r>
            <a:r>
              <a:rPr lang="en-US" dirty="0"/>
              <a:t>chapter therefore includes a discussion of mega events (the largest), hallmark events (permanent institutions, co-branded with cities and destinations) and iconic events (holding symbolic importance to special-interest groups). </a:t>
            </a:r>
          </a:p>
          <a:p>
            <a:endParaRPr lang="en-US" dirty="0"/>
          </a:p>
          <a:p>
            <a:endParaRPr lang="en-US" dirty="0"/>
          </a:p>
        </p:txBody>
      </p:sp>
    </p:spTree>
    <p:extLst>
      <p:ext uri="{BB962C8B-B14F-4D97-AF65-F5344CB8AC3E}">
        <p14:creationId xmlns:p14="http://schemas.microsoft.com/office/powerpoint/2010/main" val="17587823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pPr>
              <a:spcBef>
                <a:spcPts val="0"/>
              </a:spcBef>
            </a:pPr>
            <a:r>
              <a:rPr lang="en-US" dirty="0"/>
              <a:t>What are the stakeholder-related variables that are important when looking at forms and functions? These are the main ones:</a:t>
            </a:r>
          </a:p>
          <a:p>
            <a:pPr lvl="1">
              <a:spcBef>
                <a:spcPts val="0"/>
              </a:spcBef>
            </a:pPr>
            <a:r>
              <a:rPr lang="en-US" dirty="0"/>
              <a:t>MANDATE or PURPOSE: Obviously there will be major differences between stakeholders if the event is service versus profit oriented, and if the event can determine its own strategies as opposed to being subsumed under another agency or corporation and its strategy.</a:t>
            </a:r>
          </a:p>
          <a:p>
            <a:pPr lvl="1">
              <a:spcBef>
                <a:spcPts val="0"/>
              </a:spcBef>
            </a:pPr>
            <a:endParaRPr lang="en-US" dirty="0" smtClean="0"/>
          </a:p>
          <a:p>
            <a:pPr lvl="1">
              <a:spcBef>
                <a:spcPts val="0"/>
              </a:spcBef>
            </a:pPr>
            <a:r>
              <a:rPr lang="en-US" dirty="0" smtClean="0"/>
              <a:t>WHO </a:t>
            </a:r>
            <a:r>
              <a:rPr lang="en-US" dirty="0"/>
              <a:t>is important? E.g., for sport events, teams, clubs and athletes are critical stakeholders, as are sport governing bodies; for festivals, the performers or artists are essential, as are volunteers.</a:t>
            </a:r>
          </a:p>
          <a:p>
            <a:pPr lvl="1">
              <a:spcBef>
                <a:spcPts val="0"/>
              </a:spcBef>
            </a:pPr>
            <a:endParaRPr lang="en-US" dirty="0" smtClean="0"/>
          </a:p>
          <a:p>
            <a:pPr lvl="1">
              <a:spcBef>
                <a:spcPts val="0"/>
              </a:spcBef>
            </a:pPr>
            <a:r>
              <a:rPr lang="en-US" dirty="0" smtClean="0"/>
              <a:t>DISTRIBUTION </a:t>
            </a:r>
            <a:r>
              <a:rPr lang="en-US" dirty="0"/>
              <a:t>OF POWER: major sport events are 'owned' by international bodies, and they have bargaining power; festivals often depend upon local authorities and grants from government agencies; private events have to sell tickets to customers, so power relationships change with the event and its setting. </a:t>
            </a:r>
          </a:p>
        </p:txBody>
      </p:sp>
    </p:spTree>
    <p:extLst>
      <p:ext uri="{BB962C8B-B14F-4D97-AF65-F5344CB8AC3E}">
        <p14:creationId xmlns:p14="http://schemas.microsoft.com/office/powerpoint/2010/main" val="89057602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a:spcBef>
                <a:spcPts val="0"/>
              </a:spcBef>
            </a:pPr>
            <a:r>
              <a:rPr lang="en-US" dirty="0"/>
              <a:t>What are the stakeholder-related variables that are important when looking at forms and functions? These are the main ones:</a:t>
            </a:r>
          </a:p>
          <a:p>
            <a:pPr lvl="1">
              <a:spcBef>
                <a:spcPts val="0"/>
              </a:spcBef>
            </a:pPr>
            <a:r>
              <a:rPr lang="en-US" dirty="0" smtClean="0"/>
              <a:t>SCALE</a:t>
            </a:r>
            <a:r>
              <a:rPr lang="en-US" dirty="0"/>
              <a:t>: mega events are large, expensive, complex and generate many outcomes - some will be perceived to be good, and others not; the distribution of costs and benefits is a critical issue related to stakeholders. Many events are so small that they are not in themselves of interest to many possible stakeholder groups. Scale also affects media coverage and political oversight. </a:t>
            </a:r>
          </a:p>
          <a:p>
            <a:pPr lvl="1">
              <a:spcBef>
                <a:spcPts val="0"/>
              </a:spcBef>
            </a:pPr>
            <a:endParaRPr lang="en-US" dirty="0" smtClean="0"/>
          </a:p>
          <a:p>
            <a:pPr lvl="1">
              <a:spcBef>
                <a:spcPts val="0"/>
              </a:spcBef>
            </a:pPr>
            <a:r>
              <a:rPr lang="en-US" dirty="0" smtClean="0"/>
              <a:t>LOCATION</a:t>
            </a:r>
            <a:r>
              <a:rPr lang="en-US" dirty="0"/>
              <a:t>: Where events are held is an important variable, as those living and doing business nearby are likely to be most affected; indoor venues are generally less likely to annoy neighbors or cause environmental damage than events held in parks (although construction and land-use changes must be evaluated). </a:t>
            </a:r>
          </a:p>
          <a:p>
            <a:pPr lvl="1">
              <a:spcBef>
                <a:spcPts val="0"/>
              </a:spcBef>
            </a:pPr>
            <a:endParaRPr lang="en-US" dirty="0" smtClean="0"/>
          </a:p>
          <a:p>
            <a:pPr lvl="1">
              <a:spcBef>
                <a:spcPts val="0"/>
              </a:spcBef>
            </a:pPr>
            <a:r>
              <a:rPr lang="en-US" dirty="0" smtClean="0"/>
              <a:t>AUDIENCE</a:t>
            </a:r>
            <a:r>
              <a:rPr lang="en-US" dirty="0"/>
              <a:t>: does the event generate large demand from participants or spectators, or is it for invited guests only? Do they travel by car or public transit? Is the event dependent upon ticket sales or participant fees? These variables help determine stakeholder salience. </a:t>
            </a:r>
          </a:p>
          <a:p>
            <a:pPr lvl="1">
              <a:spcBef>
                <a:spcPts val="0"/>
              </a:spcBef>
            </a:pPr>
            <a:endParaRPr lang="en-US" dirty="0" smtClean="0"/>
          </a:p>
          <a:p>
            <a:pPr lvl="1">
              <a:spcBef>
                <a:spcPts val="0"/>
              </a:spcBef>
            </a:pPr>
            <a:r>
              <a:rPr lang="en-US" dirty="0" smtClean="0"/>
              <a:t>FREQUENCY</a:t>
            </a:r>
            <a:r>
              <a:rPr lang="en-US" dirty="0"/>
              <a:t>: Regularly held sport events and festivals give rise to predictable impacts, while one-time events carry additional risks and deserve greater scrutiny by more stakeholders. Periodic events can sort out stakeholder issues over time, leading to smoother operations. </a:t>
            </a:r>
          </a:p>
          <a:p>
            <a:pPr>
              <a:spcBef>
                <a:spcPts val="0"/>
              </a:spcBef>
            </a:pPr>
            <a:endParaRPr lang="en-US" dirty="0"/>
          </a:p>
        </p:txBody>
      </p:sp>
    </p:spTree>
    <p:extLst>
      <p:ext uri="{BB962C8B-B14F-4D97-AF65-F5344CB8AC3E}">
        <p14:creationId xmlns:p14="http://schemas.microsoft.com/office/powerpoint/2010/main" val="250596070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92494"/>
          </a:xfrm>
        </p:spPr>
        <p:txBody>
          <a:bodyPr>
            <a:normAutofit fontScale="92500" lnSpcReduction="20000"/>
          </a:bodyPr>
          <a:lstStyle/>
          <a:p>
            <a:pPr>
              <a:spcBef>
                <a:spcPts val="0"/>
              </a:spcBef>
            </a:pPr>
            <a:r>
              <a:rPr lang="en-US" b="1" u="sng" dirty="0"/>
              <a:t>Mega-Events </a:t>
            </a:r>
          </a:p>
          <a:p>
            <a:pPr>
              <a:spcBef>
                <a:spcPts val="0"/>
              </a:spcBef>
            </a:pPr>
            <a:r>
              <a:rPr lang="en-US" i="1" dirty="0"/>
              <a:t>“Mega-events are ambulatory occasions of a fixed duration that attract a large number of visitors, have a large mediated reach, come with large costs and have large impacts on the built environment and the population”</a:t>
            </a:r>
            <a:r>
              <a:rPr lang="en-US" dirty="0"/>
              <a:t> Müller (2015:638</a:t>
            </a:r>
            <a:r>
              <a:rPr lang="en-US" dirty="0" smtClean="0"/>
              <a:t>).</a:t>
            </a:r>
          </a:p>
          <a:p>
            <a:pPr>
              <a:spcBef>
                <a:spcPts val="0"/>
              </a:spcBef>
            </a:pPr>
            <a:endParaRPr lang="en-US" dirty="0"/>
          </a:p>
          <a:p>
            <a:pPr>
              <a:spcBef>
                <a:spcPts val="0"/>
              </a:spcBef>
            </a:pPr>
            <a:r>
              <a:rPr lang="en-US" b="1" u="sng" dirty="0"/>
              <a:t>Hallmark Events</a:t>
            </a:r>
          </a:p>
          <a:p>
            <a:pPr>
              <a:spcBef>
                <a:spcPts val="0"/>
              </a:spcBef>
            </a:pPr>
            <a:r>
              <a:rPr lang="en-US" i="1" dirty="0"/>
              <a:t>“Hallmark tourist events are major fairs, expositions, cultural and sporting events of international status which are held on either a regular or a one-off basis. </a:t>
            </a:r>
            <a:endParaRPr lang="en-US" i="1" dirty="0" smtClean="0"/>
          </a:p>
          <a:p>
            <a:pPr>
              <a:spcBef>
                <a:spcPts val="0"/>
              </a:spcBef>
            </a:pPr>
            <a:endParaRPr lang="en-US" i="1" dirty="0"/>
          </a:p>
          <a:p>
            <a:pPr>
              <a:spcBef>
                <a:spcPts val="0"/>
              </a:spcBef>
            </a:pPr>
            <a:r>
              <a:rPr lang="en-US" i="1" dirty="0" smtClean="0"/>
              <a:t>A </a:t>
            </a:r>
            <a:r>
              <a:rPr lang="en-US" i="1" dirty="0"/>
              <a:t>primary function of the hallmark event is to provide the host community with an opportunity to secure high prominence in the tourism market place. </a:t>
            </a:r>
            <a:endParaRPr lang="en-US" i="1" dirty="0" smtClean="0"/>
          </a:p>
          <a:p>
            <a:pPr>
              <a:spcBef>
                <a:spcPts val="0"/>
              </a:spcBef>
            </a:pPr>
            <a:endParaRPr lang="en-US" i="1" dirty="0" smtClean="0"/>
          </a:p>
          <a:p>
            <a:pPr>
              <a:spcBef>
                <a:spcPts val="0"/>
              </a:spcBef>
            </a:pPr>
            <a:r>
              <a:rPr lang="en-US" i="1" dirty="0" smtClean="0"/>
              <a:t>However</a:t>
            </a:r>
            <a:r>
              <a:rPr lang="en-US" i="1" dirty="0"/>
              <a:t>, international or regional prominence may be gained with significant social and environmental costs” Hall (1989:263).</a:t>
            </a:r>
            <a:endParaRPr lang="en-US" dirty="0"/>
          </a:p>
          <a:p>
            <a:endParaRPr lang="en-US" dirty="0"/>
          </a:p>
        </p:txBody>
      </p:sp>
    </p:spTree>
    <p:extLst>
      <p:ext uri="{BB962C8B-B14F-4D97-AF65-F5344CB8AC3E}">
        <p14:creationId xmlns:p14="http://schemas.microsoft.com/office/powerpoint/2010/main" val="164098980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92494"/>
          </a:xfrm>
        </p:spPr>
        <p:txBody>
          <a:bodyPr>
            <a:normAutofit fontScale="92500"/>
          </a:bodyPr>
          <a:lstStyle/>
          <a:p>
            <a:r>
              <a:rPr lang="en-US" b="1" u="sng" dirty="0" smtClean="0"/>
              <a:t>Iconic </a:t>
            </a:r>
            <a:r>
              <a:rPr lang="en-US" b="1" u="sng" dirty="0"/>
              <a:t>Events</a:t>
            </a:r>
          </a:p>
          <a:p>
            <a:r>
              <a:rPr lang="en-US" i="1" dirty="0"/>
              <a:t>“Hallmark events by their nature are iconic. The core meaning of iconic is that of a symbol, or something possessing symbolic value”</a:t>
            </a:r>
            <a:r>
              <a:rPr lang="en-US" dirty="0"/>
              <a:t> Getz, </a:t>
            </a:r>
            <a:r>
              <a:rPr lang="en-US" dirty="0" err="1"/>
              <a:t>Svensson</a:t>
            </a:r>
            <a:r>
              <a:rPr lang="en-US" dirty="0"/>
              <a:t>, </a:t>
            </a:r>
            <a:r>
              <a:rPr lang="en-US" dirty="0" err="1"/>
              <a:t>Peterssen</a:t>
            </a:r>
            <a:r>
              <a:rPr lang="en-US" dirty="0"/>
              <a:t> &amp; </a:t>
            </a:r>
            <a:r>
              <a:rPr lang="en-US" dirty="0" err="1"/>
              <a:t>Gunnervall</a:t>
            </a:r>
            <a:r>
              <a:rPr lang="en-US" dirty="0"/>
              <a:t> (2012:51</a:t>
            </a:r>
            <a:r>
              <a:rPr lang="en-US" dirty="0" smtClean="0"/>
              <a:t>).</a:t>
            </a:r>
          </a:p>
          <a:p>
            <a:r>
              <a:rPr lang="en-US" i="1" dirty="0" smtClean="0"/>
              <a:t>“</a:t>
            </a:r>
            <a:r>
              <a:rPr lang="en-US" i="1" dirty="0"/>
              <a:t>Levy (2007), referring to news rather than planned events, described iconic events as those which gain mythic status within a culture, related to their newsworthiness followed by extensive interpretation and exploitation in political arenas. Applied to hallmark events, the implication is that they have to continuously attract media attention and enter into the realm of popular, if not political discourse. However, a more pertinent concept is that of 'cultural icon'”.</a:t>
            </a:r>
            <a:r>
              <a:rPr lang="en-US" dirty="0"/>
              <a:t> as quoted by Getz, </a:t>
            </a:r>
            <a:r>
              <a:rPr lang="en-US" dirty="0" err="1"/>
              <a:t>Svensson</a:t>
            </a:r>
            <a:r>
              <a:rPr lang="en-US" dirty="0"/>
              <a:t>, </a:t>
            </a:r>
            <a:r>
              <a:rPr lang="en-US" dirty="0" err="1"/>
              <a:t>Peterssen</a:t>
            </a:r>
            <a:r>
              <a:rPr lang="en-US" dirty="0"/>
              <a:t> &amp; </a:t>
            </a:r>
            <a:r>
              <a:rPr lang="en-US" dirty="0" err="1"/>
              <a:t>Gunnervall</a:t>
            </a:r>
            <a:r>
              <a:rPr lang="en-US" dirty="0"/>
              <a:t> (2012:51).</a:t>
            </a:r>
          </a:p>
          <a:p>
            <a:endParaRPr lang="en-US" dirty="0"/>
          </a:p>
        </p:txBody>
      </p:sp>
    </p:spTree>
    <p:extLst>
      <p:ext uri="{BB962C8B-B14F-4D97-AF65-F5344CB8AC3E}">
        <p14:creationId xmlns:p14="http://schemas.microsoft.com/office/powerpoint/2010/main" val="1002934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Social Network Theory</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Systems theory provides a strong foundation for stakeholder theory, and social network theory provides a framework for analyzing stakeholder interactions. While there are many dyadic ties (i.e., one on one) between stakeholders, some being more critical than others, organizations like people have multiple links that form potentially complex networks. </a:t>
            </a:r>
            <a:endParaRPr lang="en-US" dirty="0" smtClean="0"/>
          </a:p>
          <a:p>
            <a:r>
              <a:rPr lang="en-US" dirty="0" smtClean="0"/>
              <a:t>Examining </a:t>
            </a:r>
            <a:r>
              <a:rPr lang="en-US" dirty="0"/>
              <a:t>these networks can help identify the sources of influence and power, competitive advantage, new opportunities, and threats from the environment. Organizations with centrality in dense networks can have multiple advantages in the flow of information, support, and resource acquisition, while those at the periphery, with few links, might very well be permanently disadvantaged</a:t>
            </a:r>
            <a:r>
              <a:rPr lang="en-US" dirty="0" smtClean="0"/>
              <a:t>.</a:t>
            </a:r>
          </a:p>
          <a:p>
            <a:r>
              <a:rPr lang="en-US" dirty="0" smtClean="0"/>
              <a:t> </a:t>
            </a:r>
            <a:r>
              <a:rPr lang="en-US" dirty="0"/>
              <a:t>For periodic events, this suggests that fostering stakeholder relationships and getting into dense inter-organizational networks is a must for long-term viability. One-time events will likely have to rely on existing networks that led to the bid or creation in the first place</a:t>
            </a:r>
            <a:r>
              <a:rPr lang="en-US" dirty="0" smtClean="0"/>
              <a:t>.</a:t>
            </a:r>
            <a:endParaRPr lang="en-US" dirty="0"/>
          </a:p>
          <a:p>
            <a:r>
              <a:rPr lang="en-US" dirty="0"/>
              <a:t>'Holes' or gaps occur in networks where there are 'weak ties' or no 'bridges' connecting actors or clusters within networks, and these have to be filled. An isolated festival or cluster of events, lacking close ties to tourism or local government, for example, will likely experience problems. </a:t>
            </a:r>
            <a:endParaRPr lang="en-US" dirty="0" smtClean="0"/>
          </a:p>
          <a:p>
            <a:r>
              <a:rPr lang="en-US" dirty="0" smtClean="0"/>
              <a:t>Network </a:t>
            </a:r>
            <a:r>
              <a:rPr lang="en-US" dirty="0"/>
              <a:t>analysis identifies holes, leading to action to fill the gaps. </a:t>
            </a:r>
          </a:p>
          <a:p>
            <a:endParaRPr lang="en-US" dirty="0"/>
          </a:p>
        </p:txBody>
      </p:sp>
    </p:spTree>
    <p:extLst>
      <p:ext uri="{BB962C8B-B14F-4D97-AF65-F5344CB8AC3E}">
        <p14:creationId xmlns:p14="http://schemas.microsoft.com/office/powerpoint/2010/main" val="253905328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err="1"/>
              <a:t>Bekir</a:t>
            </a:r>
            <a:r>
              <a:rPr lang="en-US" b="1" u="sng" dirty="0"/>
              <a:t> Bora </a:t>
            </a:r>
            <a:r>
              <a:rPr lang="en-US" b="1" u="sng" dirty="0" err="1"/>
              <a:t>Dedeoğlu</a:t>
            </a:r>
            <a:r>
              <a:rPr lang="en-US" b="1" u="sng" dirty="0"/>
              <a:t> – </a:t>
            </a:r>
            <a:r>
              <a:rPr lang="en-US" b="1" u="sng" dirty="0" err="1"/>
              <a:t>Nevsehir</a:t>
            </a:r>
            <a:r>
              <a:rPr lang="en-US" b="1" u="sng" dirty="0"/>
              <a:t> HBV University- Turkey</a:t>
            </a:r>
          </a:p>
          <a:p>
            <a:r>
              <a:rPr lang="en-US" b="1" u="sng" dirty="0" err="1"/>
              <a:t>Cappadox</a:t>
            </a:r>
            <a:r>
              <a:rPr lang="en-US" b="1" u="sng" dirty="0"/>
              <a:t> 2018</a:t>
            </a:r>
          </a:p>
          <a:p>
            <a:endParaRPr lang="en-US" dirty="0"/>
          </a:p>
        </p:txBody>
      </p:sp>
    </p:spTree>
    <p:extLst>
      <p:ext uri="{BB962C8B-B14F-4D97-AF65-F5344CB8AC3E}">
        <p14:creationId xmlns:p14="http://schemas.microsoft.com/office/powerpoint/2010/main" val="14906809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9603166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253546476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811949"/>
          </a:xfrm>
        </p:spPr>
        <p:txBody>
          <a:bodyPr/>
          <a:lstStyle/>
          <a:p>
            <a:endParaRPr lang="en-US" dirty="0"/>
          </a:p>
        </p:txBody>
      </p:sp>
    </p:spTree>
    <p:extLst>
      <p:ext uri="{BB962C8B-B14F-4D97-AF65-F5344CB8AC3E}">
        <p14:creationId xmlns:p14="http://schemas.microsoft.com/office/powerpoint/2010/main" val="124278898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Stakeholder Management for Sport Events</a:t>
            </a:r>
            <a:endParaRPr lang="en-US" dirty="0"/>
          </a:p>
        </p:txBody>
      </p:sp>
      <p:sp>
        <p:nvSpPr>
          <p:cNvPr id="3" name="Content Placeholder 2"/>
          <p:cNvSpPr>
            <a:spLocks noGrp="1"/>
          </p:cNvSpPr>
          <p:nvPr>
            <p:ph idx="1"/>
          </p:nvPr>
        </p:nvSpPr>
        <p:spPr>
          <a:xfrm>
            <a:off x="447675" y="2133600"/>
            <a:ext cx="8410575" cy="4724400"/>
          </a:xfrm>
        </p:spPr>
        <p:txBody>
          <a:bodyPr>
            <a:normAutofit fontScale="62500" lnSpcReduction="20000"/>
          </a:bodyPr>
          <a:lstStyle/>
          <a:p>
            <a:r>
              <a:rPr lang="en-US" dirty="0"/>
              <a:t>In this section we consider organized sport events, from the smallest youth sport festivals held in neighborhood parks, to the professional sports held in large-scale arenas and stadia. There are big differences between regularly-scheduled sport events and one-time events that have to be bid on competitively. Participation events are quite different from spectator-oriented or media events. Mega events are given their own section later. </a:t>
            </a:r>
            <a:endParaRPr lang="en-US" dirty="0" smtClean="0"/>
          </a:p>
          <a:p>
            <a:r>
              <a:rPr lang="en-US" dirty="0" smtClean="0"/>
              <a:t>A </a:t>
            </a:r>
            <a:r>
              <a:rPr lang="en-US" dirty="0"/>
              <a:t>number of stakeholders are particular to most sport events, namely athletes, sport clubs, teams, and governing/sanctioning bodies. Sport-specific venues take on a higher importance (i.e., the need for tennis, football ice hockey arenas, etc.), as do officials. Sport media are different than general media, especially because of the television networks devoted to sports. </a:t>
            </a:r>
          </a:p>
          <a:p>
            <a:r>
              <a:rPr lang="en-US" dirty="0"/>
              <a:t>Sport events are global in significance and often form the foundation of event-tourism strategies. This has given rise to sport development and/or sport tourism agencies being an essential part of tourism in most North American cities. Because there are innumerable sport events occurring locally and regionally (in numbers this is dominated by amateurs and youth), even small jurisdictions can build facilities and compete for business. Major and international sport events are usually bid on competitively. </a:t>
            </a:r>
          </a:p>
          <a:p>
            <a:r>
              <a:rPr lang="en-US" dirty="0"/>
              <a:t>Figure 5.1 identifies the major stakeholder groups being considered, with the event being in the center as the focal organization. </a:t>
            </a:r>
          </a:p>
          <a:p>
            <a:endParaRPr lang="en-US" dirty="0"/>
          </a:p>
        </p:txBody>
      </p:sp>
    </p:spTree>
    <p:extLst>
      <p:ext uri="{BB962C8B-B14F-4D97-AF65-F5344CB8AC3E}">
        <p14:creationId xmlns:p14="http://schemas.microsoft.com/office/powerpoint/2010/main" val="228650324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Stakeholder Management for Sport Events</a:t>
            </a:r>
            <a:endParaRPr lang="en-US" dirty="0"/>
          </a:p>
        </p:txBody>
      </p:sp>
      <p:sp>
        <p:nvSpPr>
          <p:cNvPr id="4" name="Rectangle 2"/>
          <p:cNvSpPr>
            <a:spLocks noChangeArrowheads="1"/>
          </p:cNvSpPr>
          <p:nvPr/>
        </p:nvSpPr>
        <p:spPr bwMode="auto">
          <a:xfrm>
            <a:off x="1924050" y="229552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3228764" y="6367650"/>
            <a:ext cx="2684884"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charset="0"/>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charset="0"/>
                <a:cs typeface="Times New Roman" panose="02020603050405020304" pitchFamily="18" charset="0"/>
              </a:rPr>
              <a:t>igure 5.1:  Major Stakeholder Groups</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191185719"/>
              </p:ext>
            </p:extLst>
          </p:nvPr>
        </p:nvGraphicFramePr>
        <p:xfrm>
          <a:off x="1214627" y="1991638"/>
          <a:ext cx="6714745" cy="4246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40800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Stakeholder Management for Sport Events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a:bodyPr>
          <a:lstStyle/>
          <a:p>
            <a:r>
              <a:rPr lang="en-US" dirty="0"/>
              <a:t>Of special importance in this discussion is the Routledge Handbook of Sports Event Management (Eds. M. Parent and J-L </a:t>
            </a:r>
            <a:r>
              <a:rPr lang="en-US" dirty="0" err="1"/>
              <a:t>Chappelet</a:t>
            </a:r>
            <a:r>
              <a:rPr lang="en-US" dirty="0"/>
              <a:t>, 2015) which takes a stakeholder perspective throughout. </a:t>
            </a:r>
            <a:endParaRPr lang="en-US" dirty="0" smtClean="0"/>
          </a:p>
          <a:p>
            <a:r>
              <a:rPr lang="en-US" dirty="0" smtClean="0"/>
              <a:t>Specific </a:t>
            </a:r>
            <a:r>
              <a:rPr lang="en-US" dirty="0"/>
              <a:t>attention in that book is given to event organizers, sport organizations, the participants (i.e. athletes), support groups including parents and delegations, the host community including government and tourism, funders and sponsors, media including social media, and other stakeholders such as security and non-governmental organizations. </a:t>
            </a:r>
            <a:endParaRPr lang="en-US" dirty="0" smtClean="0"/>
          </a:p>
          <a:p>
            <a:r>
              <a:rPr lang="en-US" dirty="0" smtClean="0"/>
              <a:t>Note </a:t>
            </a:r>
            <a:r>
              <a:rPr lang="en-US" dirty="0"/>
              <a:t>that not all of these stakeholder groups are defined by function, and suppliers will fall under host community or the supporter role. </a:t>
            </a:r>
          </a:p>
        </p:txBody>
      </p:sp>
    </p:spTree>
    <p:extLst>
      <p:ext uri="{BB962C8B-B14F-4D97-AF65-F5344CB8AC3E}">
        <p14:creationId xmlns:p14="http://schemas.microsoft.com/office/powerpoint/2010/main" val="395798801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Stakeholder Management for Sport Events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We will discuss all of them in detail later in the chapter. When stakeholders all work together it is possible that events can cause certain behavior changes in the local community.  </a:t>
            </a:r>
            <a:endParaRPr lang="en-US" dirty="0" smtClean="0"/>
          </a:p>
          <a:p>
            <a:r>
              <a:rPr lang="en-US" dirty="0" smtClean="0"/>
              <a:t>For </a:t>
            </a:r>
            <a:r>
              <a:rPr lang="en-US" dirty="0"/>
              <a:t>instance, sport events can be used to increase the participation rate in sports after the sport event has left town (</a:t>
            </a:r>
            <a:r>
              <a:rPr lang="en-US" dirty="0" err="1"/>
              <a:t>Misener</a:t>
            </a:r>
            <a:r>
              <a:rPr lang="en-US" dirty="0"/>
              <a:t>, </a:t>
            </a:r>
            <a:r>
              <a:rPr lang="en-US" dirty="0" err="1"/>
              <a:t>Taks</a:t>
            </a:r>
            <a:r>
              <a:rPr lang="en-US" dirty="0"/>
              <a:t>, </a:t>
            </a:r>
            <a:r>
              <a:rPr lang="en-US" dirty="0" err="1"/>
              <a:t>Chaplip</a:t>
            </a:r>
            <a:r>
              <a:rPr lang="en-US" dirty="0"/>
              <a:t> &amp; Green, 2015).  </a:t>
            </a:r>
          </a:p>
        </p:txBody>
      </p:sp>
    </p:spTree>
    <p:extLst>
      <p:ext uri="{BB962C8B-B14F-4D97-AF65-F5344CB8AC3E}">
        <p14:creationId xmlns:p14="http://schemas.microsoft.com/office/powerpoint/2010/main" val="10629441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Misener</a:t>
            </a:r>
            <a:r>
              <a:rPr lang="en-US" dirty="0"/>
              <a:t>, L., </a:t>
            </a:r>
            <a:r>
              <a:rPr lang="en-US" dirty="0" err="1"/>
              <a:t>Taks</a:t>
            </a:r>
            <a:r>
              <a:rPr lang="en-US" dirty="0"/>
              <a:t>, M., </a:t>
            </a:r>
            <a:r>
              <a:rPr lang="en-US" dirty="0" err="1"/>
              <a:t>Chalip</a:t>
            </a:r>
            <a:r>
              <a:rPr lang="en-US" dirty="0"/>
              <a:t>, L., &amp; Green, B. C. (2015). The elusive “trickle-down effect” of sport events: Assumptions and missed opportunities. </a:t>
            </a:r>
            <a:r>
              <a:rPr lang="en-US" i="1" dirty="0"/>
              <a:t>Managing Sport and Leisure</a:t>
            </a:r>
            <a:r>
              <a:rPr lang="en-US" dirty="0"/>
              <a:t>, </a:t>
            </a:r>
            <a:r>
              <a:rPr lang="en-US" i="1" dirty="0"/>
              <a:t>20</a:t>
            </a:r>
            <a:r>
              <a:rPr lang="en-US" dirty="0"/>
              <a:t>(2), 135-156.</a:t>
            </a:r>
          </a:p>
          <a:p>
            <a:pPr algn="just"/>
            <a:r>
              <a:rPr lang="en-US" i="1" dirty="0"/>
              <a:t>Abstract: The claimed benefits of sport events on sport participation rely on an asserted “trickle-down effect”. There is a lack of empirical evidence that events can trigger increased physical activity and sport participation, and research has focused on large-scale events. This paper compares two previously hosted medium-sized sport events, and examines the degree to which local (sport) organizations and local organizing committees (LOC) </a:t>
            </a:r>
            <a:r>
              <a:rPr lang="en-US" i="1" dirty="0" err="1"/>
              <a:t>endeavoured</a:t>
            </a:r>
            <a:r>
              <a:rPr lang="en-US" i="1" dirty="0"/>
              <a:t> to leverage each sport event for sport participation purposes. Document analysis and semi-structured interviews revealed overarching assumptions that the events in and of themselves were sufficient to engender participation outcomes. Strategies for leveraging were absent, and only a few tactics were identified. Leverage could come from augmented exposure via amplified media, celebrations, further demonstrations of the sport, and teaching about the sport. A key constraint is identifying who should be responsible for implementing and executing the leveraging strategy and tactics. The findings inform various stakeholders – event organizers, sport organizations, and local communities, to find ways to use events as a lever for sport participation by making it a part of their overall marketing efforts</a:t>
            </a:r>
            <a:r>
              <a:rPr lang="en-US" i="1" dirty="0" smtClean="0"/>
              <a:t>.</a:t>
            </a:r>
            <a:endParaRPr lang="en-US" dirty="0"/>
          </a:p>
          <a:p>
            <a:pPr algn="just"/>
            <a:r>
              <a:rPr lang="en-US" i="1" dirty="0"/>
              <a:t>Keywords: sport event, leverage, legacy, strategy, sport participation</a:t>
            </a:r>
            <a:endParaRPr lang="en-US" dirty="0"/>
          </a:p>
          <a:p>
            <a:pPr algn="just"/>
            <a:endParaRPr lang="en-US" dirty="0"/>
          </a:p>
        </p:txBody>
      </p:sp>
    </p:spTree>
    <p:extLst>
      <p:ext uri="{BB962C8B-B14F-4D97-AF65-F5344CB8AC3E}">
        <p14:creationId xmlns:p14="http://schemas.microsoft.com/office/powerpoint/2010/main" val="183256465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Stakeholder Management for Sport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b="1" dirty="0" smtClean="0"/>
              <a:t>5.1   Bidding on Events</a:t>
            </a:r>
          </a:p>
          <a:p>
            <a:r>
              <a:rPr lang="en-US" dirty="0"/>
              <a:t>It is essential to go beyond the identification of stakeholder groups and their main roles to examine the nature of relationships and how they can be or should be managed. </a:t>
            </a:r>
            <a:endParaRPr lang="en-US" dirty="0" smtClean="0"/>
          </a:p>
          <a:p>
            <a:r>
              <a:rPr lang="en-US" dirty="0" smtClean="0"/>
              <a:t>That </a:t>
            </a:r>
            <a:r>
              <a:rPr lang="en-US" dirty="0"/>
              <a:t>can be a complex process requiring stakeholder mapping by those who know the way things actually work and can draw upon experience to critically evaluate mistakes, issues and opportunities for improvement. </a:t>
            </a:r>
            <a:endParaRPr lang="en-US" dirty="0" smtClean="0"/>
          </a:p>
          <a:p>
            <a:r>
              <a:rPr lang="en-US" dirty="0" smtClean="0"/>
              <a:t>Within </a:t>
            </a:r>
            <a:r>
              <a:rPr lang="en-US" dirty="0"/>
              <a:t>the sports realm one of the more complex processes involving many stakeholders is that of bidding on events. </a:t>
            </a:r>
          </a:p>
          <a:p>
            <a:r>
              <a:rPr lang="en-US" dirty="0"/>
              <a:t>A key stakeholder management issue is the event bidding process which occurs in a special marketplace consisting of owners, bidders/buyers, and intermediaries. Getz (2004) modeled this marketplace, as illustrated in Figure  , including bid success factors.  </a:t>
            </a:r>
            <a:endParaRPr lang="en-US" dirty="0" smtClean="0"/>
          </a:p>
          <a:p>
            <a:r>
              <a:rPr lang="en-US" dirty="0" smtClean="0"/>
              <a:t>Emery </a:t>
            </a:r>
            <a:r>
              <a:rPr lang="en-US" dirty="0"/>
              <a:t>(</a:t>
            </a:r>
            <a:r>
              <a:rPr lang="en-US" dirty="0" smtClean="0"/>
              <a:t>2002) </a:t>
            </a:r>
            <a:r>
              <a:rPr lang="en-US" dirty="0"/>
              <a:t>has examined bidding in a stakeholder context, adding "intermediaries and agencies" and stressing "conflict issues" in the process</a:t>
            </a:r>
            <a:r>
              <a:rPr lang="en-US" dirty="0" smtClean="0"/>
              <a:t>.</a:t>
            </a:r>
            <a:endParaRPr lang="en-US" b="1" dirty="0"/>
          </a:p>
          <a:p>
            <a:endParaRPr lang="en-US" dirty="0"/>
          </a:p>
        </p:txBody>
      </p:sp>
    </p:spTree>
    <p:extLst>
      <p:ext uri="{BB962C8B-B14F-4D97-AF65-F5344CB8AC3E}">
        <p14:creationId xmlns:p14="http://schemas.microsoft.com/office/powerpoint/2010/main" val="4262333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6.2 Social Network Theory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smtClean="0"/>
              <a:t>Several papers are cited below that employed social network analysis. </a:t>
            </a:r>
          </a:p>
          <a:p>
            <a:r>
              <a:rPr lang="en-US" dirty="0" smtClean="0"/>
              <a:t>The </a:t>
            </a:r>
            <a:r>
              <a:rPr lang="en-US" dirty="0" err="1" smtClean="0"/>
              <a:t>Ziakas</a:t>
            </a:r>
            <a:r>
              <a:rPr lang="en-US" dirty="0" smtClean="0"/>
              <a:t> and Costa article (2010) is a good example of network analysis in the community events sector, and also introduces collaboration and event portfolios. </a:t>
            </a:r>
          </a:p>
          <a:p>
            <a:r>
              <a:rPr lang="en-US" dirty="0" smtClean="0"/>
              <a:t>The article by Van Niekerk (2014) explores tourism destination networks and suggests stakeholder management strategies. </a:t>
            </a:r>
          </a:p>
          <a:p>
            <a:r>
              <a:rPr lang="en-US" dirty="0" err="1" smtClean="0"/>
              <a:t>Jarman</a:t>
            </a:r>
            <a:r>
              <a:rPr lang="en-US" dirty="0" smtClean="0"/>
              <a:t> et al. (2014) used social network analysis in the context of Edinburgh's festivals, while Booth (2016) focused on production networks and introduced the concept of "network society". </a:t>
            </a:r>
          </a:p>
          <a:p>
            <a:r>
              <a:rPr lang="en-US" dirty="0" err="1" smtClean="0"/>
              <a:t>Izzo</a:t>
            </a:r>
            <a:r>
              <a:rPr lang="en-US" dirty="0" smtClean="0"/>
              <a:t>, </a:t>
            </a:r>
            <a:r>
              <a:rPr lang="en-US" dirty="0" err="1" smtClean="0"/>
              <a:t>Bonetti</a:t>
            </a:r>
            <a:r>
              <a:rPr lang="en-US" dirty="0" smtClean="0"/>
              <a:t>, and </a:t>
            </a:r>
            <a:r>
              <a:rPr lang="en-US" dirty="0" err="1" smtClean="0"/>
              <a:t>Masiello</a:t>
            </a:r>
            <a:r>
              <a:rPr lang="en-US" dirty="0" smtClean="0"/>
              <a:t> (2012) identified the role of “network orchestrator” and differences between the “core network” marked by “very strong ties, defined by high degrees of intimacy, familiarity and trust” and the “extended network” involving only occasional stakeholders with weak ties. </a:t>
            </a:r>
          </a:p>
          <a:p>
            <a:endParaRPr lang="en-US" dirty="0"/>
          </a:p>
        </p:txBody>
      </p:sp>
    </p:spTree>
    <p:extLst>
      <p:ext uri="{BB962C8B-B14F-4D97-AF65-F5344CB8AC3E}">
        <p14:creationId xmlns:p14="http://schemas.microsoft.com/office/powerpoint/2010/main" val="322049941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 Event Bidding Process</a:t>
            </a:r>
            <a:endParaRPr lang="en-US" dirty="0"/>
          </a:p>
        </p:txBody>
      </p:sp>
      <p:sp>
        <p:nvSpPr>
          <p:cNvPr id="4"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4"/>
          <p:cNvGrpSpPr/>
          <p:nvPr/>
        </p:nvGrpSpPr>
        <p:grpSpPr>
          <a:xfrm>
            <a:off x="284162" y="1744263"/>
            <a:ext cx="8574087" cy="4596380"/>
            <a:chOff x="0" y="0"/>
            <a:chExt cx="5543550" cy="5181901"/>
          </a:xfrm>
        </p:grpSpPr>
        <p:cxnSp>
          <p:nvCxnSpPr>
            <p:cNvPr id="6" name="Straight Connector 5"/>
            <p:cNvCxnSpPr/>
            <p:nvPr/>
          </p:nvCxnSpPr>
          <p:spPr>
            <a:xfrm flipV="1">
              <a:off x="542925" y="333375"/>
              <a:ext cx="4333875" cy="0"/>
            </a:xfrm>
            <a:prstGeom prst="line">
              <a:avLst/>
            </a:prstGeom>
          </p:spPr>
          <p:style>
            <a:lnRef idx="1">
              <a:schemeClr val="dk1"/>
            </a:lnRef>
            <a:fillRef idx="0">
              <a:schemeClr val="dk1"/>
            </a:fillRef>
            <a:effectRef idx="0">
              <a:schemeClr val="dk1"/>
            </a:effectRef>
            <a:fontRef idx="minor">
              <a:schemeClr val="tx1"/>
            </a:fontRef>
          </p:style>
        </p:cxnSp>
        <p:sp>
          <p:nvSpPr>
            <p:cNvPr id="7" name="Text Box 2"/>
            <p:cNvSpPr txBox="1">
              <a:spLocks noChangeArrowheads="1"/>
            </p:cNvSpPr>
            <p:nvPr/>
          </p:nvSpPr>
          <p:spPr bwMode="auto">
            <a:xfrm>
              <a:off x="4305300" y="638175"/>
              <a:ext cx="1238250" cy="2190750"/>
            </a:xfrm>
            <a:prstGeom prst="rect">
              <a:avLst/>
            </a:prstGeom>
            <a:solidFill>
              <a:srgbClr val="92D050"/>
            </a:solidFill>
            <a:ln w="25400">
              <a:solidFill>
                <a:srgbClr val="000000"/>
              </a:solid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dirty="0">
                  <a:effectLst/>
                  <a:ea typeface="MS Mincho"/>
                  <a:cs typeface="Times New Roman" panose="02020603050405020304" pitchFamily="18" charset="0"/>
                </a:rPr>
                <a:t>DMO</a:t>
              </a:r>
              <a:endParaRPr lang="en-US" dirty="0">
                <a:effectLst/>
                <a:ea typeface="MS Mincho"/>
                <a:cs typeface="Times New Roman" panose="02020603050405020304" pitchFamily="18" charset="0"/>
              </a:endParaRPr>
            </a:p>
            <a:p>
              <a:pPr marL="0" marR="0" algn="ctr">
                <a:spcBef>
                  <a:spcPts val="0"/>
                </a:spcBef>
                <a:spcAft>
                  <a:spcPts val="0"/>
                </a:spcAft>
              </a:pPr>
              <a:r>
                <a:rPr lang="en-US" sz="1200" b="1" dirty="0">
                  <a:effectLst/>
                  <a:ea typeface="MS Mincho"/>
                  <a:cs typeface="Times New Roman" panose="02020603050405020304" pitchFamily="18" charset="0"/>
                </a:rPr>
                <a:t>Antecedent Conditions</a:t>
              </a:r>
              <a:endParaRPr lang="en-US" dirty="0">
                <a:effectLst/>
                <a:ea typeface="MS Mincho"/>
                <a:cs typeface="Times New Roman" panose="02020603050405020304" pitchFamily="18" charset="0"/>
              </a:endParaRPr>
            </a:p>
            <a:p>
              <a:pPr marL="0" marR="0" algn="ctr">
                <a:spcBef>
                  <a:spcPts val="0"/>
                </a:spcBef>
                <a:spcAft>
                  <a:spcPts val="0"/>
                </a:spcAft>
              </a:pPr>
              <a:r>
                <a:rPr lang="en-US" sz="1200" b="1" dirty="0">
                  <a:effectLst/>
                  <a:ea typeface="MS Mincho"/>
                  <a:cs typeface="Times New Roman" panose="02020603050405020304" pitchFamily="18" charset="0"/>
                </a:rPr>
                <a:t> </a:t>
              </a:r>
              <a:endParaRPr lang="en-US" dirty="0">
                <a:effectLst/>
                <a:ea typeface="MS Mincho"/>
                <a:cs typeface="Times New Roman" panose="02020603050405020304" pitchFamily="18" charset="0"/>
              </a:endParaRPr>
            </a:p>
            <a:p>
              <a:pPr marL="0" marR="0" algn="ctr">
                <a:spcBef>
                  <a:spcPts val="0"/>
                </a:spcBef>
                <a:spcAft>
                  <a:spcPts val="0"/>
                </a:spcAft>
              </a:pPr>
              <a:r>
                <a:rPr lang="en-US" sz="1200" b="1" dirty="0">
                  <a:effectLst/>
                  <a:ea typeface="MS Mincho"/>
                  <a:cs typeface="Times New Roman" panose="02020603050405020304" pitchFamily="18" charset="0"/>
                </a:rPr>
                <a:t>-</a:t>
              </a:r>
              <a:r>
                <a:rPr lang="en-US" sz="1200" dirty="0">
                  <a:effectLst/>
                  <a:ea typeface="MS Mincho"/>
                  <a:cs typeface="Times New Roman" panose="02020603050405020304" pitchFamily="18" charset="0"/>
                </a:rPr>
                <a:t>Destination's resources, goals and strategies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-Bid-related services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-Marketing</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-Relationship building </a:t>
              </a:r>
              <a:endParaRPr lang="en-US" dirty="0">
                <a:effectLst/>
                <a:ea typeface="MS Mincho"/>
                <a:cs typeface="Times New Roman" panose="02020603050405020304" pitchFamily="18" charset="0"/>
              </a:endParaRPr>
            </a:p>
            <a:p>
              <a:pPr marL="0" marR="0">
                <a:spcBef>
                  <a:spcPts val="0"/>
                </a:spcBef>
                <a:spcAft>
                  <a:spcPts val="0"/>
                </a:spcAft>
              </a:pPr>
              <a:r>
                <a:rPr lang="en-US" dirty="0">
                  <a:effectLst/>
                  <a:ea typeface="MS Mincho"/>
                  <a:cs typeface="Times New Roman" panose="02020603050405020304" pitchFamily="18" charset="0"/>
                </a:rPr>
                <a:t> </a:t>
              </a:r>
            </a:p>
          </p:txBody>
        </p:sp>
        <p:sp>
          <p:nvSpPr>
            <p:cNvPr id="8" name="Text Box 2"/>
            <p:cNvSpPr txBox="1">
              <a:spLocks noChangeArrowheads="1"/>
            </p:cNvSpPr>
            <p:nvPr/>
          </p:nvSpPr>
          <p:spPr bwMode="auto">
            <a:xfrm>
              <a:off x="2867025" y="638175"/>
              <a:ext cx="1238250" cy="2200275"/>
            </a:xfrm>
            <a:prstGeom prst="rect">
              <a:avLst/>
            </a:prstGeom>
            <a:solidFill>
              <a:srgbClr val="92D050"/>
            </a:solidFill>
            <a:ln w="25400">
              <a:solidFill>
                <a:srgbClr val="000000"/>
              </a:solid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dirty="0">
                  <a:effectLst/>
                  <a:ea typeface="MS Mincho"/>
                  <a:cs typeface="Times New Roman" panose="02020603050405020304" pitchFamily="18" charset="0"/>
                </a:rPr>
                <a:t>EVENT SELECTION FACTORS</a:t>
              </a:r>
              <a:endParaRPr lang="en-US" dirty="0">
                <a:effectLst/>
                <a:ea typeface="MS Mincho"/>
                <a:cs typeface="Times New Roman" panose="02020603050405020304" pitchFamily="18" charset="0"/>
              </a:endParaRPr>
            </a:p>
            <a:p>
              <a:pPr marL="0" marR="0" algn="ctr">
                <a:spcBef>
                  <a:spcPts val="0"/>
                </a:spcBef>
                <a:spcAft>
                  <a:spcPts val="0"/>
                </a:spcAft>
              </a:pPr>
              <a:r>
                <a:rPr lang="en-US" sz="1200" b="1" dirty="0">
                  <a:effectLst/>
                  <a:ea typeface="MS Mincho"/>
                  <a:cs typeface="Times New Roman" panose="02020603050405020304" pitchFamily="18" charset="0"/>
                </a:rPr>
                <a:t> </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-Event's fit with the destination (resources, goals)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-Availability of events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-Cost of bidding</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-Support for bid</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-Competitive advantage</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-Potential impacts</a:t>
              </a:r>
              <a:endParaRPr lang="en-US" dirty="0">
                <a:effectLst/>
                <a:ea typeface="MS Mincho"/>
                <a:cs typeface="Times New Roman" panose="02020603050405020304" pitchFamily="18" charset="0"/>
              </a:endParaRPr>
            </a:p>
            <a:p>
              <a:pPr marL="0" marR="0">
                <a:spcBef>
                  <a:spcPts val="0"/>
                </a:spcBef>
                <a:spcAft>
                  <a:spcPts val="0"/>
                </a:spcAft>
              </a:pPr>
              <a:r>
                <a:rPr lang="en-US" dirty="0">
                  <a:effectLst/>
                  <a:ea typeface="MS Mincho"/>
                  <a:cs typeface="Times New Roman" panose="02020603050405020304" pitchFamily="18" charset="0"/>
                </a:rPr>
                <a:t> </a:t>
              </a:r>
            </a:p>
          </p:txBody>
        </p:sp>
        <p:sp>
          <p:nvSpPr>
            <p:cNvPr id="9" name="Text Box 2"/>
            <p:cNvSpPr txBox="1">
              <a:spLocks noChangeArrowheads="1"/>
            </p:cNvSpPr>
            <p:nvPr/>
          </p:nvSpPr>
          <p:spPr bwMode="auto">
            <a:xfrm>
              <a:off x="1428750" y="638175"/>
              <a:ext cx="1238250" cy="2200275"/>
            </a:xfrm>
            <a:prstGeom prst="rect">
              <a:avLst/>
            </a:prstGeom>
            <a:solidFill>
              <a:schemeClr val="accent2">
                <a:lumMod val="60000"/>
                <a:lumOff val="40000"/>
              </a:schemeClr>
            </a:solidFill>
            <a:ln w="25400">
              <a:solidFill>
                <a:srgbClr val="000000"/>
              </a:solid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a:effectLst/>
                  <a:ea typeface="MS Mincho"/>
                  <a:cs typeface="Times New Roman" panose="02020603050405020304" pitchFamily="18" charset="0"/>
                </a:rPr>
                <a:t>SITE SELECTION FACTORS</a:t>
              </a:r>
              <a:endParaRPr lang="en-US">
                <a:effectLst/>
                <a:ea typeface="MS Mincho"/>
                <a:cs typeface="Times New Roman" panose="02020603050405020304" pitchFamily="18" charset="0"/>
              </a:endParaRPr>
            </a:p>
            <a:p>
              <a:pPr marL="0" marR="0" algn="ctr">
                <a:spcBef>
                  <a:spcPts val="0"/>
                </a:spcBef>
                <a:spcAft>
                  <a:spcPts val="0"/>
                </a:spcAft>
              </a:pPr>
              <a:r>
                <a:rPr lang="en-US" sz="1200" b="1">
                  <a:effectLst/>
                  <a:ea typeface="MS Mincho"/>
                  <a:cs typeface="Times New Roman" panose="02020603050405020304" pitchFamily="18" charset="0"/>
                </a:rPr>
                <a:t>-</a:t>
              </a:r>
              <a:r>
                <a:rPr lang="en-US" sz="1200">
                  <a:effectLst/>
                  <a:ea typeface="MS Mincho"/>
                  <a:cs typeface="Times New Roman" panose="02020603050405020304" pitchFamily="18" charset="0"/>
                </a:rPr>
                <a:t>Basic criteria</a:t>
              </a:r>
              <a:endParaRPr lang="en-US">
                <a:effectLst/>
                <a:ea typeface="MS Mincho"/>
                <a:cs typeface="Times New Roman" panose="02020603050405020304" pitchFamily="18" charset="0"/>
              </a:endParaRPr>
            </a:p>
            <a:p>
              <a:pPr marL="0" marR="0" algn="ctr">
                <a:spcBef>
                  <a:spcPts val="0"/>
                </a:spcBef>
                <a:spcAft>
                  <a:spcPts val="0"/>
                </a:spcAft>
              </a:pPr>
              <a:r>
                <a:rPr lang="en-US" sz="1200">
                  <a:effectLst/>
                  <a:ea typeface="MS Mincho"/>
                  <a:cs typeface="Times New Roman" panose="02020603050405020304" pitchFamily="18" charset="0"/>
                </a:rPr>
                <a:t>-Desirables (bid winners and losers)</a:t>
              </a:r>
              <a:endParaRPr lang="en-US">
                <a:effectLst/>
                <a:ea typeface="MS Mincho"/>
                <a:cs typeface="Times New Roman" panose="02020603050405020304" pitchFamily="18" charset="0"/>
              </a:endParaRPr>
            </a:p>
            <a:p>
              <a:pPr marL="0" marR="0">
                <a:spcBef>
                  <a:spcPts val="0"/>
                </a:spcBef>
                <a:spcAft>
                  <a:spcPts val="0"/>
                </a:spcAft>
              </a:pPr>
              <a:r>
                <a:rPr lang="en-US">
                  <a:effectLst/>
                  <a:ea typeface="MS Mincho"/>
                  <a:cs typeface="Times New Roman" panose="02020603050405020304" pitchFamily="18" charset="0"/>
                </a:rPr>
                <a:t> </a:t>
              </a:r>
            </a:p>
          </p:txBody>
        </p:sp>
        <p:sp>
          <p:nvSpPr>
            <p:cNvPr id="10" name="Text Box 2"/>
            <p:cNvSpPr txBox="1">
              <a:spLocks noChangeArrowheads="1"/>
            </p:cNvSpPr>
            <p:nvPr/>
          </p:nvSpPr>
          <p:spPr bwMode="auto">
            <a:xfrm>
              <a:off x="0" y="628650"/>
              <a:ext cx="1238250" cy="2200275"/>
            </a:xfrm>
            <a:prstGeom prst="rect">
              <a:avLst/>
            </a:prstGeom>
            <a:solidFill>
              <a:schemeClr val="accent2">
                <a:lumMod val="60000"/>
                <a:lumOff val="40000"/>
              </a:schemeClr>
            </a:solidFill>
            <a:ln w="25400">
              <a:solidFill>
                <a:srgbClr val="000000"/>
              </a:solid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b="1" dirty="0">
                  <a:effectLst/>
                  <a:ea typeface="MS Mincho"/>
                  <a:cs typeface="Times New Roman" panose="02020603050405020304" pitchFamily="18" charset="0"/>
                </a:rPr>
                <a:t>EVENT OWNER</a:t>
              </a:r>
              <a:endParaRPr lang="en-US" dirty="0">
                <a:effectLst/>
                <a:ea typeface="MS Mincho"/>
                <a:cs typeface="Times New Roman" panose="02020603050405020304" pitchFamily="18" charset="0"/>
              </a:endParaRPr>
            </a:p>
            <a:p>
              <a:pPr marL="0" marR="0" algn="ctr">
                <a:spcBef>
                  <a:spcPts val="0"/>
                </a:spcBef>
                <a:spcAft>
                  <a:spcPts val="0"/>
                </a:spcAft>
              </a:pPr>
              <a:r>
                <a:rPr lang="en-US" sz="1200" b="1" dirty="0">
                  <a:effectLst/>
                  <a:ea typeface="MS Mincho"/>
                  <a:cs typeface="Times New Roman" panose="02020603050405020304" pitchFamily="18" charset="0"/>
                </a:rPr>
                <a:t>Antecedent Conditions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 </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-Event Owner's needs and preferences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-Relationship building</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-Information dissemination</a:t>
              </a:r>
              <a:endParaRPr lang="en-US" dirty="0">
                <a:effectLst/>
                <a:ea typeface="MS Mincho"/>
                <a:cs typeface="Times New Roman" panose="02020603050405020304" pitchFamily="18" charset="0"/>
              </a:endParaRPr>
            </a:p>
          </p:txBody>
        </p:sp>
        <p:cxnSp>
          <p:nvCxnSpPr>
            <p:cNvPr id="11" name="Straight Arrow Connector 10"/>
            <p:cNvCxnSpPr/>
            <p:nvPr/>
          </p:nvCxnSpPr>
          <p:spPr>
            <a:xfrm flipH="1">
              <a:off x="4105275" y="1724025"/>
              <a:ext cx="200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Elbow Connector 11"/>
            <p:cNvCxnSpPr/>
            <p:nvPr/>
          </p:nvCxnSpPr>
          <p:spPr>
            <a:xfrm>
              <a:off x="1485900" y="2838450"/>
              <a:ext cx="476250" cy="13716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542925" y="333375"/>
              <a:ext cx="9525" cy="29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2"/>
            <p:cNvSpPr txBox="1">
              <a:spLocks noChangeArrowheads="1"/>
            </p:cNvSpPr>
            <p:nvPr/>
          </p:nvSpPr>
          <p:spPr bwMode="auto">
            <a:xfrm>
              <a:off x="1962150" y="3199983"/>
              <a:ext cx="1629409" cy="1981918"/>
            </a:xfrm>
            <a:prstGeom prst="rect">
              <a:avLst/>
            </a:prstGeom>
            <a:solidFill>
              <a:srgbClr val="FFFF00"/>
            </a:solidFill>
            <a:ln w="25400">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b="1" dirty="0">
                  <a:effectLst/>
                  <a:ea typeface="MS Mincho"/>
                  <a:cs typeface="Times New Roman" panose="02020603050405020304" pitchFamily="18" charset="0"/>
                </a:rPr>
                <a:t>BID PROCESS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 </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-Request for proposal</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-Discussions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-Formal bid submission</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-Site inspections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-Bid presentations</a:t>
              </a:r>
              <a:endParaRPr lang="en-US" dirty="0">
                <a:effectLst/>
                <a:ea typeface="MS Mincho"/>
                <a:cs typeface="Times New Roman" panose="02020603050405020304" pitchFamily="18" charset="0"/>
              </a:endParaRPr>
            </a:p>
            <a:p>
              <a:pPr marL="0" marR="0" algn="ctr">
                <a:spcBef>
                  <a:spcPts val="0"/>
                </a:spcBef>
                <a:spcAft>
                  <a:spcPts val="0"/>
                </a:spcAft>
              </a:pPr>
              <a:r>
                <a:rPr lang="en-US" sz="1200" dirty="0">
                  <a:effectLst/>
                  <a:ea typeface="MS Mincho"/>
                  <a:cs typeface="Times New Roman" panose="02020603050405020304" pitchFamily="18" charset="0"/>
                </a:rPr>
                <a:t>-Site selection and negotiations</a:t>
              </a:r>
              <a:endParaRPr lang="en-US" dirty="0">
                <a:effectLst/>
                <a:ea typeface="MS Mincho"/>
                <a:cs typeface="Times New Roman" panose="02020603050405020304" pitchFamily="18" charset="0"/>
              </a:endParaRPr>
            </a:p>
            <a:p>
              <a:pPr marL="0" marR="0">
                <a:spcBef>
                  <a:spcPts val="0"/>
                </a:spcBef>
                <a:spcAft>
                  <a:spcPts val="0"/>
                </a:spcAft>
              </a:pPr>
              <a:r>
                <a:rPr lang="en-US" dirty="0">
                  <a:effectLst/>
                  <a:ea typeface="MS Mincho"/>
                  <a:cs typeface="Times New Roman" panose="02020603050405020304" pitchFamily="18" charset="0"/>
                </a:rPr>
                <a:t> </a:t>
              </a:r>
            </a:p>
          </p:txBody>
        </p:sp>
        <p:cxnSp>
          <p:nvCxnSpPr>
            <p:cNvPr id="15" name="Elbow Connector 14"/>
            <p:cNvCxnSpPr/>
            <p:nvPr/>
          </p:nvCxnSpPr>
          <p:spPr>
            <a:xfrm flipH="1">
              <a:off x="3590925" y="2838450"/>
              <a:ext cx="457200" cy="1371600"/>
            </a:xfrm>
            <a:prstGeom prst="bentConnector3">
              <a:avLst/>
            </a:prstGeom>
            <a:noFill/>
            <a:ln w="9525" cap="flat" cmpd="sng" algn="ctr">
              <a:solidFill>
                <a:sysClr val="windowText" lastClr="000000">
                  <a:shade val="95000"/>
                  <a:satMod val="105000"/>
                </a:sysClr>
              </a:solidFill>
              <a:prstDash val="solid"/>
              <a:tailEnd type="triangle"/>
            </a:ln>
            <a:effectLst/>
          </p:spPr>
        </p:cxnSp>
        <p:cxnSp>
          <p:nvCxnSpPr>
            <p:cNvPr id="16" name="Straight Arrow Connector 15"/>
            <p:cNvCxnSpPr/>
            <p:nvPr/>
          </p:nvCxnSpPr>
          <p:spPr>
            <a:xfrm>
              <a:off x="1238250" y="1724025"/>
              <a:ext cx="1905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4867275" y="333375"/>
              <a:ext cx="9525" cy="29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2"/>
            <p:cNvSpPr txBox="1">
              <a:spLocks noChangeArrowheads="1"/>
            </p:cNvSpPr>
            <p:nvPr/>
          </p:nvSpPr>
          <p:spPr bwMode="auto">
            <a:xfrm>
              <a:off x="1914525" y="0"/>
              <a:ext cx="1628775" cy="29728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200" b="1">
                  <a:effectLst/>
                  <a:ea typeface="MS Mincho"/>
                  <a:cs typeface="Times New Roman" panose="02020603050405020304" pitchFamily="18" charset="0"/>
                </a:rPr>
                <a:t>Relationship/Marketing</a:t>
              </a:r>
              <a:endParaRPr lang="en-US">
                <a:effectLst/>
                <a:ea typeface="MS Mincho"/>
                <a:cs typeface="Times New Roman" panose="02020603050405020304" pitchFamily="18" charset="0"/>
              </a:endParaRPr>
            </a:p>
          </p:txBody>
        </p:sp>
      </p:grpSp>
      <p:sp>
        <p:nvSpPr>
          <p:cNvPr id="19" name="Rectangle 22"/>
          <p:cNvSpPr>
            <a:spLocks noChangeArrowheads="1"/>
          </p:cNvSpPr>
          <p:nvPr/>
        </p:nvSpPr>
        <p:spPr bwMode="auto">
          <a:xfrm>
            <a:off x="2950673" y="6378119"/>
            <a:ext cx="2724108" cy="72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FF0000"/>
                </a:solidFill>
                <a:effectLst/>
                <a:latin typeface="Calibri" panose="020F0502020204030204" pitchFamily="34" charset="0"/>
                <a:ea typeface="MS Mincho"/>
                <a:cs typeface="Calibri" panose="020F0502020204030204" pitchFamily="34" charset="0"/>
              </a:rPr>
              <a:t>  </a:t>
            </a:r>
            <a:r>
              <a:rPr kumimoji="0" lang="en-US" altLang="en-US" sz="1100" b="1" i="0" u="none" strike="noStrike" cap="none" normalizeH="0" baseline="0" dirty="0" smtClean="0" bmk="_Toc397797213">
                <a:ln>
                  <a:noFill/>
                </a:ln>
                <a:solidFill>
                  <a:schemeClr val="tx1"/>
                </a:solidFill>
                <a:effectLst/>
                <a:latin typeface="Calibri" panose="020F0502020204030204" pitchFamily="34" charset="0"/>
                <a:ea typeface="MS Mincho"/>
                <a:cs typeface="Times New Roman" panose="02020603050405020304" pitchFamily="18" charset="0"/>
              </a:rPr>
              <a:t>Figure 5.2:  Event Bidding Process</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 Adapted from Getz, 2014</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488502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5.1 Event Bidding Process</a:t>
            </a:r>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b="1" dirty="0" smtClean="0"/>
              <a:t>5.1    Bidding on Events</a:t>
            </a:r>
          </a:p>
          <a:p>
            <a:pPr algn="just"/>
            <a:r>
              <a:rPr lang="en-US" dirty="0" err="1"/>
              <a:t>Hautbois</a:t>
            </a:r>
            <a:r>
              <a:rPr lang="en-US" dirty="0"/>
              <a:t>, Parent &amp; Seguin (2012) offer some criteria that can be implemented for a successful bid but also consider the stakeholder network as a key factor. </a:t>
            </a:r>
            <a:endParaRPr lang="en-US" dirty="0" smtClean="0"/>
          </a:p>
          <a:p>
            <a:pPr algn="just"/>
            <a:r>
              <a:rPr lang="en-US" dirty="0" smtClean="0"/>
              <a:t>They </a:t>
            </a:r>
            <a:r>
              <a:rPr lang="en-US" dirty="0"/>
              <a:t>also look at the salience of different stakeholder relationships and determine the bid success factor. All stakeholders should work together for the bid to be successful. </a:t>
            </a:r>
            <a:endParaRPr lang="en-US" dirty="0" smtClean="0"/>
          </a:p>
          <a:p>
            <a:pPr algn="just"/>
            <a:r>
              <a:rPr lang="en-US" dirty="0" err="1" smtClean="0"/>
              <a:t>Lockstone-Binney</a:t>
            </a:r>
            <a:r>
              <a:rPr lang="en-US" dirty="0"/>
              <a:t>, Whitelaw, Robertson, Junek &amp; Michael, 2014 investigated in their study how ambassador programs worldwide can influence, high-profile individuals to award the bids to the bidding organization.  </a:t>
            </a:r>
            <a:endParaRPr lang="en-US" dirty="0" smtClean="0"/>
          </a:p>
          <a:p>
            <a:pPr algn="just"/>
            <a:r>
              <a:rPr lang="en-US" dirty="0" smtClean="0"/>
              <a:t>Owners </a:t>
            </a:r>
            <a:r>
              <a:rPr lang="en-US" dirty="0"/>
              <a:t>of events, or the sanctioning bodies, have a great deal of power when many bidders get involved (Zimbalist, 2016), but their power diminishes when the event has been awarded and local/national consortia have to produce it on time (and hopefully within budget). </a:t>
            </a:r>
            <a:endParaRPr lang="en-US" dirty="0" smtClean="0"/>
          </a:p>
          <a:p>
            <a:pPr algn="just"/>
            <a:r>
              <a:rPr lang="en-US" dirty="0" smtClean="0"/>
              <a:t>If </a:t>
            </a:r>
            <a:r>
              <a:rPr lang="en-US" dirty="0"/>
              <a:t>event organizers cannot produce it on time, or run out of money (see the case by Parent) (</a:t>
            </a:r>
            <a:r>
              <a:rPr lang="en-US" dirty="0" err="1"/>
              <a:t>Preuss</a:t>
            </a:r>
            <a:r>
              <a:rPr lang="en-US" dirty="0"/>
              <a:t> &amp; </a:t>
            </a:r>
            <a:r>
              <a:rPr lang="en-US" dirty="0" err="1"/>
              <a:t>Schnitzer</a:t>
            </a:r>
            <a:r>
              <a:rPr lang="en-US" dirty="0"/>
              <a:t>, 2015) the owners have a major problem.  </a:t>
            </a:r>
          </a:p>
        </p:txBody>
      </p:sp>
    </p:spTree>
    <p:extLst>
      <p:ext uri="{BB962C8B-B14F-4D97-AF65-F5344CB8AC3E}">
        <p14:creationId xmlns:p14="http://schemas.microsoft.com/office/powerpoint/2010/main" val="146296574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5.1 Event Bidding Process</a:t>
            </a:r>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b="1" dirty="0" smtClean="0"/>
              <a:t>5.1  Bidding on Events</a:t>
            </a:r>
          </a:p>
          <a:p>
            <a:pPr algn="just"/>
            <a:r>
              <a:rPr lang="en-US" dirty="0" smtClean="0"/>
              <a:t>On </a:t>
            </a:r>
            <a:r>
              <a:rPr lang="en-US" dirty="0"/>
              <a:t>the bidders' side, who actually makes the bid is often less important than who has the power to sanction or reject a bid, and while this powerful actor is often local government (who are owners of venues, regulators of land use and necessary funders) it might also be national governments (who must be part of Olympic bids), or the venues needed for competitions. </a:t>
            </a:r>
            <a:endParaRPr lang="en-US" dirty="0" smtClean="0"/>
          </a:p>
          <a:p>
            <a:pPr algn="just"/>
            <a:r>
              <a:rPr lang="en-US" dirty="0" smtClean="0"/>
              <a:t>When </a:t>
            </a:r>
            <a:r>
              <a:rPr lang="en-US" dirty="0"/>
              <a:t>infrastructure is required, such as new sport venues or transportation improvements, additional funds and multiple approvals are required government plays an important role.  </a:t>
            </a:r>
          </a:p>
          <a:p>
            <a:pPr algn="just"/>
            <a:r>
              <a:rPr lang="en-US" dirty="0"/>
              <a:t>Community support or opposition are often determining factors, with mega-events and their costs attracting the most attention and generating the most controversy. </a:t>
            </a:r>
            <a:endParaRPr lang="en-US" dirty="0" smtClean="0"/>
          </a:p>
          <a:p>
            <a:pPr algn="just"/>
            <a:r>
              <a:rPr lang="en-US" dirty="0" smtClean="0"/>
              <a:t>"</a:t>
            </a:r>
            <a:r>
              <a:rPr lang="en-US" dirty="0"/>
              <a:t>Power to the people" rings true in those cases where citizens are organized in their opposition, and the media can also have a substantial effect on decision-makers by either giving tacit or explicit support, or taking the role of opponent. </a:t>
            </a:r>
          </a:p>
        </p:txBody>
      </p:sp>
    </p:spTree>
    <p:extLst>
      <p:ext uri="{BB962C8B-B14F-4D97-AF65-F5344CB8AC3E}">
        <p14:creationId xmlns:p14="http://schemas.microsoft.com/office/powerpoint/2010/main" val="221754305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Bidding</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Emery, P. R. (2002). Bidding to host a major sports event: The local </a:t>
            </a:r>
            <a:r>
              <a:rPr lang="en-US" dirty="0" err="1"/>
              <a:t>organising</a:t>
            </a:r>
            <a:r>
              <a:rPr lang="en-US" dirty="0"/>
              <a:t> committee perspective. International Journal of Public Sector Management, 15(4), 316-335.</a:t>
            </a:r>
          </a:p>
          <a:p>
            <a:pPr algn="just"/>
            <a:r>
              <a:rPr lang="en-US" i="1" dirty="0"/>
              <a:t>Abstract: Major sports events have the potential to offer significant benefits to any city, but at the same time are likely to entail immense resource </a:t>
            </a:r>
            <a:r>
              <a:rPr lang="en-US" i="1" dirty="0" err="1"/>
              <a:t>utilisation</a:t>
            </a:r>
            <a:r>
              <a:rPr lang="en-US" i="1" dirty="0"/>
              <a:t> and enormous risk. </a:t>
            </a:r>
            <a:r>
              <a:rPr lang="en-US" i="1" dirty="0" err="1"/>
              <a:t>Focussed</a:t>
            </a:r>
            <a:r>
              <a:rPr lang="en-US" i="1" dirty="0"/>
              <a:t> at the </a:t>
            </a:r>
            <a:r>
              <a:rPr lang="en-US" i="1" dirty="0" err="1"/>
              <a:t>organising</a:t>
            </a:r>
            <a:r>
              <a:rPr lang="en-US" i="1" dirty="0"/>
              <a:t> committee level, and drawing upon general management and project management literature, aims to collect empirical data to identify current management practice used in the bidding process, and determine key factors in successful bidding. A self‐administered postal questionnaire was sent to 220 randomly selected major sports event </a:t>
            </a:r>
            <a:r>
              <a:rPr lang="en-US" i="1" dirty="0" err="1"/>
              <a:t>organisers</a:t>
            </a:r>
            <a:r>
              <a:rPr lang="en-US" i="1" dirty="0"/>
              <a:t> from ten different countries. Targeted at the chief executive officer level or equivalent, the questionnaire provided general contextual detail and </a:t>
            </a:r>
            <a:r>
              <a:rPr lang="en-US" i="1" dirty="0" err="1"/>
              <a:t>focussed</a:t>
            </a:r>
            <a:r>
              <a:rPr lang="en-US" i="1" dirty="0"/>
              <a:t> on present sports event management practices and processes. To gain more in‐depth understanding of successful applications, three semi‐structured interviews were administered in England. The findings reveal that the primary motivations behind local authority involvement are heightening area profile and sport promotion. Successful public sector applications were found to use bounded rational decision‐making, driven largely by political reasoning rather than detailed objective analysis. Specifically identifies and discusses five key factors behind successful national and international governing body approval</a:t>
            </a:r>
            <a:r>
              <a:rPr lang="en-US" i="1" dirty="0" smtClean="0"/>
              <a:t>.</a:t>
            </a:r>
            <a:endParaRPr lang="en-US" dirty="0"/>
          </a:p>
          <a:p>
            <a:pPr algn="just"/>
            <a:r>
              <a:rPr lang="en-US" i="1" dirty="0"/>
              <a:t>Keywords: Sport, Tendering, Marketing</a:t>
            </a:r>
            <a:endParaRPr lang="en-US" dirty="0"/>
          </a:p>
          <a:p>
            <a:pPr algn="just"/>
            <a:endParaRPr lang="en-US" dirty="0"/>
          </a:p>
        </p:txBody>
      </p:sp>
    </p:spTree>
    <p:extLst>
      <p:ext uri="{BB962C8B-B14F-4D97-AF65-F5344CB8AC3E}">
        <p14:creationId xmlns:p14="http://schemas.microsoft.com/office/powerpoint/2010/main" val="320732180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Bidding</a:t>
            </a:r>
            <a:endParaRPr lang="en-US" dirty="0"/>
          </a:p>
        </p:txBody>
      </p:sp>
      <p:sp>
        <p:nvSpPr>
          <p:cNvPr id="3" name="Content Placeholder 2"/>
          <p:cNvSpPr>
            <a:spLocks noGrp="1"/>
          </p:cNvSpPr>
          <p:nvPr>
            <p:ph idx="1"/>
          </p:nvPr>
        </p:nvSpPr>
        <p:spPr>
          <a:xfrm>
            <a:off x="284163" y="1816768"/>
            <a:ext cx="8574087" cy="5041232"/>
          </a:xfrm>
        </p:spPr>
        <p:txBody>
          <a:bodyPr>
            <a:normAutofit fontScale="62500" lnSpcReduction="20000"/>
          </a:bodyPr>
          <a:lstStyle/>
          <a:p>
            <a:pPr marL="0" indent="0" algn="just">
              <a:buNone/>
            </a:pPr>
            <a:r>
              <a:rPr lang="en-US" dirty="0"/>
              <a:t>Zimbalist, A. (2016). 4 Corruption and the bidding process for the Olympics and World Cup. In </a:t>
            </a:r>
            <a:r>
              <a:rPr lang="en-US" i="1" dirty="0"/>
              <a:t>Global Corruption Report: Sport</a:t>
            </a:r>
            <a:r>
              <a:rPr lang="en-US" dirty="0"/>
              <a:t> (pp. 178-182). Routledge.</a:t>
            </a:r>
          </a:p>
          <a:p>
            <a:pPr algn="just"/>
            <a:r>
              <a:rPr lang="en-US" i="1" dirty="0"/>
              <a:t>The process Every four years the International Olympic Committee (IOC) and the </a:t>
            </a:r>
            <a:r>
              <a:rPr lang="en-US" i="1" dirty="0" err="1"/>
              <a:t>Fédération</a:t>
            </a:r>
            <a:r>
              <a:rPr lang="en-US" i="1" dirty="0"/>
              <a:t> </a:t>
            </a:r>
            <a:r>
              <a:rPr lang="en-US" i="1" dirty="0" err="1"/>
              <a:t>Internationale</a:t>
            </a:r>
            <a:r>
              <a:rPr lang="en-US" i="1" dirty="0"/>
              <a:t> de Football Association (FIFA) run an international bidding competition that ends in the awarding of the Olympics or the football World Cup to a host city or country roughly seven years before the event is held. In the case of the Olympics, the international competition is often preceded by a national competition among cities in many of the potential host countries. For instance, in February 2013 the United States Olympic Committee (USOC) sent out an invitation to 50 US cities asking if they would be interested in hosting the 2024 Summer Games. In July 2014 the USOC named four cities (Washington, Boston, San Francisco and Los Angeles) as its finalists (even though Boston had never made a formal decision to be a candidate). The USOC anointed Boston as the official US candidate in January 2015.2</a:t>
            </a:r>
            <a:endParaRPr lang="en-US" dirty="0"/>
          </a:p>
          <a:p>
            <a:pPr algn="just"/>
            <a:r>
              <a:rPr lang="en-US" i="1" dirty="0"/>
              <a:t>The US candidate now enters into a competition with multiple ‘applicant’ cities from around the world. Applicant cities pay the IOC US$150,000 for the privilege of being considered in the contest.3 In 2016 the IOC will narrow the list down to three to five ‘candidate’ cities; candidate cities pay the IOC an additional US$500,000, in theory to cover the costs of the IOC’s consideration of their application.4 The IOC will pick the ‘winner’ in 2017. FIFA follows a similar process and timeline, with the exception that it is countries, not cities, that host the month-long final World Cup competition. In both cases, though, there is a fundamental, underlying economic reality: there is one seller (the IOC or FIFA), there is a monopoly and there are multiple bidders (and more potential bidders) from around the world. In the case of the Olympics, as indicated above, the process involving the monopoly seller with multiple bidders happens in two stages, first at the country level and then at the international level, raising the expense for the participants in the bidding game</a:t>
            </a:r>
            <a:r>
              <a:rPr lang="en-US" i="1" dirty="0" smtClean="0"/>
              <a:t>.</a:t>
            </a:r>
            <a:endParaRPr lang="en-US" dirty="0"/>
          </a:p>
        </p:txBody>
      </p:sp>
    </p:spTree>
    <p:extLst>
      <p:ext uri="{BB962C8B-B14F-4D97-AF65-F5344CB8AC3E}">
        <p14:creationId xmlns:p14="http://schemas.microsoft.com/office/powerpoint/2010/main" val="154100006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Preuss</a:t>
            </a:r>
            <a:r>
              <a:rPr lang="en-US" dirty="0"/>
              <a:t>, H., &amp; </a:t>
            </a:r>
            <a:r>
              <a:rPr lang="en-US" dirty="0" err="1"/>
              <a:t>Schnitzer</a:t>
            </a:r>
            <a:r>
              <a:rPr lang="en-US" dirty="0"/>
              <a:t>, M. (2015). Organization costs for a FIFA World Cup and their significance during a bid. </a:t>
            </a:r>
            <a:r>
              <a:rPr lang="en-US" i="1" dirty="0"/>
              <a:t>Event Management</a:t>
            </a:r>
            <a:r>
              <a:rPr lang="en-US" dirty="0"/>
              <a:t>, </a:t>
            </a:r>
            <a:r>
              <a:rPr lang="en-US" i="1" dirty="0"/>
              <a:t>19</a:t>
            </a:r>
            <a:r>
              <a:rPr lang="en-US" dirty="0"/>
              <a:t>(1), 57-72.</a:t>
            </a:r>
          </a:p>
          <a:p>
            <a:pPr algn="just"/>
            <a:r>
              <a:rPr lang="en-US" i="1" dirty="0"/>
              <a:t>Abstract: There is a lack of scholarly research into long-term local organizing committee (LOC) budget forecasts in the bidding stages of a FIFA World Cup. As FIFA increasingly takes control of LOC revenues and contributes to the LOC's costs, the bid committees are adopting a strategy to distort their budgets. On the one hand, this situation encourages committees to underestimate their budgets to give FIFA the impression that greater profits can be achieved, prospectively leading to a better bidding position. On the other hand, an underestimated budget means that potential shortcomings need to be covered by taxpayers' money. For this reason, our research aim is twofold. First, we will shed light on the size of an LOC budget by conducting a benchmarking analysis that demonstrates the complexity of the LOC budget and illustrates the many different ways in which previous hosts have compiled their budgets. Expert interviews verify that the size of the LOC budget plays a strategic role in the bidding process. Secondly, we will discuss the political constraints on forecasting an LOC budget based on games theory and agency theory. The article explains the ex-ante and ex-post opportunism of the LOCs in terms of their budget prognosis and how FIFA reacts to these behavioral patterns. </a:t>
            </a:r>
            <a:endParaRPr lang="en-US" dirty="0"/>
          </a:p>
          <a:p>
            <a:pPr algn="just"/>
            <a:r>
              <a:rPr lang="en-US" i="1" dirty="0"/>
              <a:t>Keywords: </a:t>
            </a:r>
            <a:r>
              <a:rPr lang="en-US" i="1" dirty="0">
                <a:hlinkClick r:id="rId2" action="ppaction://hlinkfile"/>
              </a:rPr>
              <a:t>Benchmark Analysis</a:t>
            </a:r>
            <a:r>
              <a:rPr lang="en-US" i="1" dirty="0"/>
              <a:t>; </a:t>
            </a:r>
            <a:r>
              <a:rPr lang="en-US" i="1" dirty="0">
                <a:hlinkClick r:id="rId3" action="ppaction://hlinkfile"/>
              </a:rPr>
              <a:t>FIFA World Cup</a:t>
            </a:r>
            <a:r>
              <a:rPr lang="en-US" i="1" dirty="0"/>
              <a:t>; </a:t>
            </a:r>
            <a:r>
              <a:rPr lang="en-US" i="1" dirty="0">
                <a:hlinkClick r:id="rId4" action="ppaction://hlinkfile"/>
              </a:rPr>
              <a:t>Financing Mega-Events</a:t>
            </a:r>
            <a:r>
              <a:rPr lang="en-US" i="1" dirty="0"/>
              <a:t>; </a:t>
            </a:r>
            <a:r>
              <a:rPr lang="en-US" i="1" dirty="0">
                <a:hlinkClick r:id="rId5" action="ppaction://hlinkfile"/>
              </a:rPr>
              <a:t>Games Theory</a:t>
            </a:r>
            <a:r>
              <a:rPr lang="en-US" i="1" dirty="0"/>
              <a:t>; </a:t>
            </a:r>
            <a:r>
              <a:rPr lang="en-US" i="1" dirty="0">
                <a:hlinkClick r:id="rId6" action="ppaction://hlinkfile"/>
              </a:rPr>
              <a:t>Institutional Economics</a:t>
            </a:r>
            <a:r>
              <a:rPr lang="en-US" i="1" dirty="0"/>
              <a:t>; </a:t>
            </a:r>
            <a:r>
              <a:rPr lang="en-US" i="1" dirty="0">
                <a:hlinkClick r:id="rId7" action="ppaction://hlinkfile"/>
              </a:rPr>
              <a:t>LOC Budget</a:t>
            </a:r>
            <a:r>
              <a:rPr lang="en-US" i="1" dirty="0"/>
              <a:t>; </a:t>
            </a:r>
            <a:r>
              <a:rPr lang="en-US" i="1" dirty="0">
                <a:hlinkClick r:id="rId8" action="ppaction://hlinkfile"/>
              </a:rPr>
              <a:t>Long-Term Budget Planning</a:t>
            </a:r>
            <a:r>
              <a:rPr lang="en-US" i="1" dirty="0"/>
              <a:t> </a:t>
            </a:r>
            <a:endParaRPr lang="en-US" dirty="0"/>
          </a:p>
          <a:p>
            <a:pPr algn="just"/>
            <a:endParaRPr lang="en-US" dirty="0"/>
          </a:p>
        </p:txBody>
      </p:sp>
    </p:spTree>
    <p:extLst>
      <p:ext uri="{BB962C8B-B14F-4D97-AF65-F5344CB8AC3E}">
        <p14:creationId xmlns:p14="http://schemas.microsoft.com/office/powerpoint/2010/main" val="65529959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Bidding</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Lockstone-Binney</a:t>
            </a:r>
            <a:r>
              <a:rPr lang="en-US" dirty="0"/>
              <a:t>, L., Whitelaw, P., Robertson, M., Junek, O., &amp; Michael, I. (2014). The motives of ambassadors in bidding for international association meetings and events. </a:t>
            </a:r>
            <a:r>
              <a:rPr lang="en-US" i="1" dirty="0"/>
              <a:t>Event Management</a:t>
            </a:r>
            <a:r>
              <a:rPr lang="en-US" dirty="0"/>
              <a:t>, </a:t>
            </a:r>
            <a:r>
              <a:rPr lang="en-US" i="1" dirty="0"/>
              <a:t>18</a:t>
            </a:r>
            <a:r>
              <a:rPr lang="en-US" dirty="0"/>
              <a:t>(1), 65-74.</a:t>
            </a:r>
          </a:p>
          <a:p>
            <a:pPr algn="just"/>
            <a:r>
              <a:rPr lang="en-US" i="1" dirty="0"/>
              <a:t>Abstract: As destinations contest the rights to host international association-based meetings and events, competitive points of difference in the bidding process can mean the success or loss of a bid. One of these points of difference has been the growth of ambassador programs worldwide. These programs consist of influential, high-profile individuals, representing their particular industry body or association. Ambassadors work together with destination marketing organizations (DMOs) and meetings/conference professionals in putting forward bids to their association for future events. To understand the motivations of ambassadors in bidding for international meetings and events, an exploratory study employing an online survey was conducted with ambassadors from three programs, one based in Australia, one based in Southeast Asia, and one in the Middle East. The results provide a demographic profile of ambassadors and highlight their motives for actively bidding for international meetings and events. The study adds to knowledge on a topic for which limited research has been undertaken—that of the bidding process for business events—and expands understanding of how ambassador programs, together with DMOs, can contribute to a professional bidding process for globally roaming international association meetings and events. </a:t>
            </a:r>
            <a:endParaRPr lang="en-US" dirty="0"/>
          </a:p>
          <a:p>
            <a:pPr marL="0" indent="0" algn="just">
              <a:buNone/>
            </a:pPr>
            <a:endParaRPr lang="en-US" dirty="0"/>
          </a:p>
          <a:p>
            <a:pPr algn="just"/>
            <a:r>
              <a:rPr lang="en-US" i="1" dirty="0"/>
              <a:t>Keywords: </a:t>
            </a:r>
            <a:r>
              <a:rPr lang="en-US" i="1" dirty="0">
                <a:hlinkClick r:id="rId2" action="ppaction://hlinkfile"/>
              </a:rPr>
              <a:t>ambassador programs</a:t>
            </a:r>
            <a:r>
              <a:rPr lang="en-US" i="1" dirty="0"/>
              <a:t>; </a:t>
            </a:r>
            <a:r>
              <a:rPr lang="en-US" i="1" dirty="0">
                <a:hlinkClick r:id="rId3" action="ppaction://hlinkfile"/>
              </a:rPr>
              <a:t>bidding</a:t>
            </a:r>
            <a:r>
              <a:rPr lang="en-US" i="1" dirty="0"/>
              <a:t>; </a:t>
            </a:r>
            <a:r>
              <a:rPr lang="en-US" i="1" dirty="0">
                <a:hlinkClick r:id="rId4" action="ppaction://hlinkfile"/>
              </a:rPr>
              <a:t>business events</a:t>
            </a:r>
            <a:r>
              <a:rPr lang="en-US" i="1" dirty="0"/>
              <a:t>; </a:t>
            </a:r>
            <a:r>
              <a:rPr lang="en-US" i="1" dirty="0">
                <a:hlinkClick r:id="rId5" action="ppaction://hlinkfile"/>
              </a:rPr>
              <a:t>destination marketing organizations (DMOs)</a:t>
            </a:r>
            <a:r>
              <a:rPr lang="en-US" i="1" dirty="0"/>
              <a:t> </a:t>
            </a:r>
            <a:endParaRPr lang="en-US" dirty="0"/>
          </a:p>
          <a:p>
            <a:pPr marL="0" indent="0" algn="just">
              <a:buNone/>
            </a:pPr>
            <a:endParaRPr lang="en-US" dirty="0"/>
          </a:p>
        </p:txBody>
      </p:sp>
    </p:spTree>
    <p:extLst>
      <p:ext uri="{BB962C8B-B14F-4D97-AF65-F5344CB8AC3E}">
        <p14:creationId xmlns:p14="http://schemas.microsoft.com/office/powerpoint/2010/main" val="30483231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Hautbois</a:t>
            </a:r>
            <a:r>
              <a:rPr lang="en-US" dirty="0"/>
              <a:t>, C., Parent, M. M., &amp; </a:t>
            </a:r>
            <a:r>
              <a:rPr lang="en-US" dirty="0" err="1"/>
              <a:t>Séguin</a:t>
            </a:r>
            <a:r>
              <a:rPr lang="en-US" dirty="0"/>
              <a:t>, B. (2012). How to win a bid for major sporting events? A stakeholder analysis of the 2018 Olympic Winter Games French bid. </a:t>
            </a:r>
            <a:r>
              <a:rPr lang="en-US" i="1" dirty="0"/>
              <a:t>Sport Management Review</a:t>
            </a:r>
            <a:r>
              <a:rPr lang="en-US" dirty="0"/>
              <a:t>, </a:t>
            </a:r>
            <a:r>
              <a:rPr lang="en-US" i="1" dirty="0"/>
              <a:t>15</a:t>
            </a:r>
            <a:r>
              <a:rPr lang="en-US" dirty="0"/>
              <a:t>(3), 263-275.</a:t>
            </a:r>
          </a:p>
          <a:p>
            <a:pPr algn="just"/>
            <a:r>
              <a:rPr lang="en-US" i="1" dirty="0"/>
              <a:t>ABSTRACT: While understanding the planning and hosting of major sporting events is a popular research area, less is known about the bid process despite the potential economic and political spinoffs. Some studies offer criteria for successful bids and even consider the stakeholder network as a key factor. Considering the importance of the stakeholder network, we delve deeper into this area. Using the power, legitimacy and urgency framework by Mitchell et al. (1997), we examine the 2018 Olympic Winter Games’ French national bid competition (four candidacies) to analyze the stakeholder relationships, identify their salience and then determine stakeholder-based bid key success factors. Archival material and 28 interviews were analyzed. We notably found that to increase the probability of winning, no actor alone should have a definitive status, the sport stakeholder group should have at least the expectant status, and no strategic stakeholder should have the latent status. We also find that a three-level analysis of the stakeholder network allows for a greater understanding of the bid governance and process dynamics at play, which help to elucidate a successful bid. We contribute to the literature by (a) showing how stakeholder salience analysis can assist in understanding the bid network governance structure; (b) demonstrating that stakeholder salience depends on the level which is analyzed (local, between bids, and with the event owner), the stage (deciding to bid, national bid competition, national bid win/international competition), and the case/context; and (c) determining stakeholder-based key bid success factors such as who should and should not be more salient in the bid process</a:t>
            </a:r>
            <a:r>
              <a:rPr lang="en-US" i="1" dirty="0" smtClean="0"/>
              <a:t>.</a:t>
            </a:r>
            <a:endParaRPr lang="en-US" dirty="0"/>
          </a:p>
          <a:p>
            <a:pPr algn="just"/>
            <a:r>
              <a:rPr lang="en-US" i="1" dirty="0"/>
              <a:t>Keywords: Major sporting events; Stakeholder; Olympic Games; Bid</a:t>
            </a:r>
            <a:endParaRPr lang="en-US" dirty="0"/>
          </a:p>
          <a:p>
            <a:pPr algn="just"/>
            <a:endParaRPr lang="en-US" dirty="0"/>
          </a:p>
        </p:txBody>
      </p:sp>
    </p:spTree>
    <p:extLst>
      <p:ext uri="{BB962C8B-B14F-4D97-AF65-F5344CB8AC3E}">
        <p14:creationId xmlns:p14="http://schemas.microsoft.com/office/powerpoint/2010/main" val="237016590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Focal Organization</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Looking back at the major stakeholders as identified by </a:t>
            </a:r>
            <a:r>
              <a:rPr lang="en-US" dirty="0" err="1"/>
              <a:t>Chappelet</a:t>
            </a:r>
            <a:r>
              <a:rPr lang="en-US" dirty="0"/>
              <a:t>, J. L., &amp; Parent, M. M. (2015) in Figure 5.1, the first stakeholder group we will focus on is the focal organization. </a:t>
            </a:r>
            <a:endParaRPr lang="en-US" dirty="0" smtClean="0"/>
          </a:p>
          <a:p>
            <a:r>
              <a:rPr lang="en-US" dirty="0" smtClean="0"/>
              <a:t>As </a:t>
            </a:r>
            <a:r>
              <a:rPr lang="en-US" dirty="0"/>
              <a:t>previously discussed the focal organization is the organized group with specific strategic goals and specific production. </a:t>
            </a:r>
            <a:endParaRPr lang="en-US" dirty="0" smtClean="0"/>
          </a:p>
          <a:p>
            <a:r>
              <a:rPr lang="en-US" dirty="0" smtClean="0"/>
              <a:t>Depending </a:t>
            </a:r>
            <a:r>
              <a:rPr lang="en-US" dirty="0"/>
              <a:t>on the type of event the focal organization will be different. </a:t>
            </a:r>
            <a:endParaRPr lang="en-US" dirty="0" smtClean="0"/>
          </a:p>
          <a:p>
            <a:r>
              <a:rPr lang="en-US" dirty="0" smtClean="0"/>
              <a:t>In </a:t>
            </a:r>
            <a:r>
              <a:rPr lang="en-US" dirty="0"/>
              <a:t>the case of mega-events local government becomes the focal organization as they are responsible for signing the host-city agreement with event owners and is also responsible for executing it.  </a:t>
            </a:r>
            <a:endParaRPr lang="en-US" dirty="0" smtClean="0"/>
          </a:p>
          <a:p>
            <a:r>
              <a:rPr lang="en-US" dirty="0" smtClean="0"/>
              <a:t>In </a:t>
            </a:r>
            <a:r>
              <a:rPr lang="en-US" dirty="0"/>
              <a:t>the study of Parent &amp; </a:t>
            </a:r>
            <a:r>
              <a:rPr lang="en-US" dirty="0" err="1"/>
              <a:t>Séguin</a:t>
            </a:r>
            <a:r>
              <a:rPr lang="en-US" dirty="0"/>
              <a:t> (2007) the event owners cancelled the contract with the organizing committee due to a lack of financial commitment, power struggle between partners, politics and communication to name a few.  </a:t>
            </a:r>
            <a:endParaRPr lang="en-US" dirty="0" smtClean="0"/>
          </a:p>
          <a:p>
            <a:r>
              <a:rPr lang="en-US" dirty="0" smtClean="0"/>
              <a:t>The </a:t>
            </a:r>
            <a:r>
              <a:rPr lang="en-US" dirty="0"/>
              <a:t>focal organization can either conform to certain pressures or resist them depending on the situation (Parent &amp; Slack, 2007).</a:t>
            </a:r>
          </a:p>
          <a:p>
            <a:endParaRPr lang="en-US" dirty="0"/>
          </a:p>
        </p:txBody>
      </p:sp>
    </p:spTree>
    <p:extLst>
      <p:ext uri="{BB962C8B-B14F-4D97-AF65-F5344CB8AC3E}">
        <p14:creationId xmlns:p14="http://schemas.microsoft.com/office/powerpoint/2010/main" val="38202602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Focal Organization</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Parent, M., &amp; </a:t>
            </a:r>
            <a:r>
              <a:rPr lang="en-US" dirty="0" err="1"/>
              <a:t>Séguin</a:t>
            </a:r>
            <a:r>
              <a:rPr lang="en-US" dirty="0"/>
              <a:t>, B. (2007). Factors that led to the drowning of a world championship organizing committee: A stakeholder approach. </a:t>
            </a:r>
            <a:r>
              <a:rPr lang="en-US" i="1" dirty="0"/>
              <a:t>European Sport Management Quarterly</a:t>
            </a:r>
            <a:r>
              <a:rPr lang="en-US" dirty="0"/>
              <a:t>, </a:t>
            </a:r>
            <a:r>
              <a:rPr lang="en-US" i="1" dirty="0"/>
              <a:t>7</a:t>
            </a:r>
            <a:r>
              <a:rPr lang="en-US" dirty="0"/>
              <a:t>(2), 187-212.</a:t>
            </a:r>
          </a:p>
          <a:p>
            <a:pPr algn="just"/>
            <a:r>
              <a:rPr lang="en-US" i="1" dirty="0"/>
              <a:t>Abstract: The purpose of this paper was to explore the organizational and stakeholder-related factors which led to the </a:t>
            </a:r>
            <a:r>
              <a:rPr lang="en-US" i="1" dirty="0" err="1"/>
              <a:t>Fédération</a:t>
            </a:r>
            <a:r>
              <a:rPr lang="en-US" i="1" dirty="0"/>
              <a:t> </a:t>
            </a:r>
            <a:r>
              <a:rPr lang="en-US" i="1" dirty="0" err="1"/>
              <a:t>Internationale</a:t>
            </a:r>
            <a:r>
              <a:rPr lang="en-US" i="1" dirty="0"/>
              <a:t> de Natation (FINA) cancelling its contract with the 2005 Montreal Aquatics World Championships Organizing Committee, thereby pulling the event from Montreal, Canada. The case study, based on stakeholder theory, was built through bid/organizing committee member and stakeholder interviews and archival material. A lack of formal financial commitments, power congruence between partners and the pervasive politics, communication, proper human resource management procedures, and proper due diligence emerged as the critical combination of factors which resulted in the unfortunate outcome. This study contributes significantly to the literature and to entities/stakeholders engaged in events (governments, sport federations, etc.) by (1) providing a new approach to studying failed organizing committees; and (2) highlighting issues that are critical to managing (and keeping) sporting events, thus avoiding failure. A model of organizing committee failure is also proposed</a:t>
            </a:r>
            <a:r>
              <a:rPr lang="en-US" i="1" dirty="0" smtClean="0"/>
              <a:t>.</a:t>
            </a:r>
            <a:endParaRPr lang="en-US" dirty="0"/>
          </a:p>
          <a:p>
            <a:pPr algn="just"/>
            <a:r>
              <a:rPr lang="en-US" i="1" dirty="0"/>
              <a:t>Keywords: Stakeholders, stakeholder theory, event organizer, 2005 FINA World Championships</a:t>
            </a:r>
            <a:endParaRPr lang="en-US" dirty="0"/>
          </a:p>
          <a:p>
            <a:pPr algn="just"/>
            <a:endParaRPr lang="en-US" dirty="0"/>
          </a:p>
        </p:txBody>
      </p:sp>
    </p:spTree>
    <p:extLst>
      <p:ext uri="{BB962C8B-B14F-4D97-AF65-F5344CB8AC3E}">
        <p14:creationId xmlns:p14="http://schemas.microsoft.com/office/powerpoint/2010/main" val="243957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err="1"/>
              <a:t>Ziakas</a:t>
            </a:r>
            <a:r>
              <a:rPr lang="en-US" dirty="0"/>
              <a:t>, V., and Costa, C. (2010). Explicating inter-organizational linkages of a host community’s events network. </a:t>
            </a:r>
            <a:r>
              <a:rPr lang="en-US" i="1" dirty="0"/>
              <a:t>International Journal of Event and Festival </a:t>
            </a:r>
            <a:r>
              <a:rPr lang="en-US" i="1" dirty="0" smtClean="0"/>
              <a:t>Management, </a:t>
            </a:r>
            <a:r>
              <a:rPr lang="en-US" i="1" dirty="0"/>
              <a:t>1</a:t>
            </a:r>
            <a:r>
              <a:rPr lang="en-US" dirty="0"/>
              <a:t> (2), 132-147. </a:t>
            </a:r>
          </a:p>
          <a:p>
            <a:pPr algn="just"/>
            <a:r>
              <a:rPr lang="en-US" i="1" dirty="0"/>
              <a:t>From the abstract: "The purpose of this paper is to examine the inter-organizational patterns of an events network that shape a host community’s capacity to capitalize on its event portfolio. … Results showed that collaboration was not consistent across all types of links. The most central organizations in the network were the Tourism Department and the Chamber. Shared information was the predominant type of link with other types of links being weaker resulting in low </a:t>
            </a:r>
            <a:r>
              <a:rPr lang="en-US" i="1" dirty="0" err="1"/>
              <a:t>multiplexity</a:t>
            </a:r>
            <a:r>
              <a:rPr lang="en-US" i="1" dirty="0"/>
              <a:t> scores. Reciprocity among existing links was above average. Finally, the organizations appeared to have high levels of trust and positive attitudes toward collaboration</a:t>
            </a:r>
            <a:r>
              <a:rPr lang="en-US" i="1" dirty="0" smtClean="0"/>
              <a:t>.”</a:t>
            </a:r>
          </a:p>
          <a:p>
            <a:pPr algn="just"/>
            <a:endParaRPr lang="en-US" i="1" dirty="0"/>
          </a:p>
          <a:p>
            <a:pPr algn="just"/>
            <a:r>
              <a:rPr lang="en-US" i="1" dirty="0"/>
              <a:t>Keywords: Calendar events, Networking</a:t>
            </a:r>
            <a:endParaRPr lang="en-US" dirty="0"/>
          </a:p>
          <a:p>
            <a:pPr algn="just"/>
            <a:endParaRPr lang="en-US" dirty="0"/>
          </a:p>
          <a:p>
            <a:pPr marL="0" indent="0" algn="just">
              <a:buNone/>
            </a:pPr>
            <a:endParaRPr lang="en-US" dirty="0"/>
          </a:p>
        </p:txBody>
      </p:sp>
    </p:spTree>
    <p:extLst>
      <p:ext uri="{BB962C8B-B14F-4D97-AF65-F5344CB8AC3E}">
        <p14:creationId xmlns:p14="http://schemas.microsoft.com/office/powerpoint/2010/main" val="154436915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Focal Organization</a:t>
            </a:r>
            <a:endParaRPr lang="en-US" dirty="0"/>
          </a:p>
        </p:txBody>
      </p:sp>
      <p:sp>
        <p:nvSpPr>
          <p:cNvPr id="3" name="Content Placeholder 2"/>
          <p:cNvSpPr>
            <a:spLocks noGrp="1"/>
          </p:cNvSpPr>
          <p:nvPr>
            <p:ph idx="1"/>
          </p:nvPr>
        </p:nvSpPr>
        <p:spPr>
          <a:xfrm>
            <a:off x="284163" y="2003898"/>
            <a:ext cx="8574087" cy="4854102"/>
          </a:xfrm>
        </p:spPr>
        <p:txBody>
          <a:bodyPr>
            <a:normAutofit fontScale="77500" lnSpcReduction="20000"/>
          </a:bodyPr>
          <a:lstStyle/>
          <a:p>
            <a:pPr marL="0" indent="0" algn="just">
              <a:buNone/>
            </a:pPr>
            <a:r>
              <a:rPr lang="en-US" dirty="0"/>
              <a:t>Parent, M. &amp; Slack, T. (2007). Conformity and Resistance: Preparing a Francophone Sporting Event in North America. Event Management, 11 (3), 129-143.</a:t>
            </a:r>
          </a:p>
          <a:p>
            <a:pPr algn="just"/>
            <a:r>
              <a:rPr lang="en-US" i="1" dirty="0"/>
              <a:t>Abstract: Organizing committees of large-scale sporting events face conflicting pressures from their environment when preparing to host the events, thereby leading them to conform to certain pressures and resist others. Writers on organizations, primarily institutional theorists, have mainly examined conformity, not resistance. This article seeks to examine the competing conforming and resistance pressures for an organizing committee. Findings from a case study relating to the </a:t>
            </a:r>
            <a:r>
              <a:rPr lang="en-US" i="1" dirty="0" err="1"/>
              <a:t>Jeux</a:t>
            </a:r>
            <a:r>
              <a:rPr lang="en-US" i="1" dirty="0"/>
              <a:t> de la Francophonie, or Games of La Francophonie, highlighted the presence of conflicting pressures between the North American context of the organizing committee and the European, Francophonie context of the event's international body, which impacted goal setting, funding/commercialization, athlete/artist caliber, sanctioning, and international government relationship and VIP treatment. The nature of the event, the stakeholders involved, and the event's setting or context were found to be interrelated sources of pressures on the organizing committee</a:t>
            </a:r>
            <a:r>
              <a:rPr lang="en-US" i="1" dirty="0" smtClean="0"/>
              <a:t>.</a:t>
            </a:r>
            <a:endParaRPr lang="en-US" dirty="0"/>
          </a:p>
          <a:p>
            <a:pPr algn="just"/>
            <a:r>
              <a:rPr lang="en-US" i="1" dirty="0"/>
              <a:t>Keywords: case study; conformity; events; francophone; </a:t>
            </a:r>
            <a:r>
              <a:rPr lang="en-US" i="1" dirty="0" err="1"/>
              <a:t>francophonie</a:t>
            </a:r>
            <a:r>
              <a:rPr lang="en-US" i="1" dirty="0"/>
              <a:t>; institutional theory; pressure; resistance; stakeholders</a:t>
            </a:r>
            <a:endParaRPr lang="en-US" dirty="0"/>
          </a:p>
          <a:p>
            <a:pPr algn="just"/>
            <a:endParaRPr lang="en-US" dirty="0"/>
          </a:p>
        </p:txBody>
      </p:sp>
    </p:spTree>
    <p:extLst>
      <p:ext uri="{BB962C8B-B14F-4D97-AF65-F5344CB8AC3E}">
        <p14:creationId xmlns:p14="http://schemas.microsoft.com/office/powerpoint/2010/main" val="252281504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5.3 Event Owners/Sanctioning Bodies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Event owners have a responsibility towards the community where the event takes place and need to follow proper management practices (Walters &amp; </a:t>
            </a:r>
            <a:r>
              <a:rPr lang="en-US" dirty="0" err="1"/>
              <a:t>Tacon</a:t>
            </a:r>
            <a:r>
              <a:rPr lang="en-US" dirty="0"/>
              <a:t>, 2010).  </a:t>
            </a:r>
            <a:endParaRPr lang="en-US" dirty="0" smtClean="0"/>
          </a:p>
          <a:p>
            <a:r>
              <a:rPr lang="en-US" dirty="0" smtClean="0"/>
              <a:t>Many </a:t>
            </a:r>
            <a:r>
              <a:rPr lang="en-US" dirty="0"/>
              <a:t>event owners understand this corporate social responsibility (CSR) and have implemented various programs and projects to give back to the communities where they operate. </a:t>
            </a:r>
            <a:endParaRPr lang="en-US" dirty="0" smtClean="0"/>
          </a:p>
          <a:p>
            <a:r>
              <a:rPr lang="en-US" dirty="0" err="1" smtClean="0"/>
              <a:t>Bradish</a:t>
            </a:r>
            <a:r>
              <a:rPr lang="en-US" dirty="0" smtClean="0"/>
              <a:t> </a:t>
            </a:r>
            <a:r>
              <a:rPr lang="en-US" dirty="0"/>
              <a:t>&amp; Cronin (2009) investigate some of this projects in their article on CSR within sport and gives examples how “Sports Philanthropy Project”, “Right to Play” and “FIFA” have given back to the communities.  </a:t>
            </a:r>
          </a:p>
          <a:p>
            <a:endParaRPr lang="en-US" dirty="0"/>
          </a:p>
        </p:txBody>
      </p:sp>
    </p:spTree>
    <p:extLst>
      <p:ext uri="{BB962C8B-B14F-4D97-AF65-F5344CB8AC3E}">
        <p14:creationId xmlns:p14="http://schemas.microsoft.com/office/powerpoint/2010/main" val="230171382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a:t>
            </a:r>
            <a:r>
              <a:rPr lang="en-US" dirty="0"/>
              <a:t>Note</a:t>
            </a:r>
            <a:r>
              <a:rPr lang="en-US" dirty="0" smtClean="0"/>
              <a:t>: The </a:t>
            </a:r>
            <a:r>
              <a:rPr lang="en-US" dirty="0"/>
              <a:t>Event Owners/Sanctioning Bodies</a:t>
            </a:r>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Walters, G., &amp; </a:t>
            </a:r>
            <a:r>
              <a:rPr lang="en-US" dirty="0" err="1"/>
              <a:t>Tacon</a:t>
            </a:r>
            <a:r>
              <a:rPr lang="en-US" dirty="0"/>
              <a:t>, R. (2010). Corporate social responsibility in sport: Stakeholder management in the UK football industry. </a:t>
            </a:r>
            <a:r>
              <a:rPr lang="en-US" i="1" dirty="0"/>
              <a:t>Journal of Management &amp; Organization</a:t>
            </a:r>
            <a:r>
              <a:rPr lang="en-US" dirty="0"/>
              <a:t>, </a:t>
            </a:r>
            <a:r>
              <a:rPr lang="en-US" i="1" dirty="0"/>
              <a:t>16</a:t>
            </a:r>
            <a:r>
              <a:rPr lang="en-US" dirty="0"/>
              <a:t>(4), 566-586.</a:t>
            </a:r>
          </a:p>
          <a:p>
            <a:pPr algn="just"/>
            <a:r>
              <a:rPr lang="en-US" i="1" dirty="0"/>
              <a:t>Abstract: Corporate social responsibility (CSR) has become increasingly significant for a wide range of </a:t>
            </a:r>
            <a:r>
              <a:rPr lang="en-US" i="1" dirty="0" err="1"/>
              <a:t>organisations</a:t>
            </a:r>
            <a:r>
              <a:rPr lang="en-US" i="1" dirty="0"/>
              <a:t> and for the managers that work within them. This is particularly true in the sport industry, where CSR is now an important area of focus for sport </a:t>
            </a:r>
            <a:r>
              <a:rPr lang="en-US" i="1" dirty="0" err="1"/>
              <a:t>organisations</a:t>
            </a:r>
            <a:r>
              <a:rPr lang="en-US" i="1" dirty="0"/>
              <a:t>, sport events and individual athletes. This article demonstrates how CSR can inform both theoretical debates and management practice within sport </a:t>
            </a:r>
            <a:r>
              <a:rPr lang="en-US" i="1" dirty="0" err="1"/>
              <a:t>organisations</a:t>
            </a:r>
            <a:r>
              <a:rPr lang="en-US" i="1" dirty="0"/>
              <a:t>. It does so by focusing on stakeholder theory, which overlaps considerably with CSR. In this article, stakeholder theory is used to examine three major CSR issues: stakeholder definition and salience, firm actions and responses, and stakeholder actions and responses. These three issues are considered in the context of the UK football industry. The article draws on 15 semi-structured qualitative interviews with senior representatives from a number of different </a:t>
            </a:r>
            <a:r>
              <a:rPr lang="en-US" i="1" dirty="0" err="1"/>
              <a:t>organisations</a:t>
            </a:r>
            <a:r>
              <a:rPr lang="en-US" i="1" dirty="0"/>
              <a:t>. These include the director of a large professional football club; a chief executive of a medium-sized professional football club in addition to the supporter-elected director; and the vice-chairman of a small professional football club. Additional interviews were undertaken with five representatives from national supporter </a:t>
            </a:r>
            <a:r>
              <a:rPr lang="en-US" i="1" dirty="0" err="1"/>
              <a:t>organisations</a:t>
            </a:r>
            <a:r>
              <a:rPr lang="en-US" i="1" dirty="0"/>
              <a:t>, two board members at two large supporter associations, two representatives from the Football League, one representative from the Independent Football Commission, and a prominent sports journalist. The analysis of the interview data illustrates ways in which CSR can be implemented by sport </a:t>
            </a:r>
            <a:r>
              <a:rPr lang="en-US" i="1" dirty="0" err="1"/>
              <a:t>organisations</a:t>
            </a:r>
            <a:r>
              <a:rPr lang="en-US" i="1" dirty="0"/>
              <a:t> through stakeholder management strategies. The article concludes that stakeholder theory has both conceptual and empirical value and can be used to illuminate key issues in sport management.</a:t>
            </a:r>
            <a:endParaRPr lang="en-US" dirty="0"/>
          </a:p>
          <a:p>
            <a:pPr marL="0" indent="0" algn="just">
              <a:buNone/>
            </a:pPr>
            <a:r>
              <a:rPr lang="en-US" i="1" dirty="0"/>
              <a:t>Keywords: corporate social responsibility, stakeholder theory, stakeholder salience, stakeholder management, sport </a:t>
            </a:r>
            <a:r>
              <a:rPr lang="en-US" i="1" dirty="0" err="1"/>
              <a:t>organisations</a:t>
            </a:r>
            <a:r>
              <a:rPr lang="en-US" i="1" dirty="0"/>
              <a:t>, football</a:t>
            </a:r>
            <a:endParaRPr lang="en-US" dirty="0"/>
          </a:p>
        </p:txBody>
      </p:sp>
    </p:spTree>
    <p:extLst>
      <p:ext uri="{BB962C8B-B14F-4D97-AF65-F5344CB8AC3E}">
        <p14:creationId xmlns:p14="http://schemas.microsoft.com/office/powerpoint/2010/main" val="283254256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a:t>
            </a:r>
            <a:r>
              <a:rPr lang="en-US" dirty="0"/>
              <a:t>Note</a:t>
            </a:r>
            <a:r>
              <a:rPr lang="en-US" dirty="0" smtClean="0"/>
              <a:t>: The </a:t>
            </a:r>
            <a:r>
              <a:rPr lang="en-US" dirty="0"/>
              <a:t>Event Owners/Sanctioning Bodies</a:t>
            </a:r>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err="1"/>
              <a:t>Bradish</a:t>
            </a:r>
            <a:r>
              <a:rPr lang="en-US" dirty="0"/>
              <a:t>, C., &amp; Cronin, J. J. (2009). Corporate social responsibility in sport. </a:t>
            </a:r>
            <a:r>
              <a:rPr lang="en-US" i="1" dirty="0"/>
              <a:t>Journal of Sport Management</a:t>
            </a:r>
            <a:r>
              <a:rPr lang="en-US" dirty="0"/>
              <a:t>, </a:t>
            </a:r>
            <a:r>
              <a:rPr lang="en-US" i="1" dirty="0"/>
              <a:t>23</a:t>
            </a:r>
            <a:r>
              <a:rPr lang="en-US" dirty="0"/>
              <a:t>(6), 691-697.</a:t>
            </a:r>
          </a:p>
          <a:p>
            <a:pPr algn="just"/>
            <a:r>
              <a:rPr lang="en-US" i="1" dirty="0"/>
              <a:t>Over the past decade, there has been a groundswell of support within the sport industry  to be “good sports”, as evidenced by a growing number of, and commitment to, “giving” initiatives and “charitable” programs. Consider the following examples: </a:t>
            </a:r>
            <a:endParaRPr lang="en-US" dirty="0"/>
          </a:p>
          <a:p>
            <a:pPr algn="just"/>
            <a:r>
              <a:rPr lang="en-US" i="1" dirty="0"/>
              <a:t>• In 1998, the “Sports Philanthropy Project” was founded, devoted to “harnessing the power of professional sports to support the development of healthy communities.” (Sports Philanthropy Project, 2009) To date, this organization has supported and sustained over 400 philanthropic-related organizations associated with athlete charities, league initiatives, and team foundations in the United States and Canada.</a:t>
            </a:r>
            <a:endParaRPr lang="en-US" dirty="0"/>
          </a:p>
          <a:p>
            <a:pPr algn="just"/>
            <a:r>
              <a:rPr lang="en-US" i="1" dirty="0"/>
              <a:t>• In 2003, “Right To Play” (formerly Olympic Aid) the international humanitarian organization was established, which has used sport to bring about change in over 40 of the world's most disadvantaged communities. Of note is their vision to “engage leaders on all sides of sport, business and media, to ensure every child's right to play” (www.righttoplay.com).</a:t>
            </a:r>
            <a:endParaRPr lang="en-US" dirty="0"/>
          </a:p>
          <a:p>
            <a:pPr algn="just"/>
            <a:r>
              <a:rPr lang="en-US" i="1" dirty="0"/>
              <a:t>• In 2005, the </a:t>
            </a:r>
            <a:r>
              <a:rPr lang="en-US" i="1" dirty="0" err="1"/>
              <a:t>Fédération</a:t>
            </a:r>
            <a:r>
              <a:rPr lang="en-US" i="1" dirty="0"/>
              <a:t> </a:t>
            </a:r>
            <a:r>
              <a:rPr lang="en-US" i="1" dirty="0" err="1"/>
              <a:t>Internationale</a:t>
            </a:r>
            <a:r>
              <a:rPr lang="en-US" i="1" dirty="0"/>
              <a:t> de Football Association (FIFA) became one of the first sport organizations to create an internal corporate social responsibility unit, and soon thereafter committed a significant percentage of their revenues to related corporate social responsibility programs (FIFA, 2005</a:t>
            </a:r>
            <a:r>
              <a:rPr lang="en-US" i="1" dirty="0" smtClean="0"/>
              <a:t>).</a:t>
            </a:r>
            <a:endParaRPr lang="en-US" dirty="0"/>
          </a:p>
          <a:p>
            <a:pPr algn="just"/>
            <a:r>
              <a:rPr lang="en-US" i="1" dirty="0"/>
              <a:t>It is clear that a considerable number of athletes, leagues, teams, and sport organizations have embraced the principles and practices of corporate social responsibility (CSR). Yet, while there is significant support for CSR in sport industry practice, corresponding sport management research in this area has received minimal attention. The intent of this special issue is to enhance and expand the literature by examining research and issues related to CSR within the sport context.</a:t>
            </a:r>
            <a:endParaRPr lang="en-US" dirty="0"/>
          </a:p>
        </p:txBody>
      </p:sp>
    </p:spTree>
    <p:extLst>
      <p:ext uri="{BB962C8B-B14F-4D97-AF65-F5344CB8AC3E}">
        <p14:creationId xmlns:p14="http://schemas.microsoft.com/office/powerpoint/2010/main" val="307781696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5.4 Host Community</a:t>
            </a:r>
            <a:endParaRPr lang="en-US" dirty="0"/>
          </a:p>
        </p:txBody>
      </p:sp>
      <p:sp>
        <p:nvSpPr>
          <p:cNvPr id="3" name="Content Placeholder 2"/>
          <p:cNvSpPr>
            <a:spLocks noGrp="1"/>
          </p:cNvSpPr>
          <p:nvPr>
            <p:ph idx="1"/>
          </p:nvPr>
        </p:nvSpPr>
        <p:spPr>
          <a:xfrm>
            <a:off x="284163" y="1756611"/>
            <a:ext cx="8574087" cy="5101389"/>
          </a:xfrm>
        </p:spPr>
        <p:txBody>
          <a:bodyPr>
            <a:normAutofit fontScale="77500" lnSpcReduction="20000"/>
          </a:bodyPr>
          <a:lstStyle/>
          <a:p>
            <a:r>
              <a:rPr lang="en-US" dirty="0"/>
              <a:t>Events have positive and negative impacts on the host community where they are being held and the perceived impacts of the events are likely to be modifiable with the passage of time (Kim &amp; </a:t>
            </a:r>
            <a:r>
              <a:rPr lang="en-US" dirty="0" err="1"/>
              <a:t>Petrick</a:t>
            </a:r>
            <a:r>
              <a:rPr lang="en-US" dirty="0"/>
              <a:t>, 2005). </a:t>
            </a:r>
            <a:endParaRPr lang="en-US" dirty="0" smtClean="0"/>
          </a:p>
          <a:p>
            <a:r>
              <a:rPr lang="en-US" dirty="0" smtClean="0"/>
              <a:t>We </a:t>
            </a:r>
            <a:r>
              <a:rPr lang="en-US" dirty="0"/>
              <a:t>have discussed these impacts in detail in Chapter 4. </a:t>
            </a:r>
            <a:endParaRPr lang="en-US" dirty="0" smtClean="0"/>
          </a:p>
          <a:p>
            <a:r>
              <a:rPr lang="en-US" dirty="0" smtClean="0"/>
              <a:t>Sport </a:t>
            </a:r>
            <a:r>
              <a:rPr lang="en-US" dirty="0"/>
              <a:t>events have been used in urban development, the construction of major sport facilities (Friedman &amp; Mason, 2004) and the possibility of forming community networks has been explored (</a:t>
            </a:r>
            <a:r>
              <a:rPr lang="en-US" dirty="0" err="1"/>
              <a:t>Misener</a:t>
            </a:r>
            <a:r>
              <a:rPr lang="en-US" dirty="0"/>
              <a:t> &amp; Mason, 2006).  </a:t>
            </a:r>
            <a:endParaRPr lang="en-US" dirty="0" smtClean="0"/>
          </a:p>
          <a:p>
            <a:r>
              <a:rPr lang="en-US" dirty="0" smtClean="0"/>
              <a:t>Involving </a:t>
            </a:r>
            <a:r>
              <a:rPr lang="en-US" dirty="0"/>
              <a:t>residents has become extremely important specifically during mega-events and most mega-events are sport events. </a:t>
            </a:r>
            <a:endParaRPr lang="en-US" dirty="0" smtClean="0"/>
          </a:p>
          <a:p>
            <a:r>
              <a:rPr lang="en-US" dirty="0" smtClean="0"/>
              <a:t>As </a:t>
            </a:r>
            <a:r>
              <a:rPr lang="en-US" dirty="0"/>
              <a:t>previously mentioned during mega-events government takes the role of the focal organization and Chi, Ouyang and Xu (2018) study focus on how the local residents subjectively evaluate the event and how this influence their attitude towards it.  </a:t>
            </a:r>
            <a:endParaRPr lang="en-US" dirty="0" smtClean="0"/>
          </a:p>
          <a:p>
            <a:r>
              <a:rPr lang="en-US" dirty="0" smtClean="0"/>
              <a:t>The </a:t>
            </a:r>
            <a:r>
              <a:rPr lang="en-US" dirty="0"/>
              <a:t>host community can also be consulted to understand if they would like to see a specific sport event to grow or not (</a:t>
            </a:r>
            <a:r>
              <a:rPr lang="en-US" dirty="0" err="1"/>
              <a:t>Moital</a:t>
            </a:r>
            <a:r>
              <a:rPr lang="en-US" dirty="0"/>
              <a:t>, Jackson &amp; Le </a:t>
            </a:r>
            <a:r>
              <a:rPr lang="en-US" dirty="0" err="1"/>
              <a:t>Couillard</a:t>
            </a:r>
            <a:r>
              <a:rPr lang="en-US" dirty="0"/>
              <a:t>, 2013</a:t>
            </a:r>
            <a:r>
              <a:rPr lang="en-US" dirty="0" smtClean="0"/>
              <a:t>).</a:t>
            </a:r>
            <a:endParaRPr lang="en-US" dirty="0"/>
          </a:p>
        </p:txBody>
      </p:sp>
    </p:spTree>
    <p:extLst>
      <p:ext uri="{BB962C8B-B14F-4D97-AF65-F5344CB8AC3E}">
        <p14:creationId xmlns:p14="http://schemas.microsoft.com/office/powerpoint/2010/main" val="30851560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Research Note: Host </a:t>
            </a:r>
            <a:r>
              <a:rPr lang="en-US" b="1" dirty="0" smtClean="0"/>
              <a:t>Community</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buNone/>
            </a:pPr>
            <a:r>
              <a:rPr lang="en-US" dirty="0"/>
              <a:t>Chi, C. G. Q., Ouyang, Z., &amp; Xu, X. (2018). Changing perceptions and reasoning process: Comparison of residents’ pre-and post-event attitudes. </a:t>
            </a:r>
            <a:r>
              <a:rPr lang="en-US" i="1" dirty="0"/>
              <a:t>Annals of Tourism Research</a:t>
            </a:r>
            <a:r>
              <a:rPr lang="en-US" dirty="0"/>
              <a:t>, </a:t>
            </a:r>
            <a:r>
              <a:rPr lang="en-US" i="1" dirty="0"/>
              <a:t>70</a:t>
            </a:r>
            <a:r>
              <a:rPr lang="en-US" dirty="0"/>
              <a:t>, 39-53.</a:t>
            </a:r>
          </a:p>
          <a:p>
            <a:r>
              <a:rPr lang="en-US" i="1" dirty="0"/>
              <a:t>Abstract: Upon a systematic assessment of how residents’ trust in government(s) and attachment to a marquee event influence their evaluations of the event’s impacts and subsequent attitudes towards the hosting of the event, this study further explores the dynamic nature of residents’ subjective evaluations and corresponding attitudes to the event. In line with the confirmation bias theory, findings clearly demonstrate that residents’ trust in government(s), attachment to the event, perceptions of the event’s impacts and ultimate support to the event have changed in a predictable manner over time. Moreover, findings indicate that individuals’ direct experience with the event alters the associations between their cognitive/affective evaluations and attitudes towards the event, with a shifted focus to the cognitive evaluations after the event</a:t>
            </a:r>
            <a:r>
              <a:rPr lang="en-US" i="1" dirty="0" smtClean="0"/>
              <a:t>.</a:t>
            </a:r>
            <a:endParaRPr lang="en-US" dirty="0"/>
          </a:p>
          <a:p>
            <a:r>
              <a:rPr lang="en-US" i="1" dirty="0"/>
              <a:t>Keywords: Temporal change, Conﬁrmation bias, Tourism impacts, Event attachment, Political trust</a:t>
            </a:r>
            <a:endParaRPr lang="en-US" dirty="0"/>
          </a:p>
          <a:p>
            <a:endParaRPr lang="en-US" dirty="0"/>
          </a:p>
        </p:txBody>
      </p:sp>
    </p:spTree>
    <p:extLst>
      <p:ext uri="{BB962C8B-B14F-4D97-AF65-F5344CB8AC3E}">
        <p14:creationId xmlns:p14="http://schemas.microsoft.com/office/powerpoint/2010/main" val="346995785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Host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Moital</a:t>
            </a:r>
            <a:r>
              <a:rPr lang="en-US" dirty="0"/>
              <a:t>, I., Jackson, C., &amp; Le </a:t>
            </a:r>
            <a:r>
              <a:rPr lang="en-US" dirty="0" err="1"/>
              <a:t>Couillard</a:t>
            </a:r>
            <a:r>
              <a:rPr lang="en-US" dirty="0"/>
              <a:t>, J. (2013).</a:t>
            </a:r>
            <a:r>
              <a:rPr lang="en-US" b="1" dirty="0"/>
              <a:t> </a:t>
            </a:r>
            <a:r>
              <a:rPr lang="en-US" dirty="0"/>
              <a:t>Using scenarios to investigate stakeholders’ views on the future of a sporting event. Event Management, 17, (4), 439-452.</a:t>
            </a:r>
          </a:p>
          <a:p>
            <a:pPr algn="just"/>
            <a:r>
              <a:rPr lang="en-US" i="1" dirty="0"/>
              <a:t>Abstract: The aim of this research was to identify if the continuation of a sporting event was supported by its stakeholders and what their objectives were for its future. Using a methodology adapted from scenario planning, the research investigated if the stakeholders desired the event to grow, and if so, in which areas and to what level. The finding was that the stakeholders supported its growth. They viewed the sporting event as being a small-scale to medium-scale event and saw it growing to become a medium- to large-scale event. A key finding was that the stakeholders had conflicting views about its future features, and this was due to their varying backgrounds and objectives set for the event. The results of this research emphasize the need for both researchers and practitioners to be more fully aware of the similarities and differences in stakeholder objectives in a dynamic, rather than static, environment.</a:t>
            </a:r>
            <a:endParaRPr lang="en-US" dirty="0"/>
          </a:p>
          <a:p>
            <a:pPr marL="0" indent="0" algn="just">
              <a:buNone/>
            </a:pPr>
            <a:endParaRPr lang="en-US" dirty="0"/>
          </a:p>
          <a:p>
            <a:pPr algn="just"/>
            <a:r>
              <a:rPr lang="en-US" i="1" dirty="0"/>
              <a:t>Keywords: community events; growth; scenarios; sporting events; stakeholder</a:t>
            </a:r>
            <a:endParaRPr lang="en-US" dirty="0"/>
          </a:p>
          <a:p>
            <a:pPr algn="just"/>
            <a:endParaRPr lang="en-US" dirty="0"/>
          </a:p>
        </p:txBody>
      </p:sp>
    </p:spTree>
    <p:extLst>
      <p:ext uri="{BB962C8B-B14F-4D97-AF65-F5344CB8AC3E}">
        <p14:creationId xmlns:p14="http://schemas.microsoft.com/office/powerpoint/2010/main" val="57699124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Host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Friedman, M, &amp; Mason, D. (2004). A Stakeholder Approach to Understanding Economic Development Decision Making: Public Subsidies for Professional Sport Facilities. </a:t>
            </a:r>
            <a:r>
              <a:rPr lang="en-US" i="1" dirty="0"/>
              <a:t>Economic Development Quarterly</a:t>
            </a:r>
            <a:r>
              <a:rPr lang="en-US" dirty="0"/>
              <a:t> 18: 236-254.</a:t>
            </a:r>
          </a:p>
          <a:p>
            <a:pPr algn="just"/>
            <a:r>
              <a:rPr lang="en-US" i="1" dirty="0"/>
              <a:t>Abstract: To analyze the politics of economic development decision making through focusing on participants and their interests, this article details a model of stakeholder analysis developed within organization studies by Mitchell, </a:t>
            </a:r>
            <a:r>
              <a:rPr lang="en-US" i="1" dirty="0" err="1"/>
              <a:t>Agle</a:t>
            </a:r>
            <a:r>
              <a:rPr lang="en-US" i="1" dirty="0"/>
              <a:t>, and Wood for use among policy makers and researchers. Demonstrating the model through the issue of subsidies for the construction of major league sports facilities, a stakeholder map is created to assess the constituent environment based on the degree to which stakeholders possess attributes of power, legitimacy, and urgency. With this map, various situational factors are assessed to demonstrate the utility of stakeholder analysis for decision makers to strategically manage constituent groups and to explain case outcomes and the manner in which policies are determined. Although the findings suggest that decision makers should focus their resources on stakeholders possessing all three attributes, monitoring the environment is essential to identify potential threats and opportunities. </a:t>
            </a:r>
            <a:endParaRPr lang="en-US" dirty="0"/>
          </a:p>
          <a:p>
            <a:pPr algn="just"/>
            <a:r>
              <a:rPr lang="en-US" i="1" dirty="0"/>
              <a:t>Keywords: stakeholder analysis; stadiums; urban development</a:t>
            </a:r>
            <a:endParaRPr lang="en-US" dirty="0"/>
          </a:p>
          <a:p>
            <a:pPr algn="just"/>
            <a:endParaRPr lang="en-US" dirty="0"/>
          </a:p>
        </p:txBody>
      </p:sp>
    </p:spTree>
    <p:extLst>
      <p:ext uri="{BB962C8B-B14F-4D97-AF65-F5344CB8AC3E}">
        <p14:creationId xmlns:p14="http://schemas.microsoft.com/office/powerpoint/2010/main" val="29820710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Host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err="1" smtClean="0"/>
              <a:t>Misener</a:t>
            </a:r>
            <a:r>
              <a:rPr lang="en-US" dirty="0"/>
              <a:t>, L., &amp; Mason, D. (2006). Creating community networks: Can sporting events offer meaningful sources of social capital? </a:t>
            </a:r>
            <a:r>
              <a:rPr lang="en-US" i="1" dirty="0"/>
              <a:t>Managing Leisure, 11</a:t>
            </a:r>
            <a:r>
              <a:rPr lang="en-US" dirty="0"/>
              <a:t>, 39–56.</a:t>
            </a:r>
          </a:p>
          <a:p>
            <a:pPr algn="just"/>
            <a:r>
              <a:rPr lang="en-US" i="1" dirty="0" smtClean="0"/>
              <a:t>Abstract</a:t>
            </a:r>
            <a:r>
              <a:rPr lang="en-US" i="1" dirty="0"/>
              <a:t>: Hosting sporting events has emerged as a means for cities to reposition themselves in an increasingly competitive global marketplace. Despite the widespread use of sporting events in urban development, the degree to which the local community fits into the plans of a city’s pro-growth agenda has been questioned. Nonetheless, events may provide opportunities for community development. Thus, this paper explores the potential that the hosting of sporting events has for the creation of com- munity networks. Following an overview of sporting events and a discussion of forms of capital, we suggest that the construct of social capital might offer an important theoretical paradigm for under- standing how sporting events can be used to build community networks and facilitate improved social relations.</a:t>
            </a:r>
            <a:endParaRPr lang="en-US" dirty="0"/>
          </a:p>
          <a:p>
            <a:pPr algn="just"/>
            <a:r>
              <a:rPr lang="en-US" i="1" dirty="0" smtClean="0"/>
              <a:t>Keywords</a:t>
            </a:r>
            <a:r>
              <a:rPr lang="en-US" i="1" dirty="0"/>
              <a:t>: Sporting Events, host communities, government</a:t>
            </a:r>
            <a:endParaRPr lang="en-US" dirty="0"/>
          </a:p>
          <a:p>
            <a:pPr algn="just"/>
            <a:endParaRPr lang="en-US" dirty="0"/>
          </a:p>
        </p:txBody>
      </p:sp>
    </p:spTree>
    <p:extLst>
      <p:ext uri="{BB962C8B-B14F-4D97-AF65-F5344CB8AC3E}">
        <p14:creationId xmlns:p14="http://schemas.microsoft.com/office/powerpoint/2010/main" val="2893868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Research Note: Host </a:t>
            </a:r>
            <a:r>
              <a:rPr lang="en-US" b="1" dirty="0" smtClean="0"/>
              <a:t>Community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buNone/>
            </a:pPr>
            <a:r>
              <a:rPr lang="en-US" dirty="0"/>
              <a:t>Kim, S. S., &amp; </a:t>
            </a:r>
            <a:r>
              <a:rPr lang="en-US" dirty="0" err="1"/>
              <a:t>Petrick</a:t>
            </a:r>
            <a:r>
              <a:rPr lang="en-US" dirty="0"/>
              <a:t>, J. F. (2005). Residents’ perceptions on impacts of the FIFA 2002 World Cup: the case of Seoul as a host city. </a:t>
            </a:r>
            <a:r>
              <a:rPr lang="en-US" i="1" dirty="0"/>
              <a:t>Tourism Management</a:t>
            </a:r>
            <a:r>
              <a:rPr lang="en-US" dirty="0"/>
              <a:t>, </a:t>
            </a:r>
            <a:r>
              <a:rPr lang="en-US" i="1" dirty="0"/>
              <a:t>26</a:t>
            </a:r>
            <a:r>
              <a:rPr lang="en-US" dirty="0"/>
              <a:t>(1), 25-38.</a:t>
            </a:r>
          </a:p>
          <a:p>
            <a:r>
              <a:rPr lang="en-US" i="1" dirty="0"/>
              <a:t>Abstract: This study empirically investigated residents’ perceptions on impacts of the 2002 World Cup that was held in Korea and Japan. Factor analysis of 22 positive impact items produced five dimensions and factor analysis of nine negative impact items produced three dimensions. Results revealed that housewives tended to perceive the impacts of the soccer event more positively than other occupation groups. In a comparison of residents’ opinions and perceptions on impacts over two points in time, respondents showed a decrease of mean values on two residents’ opinion items and one positive impact item, and an increase in one negative impact item. Thus, the results indicated that attitudes towards the event are likely to be modifiable with passage of time</a:t>
            </a:r>
            <a:r>
              <a:rPr lang="en-US" i="1" dirty="0" smtClean="0"/>
              <a:t>.</a:t>
            </a:r>
            <a:endParaRPr lang="en-US" dirty="0"/>
          </a:p>
          <a:p>
            <a:r>
              <a:rPr lang="en-US" i="1" dirty="0"/>
              <a:t>Keywords: World Cup, Mega-event, Resident, Perception</a:t>
            </a:r>
            <a:endParaRPr lang="en-US" dirty="0"/>
          </a:p>
          <a:p>
            <a:endParaRPr lang="en-US" dirty="0"/>
          </a:p>
        </p:txBody>
      </p:sp>
    </p:spTree>
    <p:extLst>
      <p:ext uri="{BB962C8B-B14F-4D97-AF65-F5344CB8AC3E}">
        <p14:creationId xmlns:p14="http://schemas.microsoft.com/office/powerpoint/2010/main" val="263045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3992563"/>
          </a:xfrm>
        </p:spPr>
        <p:txBody>
          <a:bodyPr>
            <a:normAutofit fontScale="85000" lnSpcReduction="10000"/>
          </a:bodyPr>
          <a:lstStyle/>
          <a:p>
            <a:pPr marL="0" indent="0">
              <a:buNone/>
            </a:pPr>
            <a:r>
              <a:rPr lang="en-US" b="1" dirty="0"/>
              <a:t>At the end of the chapter readers should be able to:</a:t>
            </a:r>
          </a:p>
          <a:p>
            <a:pPr lvl="0"/>
            <a:r>
              <a:rPr lang="en-US" dirty="0"/>
              <a:t>Understand the meaning of shareholder and interpretations of stakeholder</a:t>
            </a:r>
          </a:p>
          <a:p>
            <a:pPr lvl="0"/>
            <a:r>
              <a:rPr lang="en-US" dirty="0"/>
              <a:t>Describe the differences between internal and external stakeholders</a:t>
            </a:r>
          </a:p>
          <a:p>
            <a:pPr lvl="0"/>
            <a:r>
              <a:rPr lang="en-US" dirty="0"/>
              <a:t>Describe the origins and nature of stakeholder theory</a:t>
            </a:r>
          </a:p>
          <a:p>
            <a:pPr lvl="0"/>
            <a:r>
              <a:rPr lang="en-US" dirty="0"/>
              <a:t>Discuss why stakeholder theory is vital to event management and tourism</a:t>
            </a:r>
          </a:p>
          <a:p>
            <a:pPr lvl="0"/>
            <a:r>
              <a:rPr lang="en-US" dirty="0"/>
              <a:t>Examine social responsibility and how it influences stakeholder management</a:t>
            </a:r>
          </a:p>
          <a:p>
            <a:pPr lvl="0"/>
            <a:r>
              <a:rPr lang="en-US" dirty="0"/>
              <a:t>Differentiate between the systems theory, social network theory, collaboration theory and social exchange theory.</a:t>
            </a:r>
          </a:p>
          <a:p>
            <a:pPr marL="0" indent="0">
              <a:buNone/>
            </a:pPr>
            <a:endParaRPr lang="en-US" dirty="0"/>
          </a:p>
        </p:txBody>
      </p:sp>
    </p:spTree>
    <p:extLst>
      <p:ext uri="{BB962C8B-B14F-4D97-AF65-F5344CB8AC3E}">
        <p14:creationId xmlns:p14="http://schemas.microsoft.com/office/powerpoint/2010/main" val="334947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Van </a:t>
            </a:r>
            <a:r>
              <a:rPr lang="en-US" dirty="0" err="1"/>
              <a:t>Niekerk</a:t>
            </a:r>
            <a:r>
              <a:rPr lang="en-US" dirty="0"/>
              <a:t>, M. (2014). The role of the public sector in tourism destination management from a network relationship approach. </a:t>
            </a:r>
            <a:r>
              <a:rPr lang="en-US" i="1" dirty="0"/>
              <a:t>Tourism Analysis, 19</a:t>
            </a:r>
            <a:r>
              <a:rPr lang="en-US" dirty="0"/>
              <a:t>, 701–718.</a:t>
            </a:r>
          </a:p>
          <a:p>
            <a:pPr algn="just"/>
            <a:r>
              <a:rPr lang="en-US" i="1" dirty="0"/>
              <a:t>Abstract: The study aims to determine the suitability of the dyadic approach and the network relationship approach when engaging destination stakeholders and to identify the roles of the public sector within destination management. These study aims are investigated in the context of Mbombela Local Municipality, South Africa. A conceptual framework was developed based on a literature review. Data were then collected through official documents, 55 semi structured interviews with key stakeholders, a local economic summit, forum discussions, and 504 demand- and 403 supply-side questionnaires. The study findings suggest that the network relationship approach was the most suitable approach for the engagement of destination stakeholders. In addition to the roles identified in previous studies, the study findings identified several additional roles that the public sector should fulfill in destination management. Based on the study findings, a new conceptual framework for the role of the public sector in destination management has been proposed. By utilizing the conceptual framework developed in this study, destinations can engage their stakeholders more effectively and increase the attractiveness of their destinations. This is one of a few studies from Africa providing empirical findings on destination management and the role of the public sector within destination management</a:t>
            </a:r>
            <a:r>
              <a:rPr lang="en-US" i="1" dirty="0" smtClean="0"/>
              <a:t>.</a:t>
            </a:r>
            <a:endParaRPr lang="en-US" dirty="0"/>
          </a:p>
          <a:p>
            <a:pPr algn="just"/>
            <a:r>
              <a:rPr lang="en-US" i="1" dirty="0"/>
              <a:t>Keywords: Destination management; Roles of public sector; Network relationship approach; Stakeholder </a:t>
            </a:r>
            <a:r>
              <a:rPr lang="en-US" i="1" dirty="0" smtClean="0"/>
              <a:t>theory</a:t>
            </a:r>
            <a:endParaRPr lang="en-US" dirty="0"/>
          </a:p>
        </p:txBody>
      </p:sp>
    </p:spTree>
    <p:extLst>
      <p:ext uri="{BB962C8B-B14F-4D97-AF65-F5344CB8AC3E}">
        <p14:creationId xmlns:p14="http://schemas.microsoft.com/office/powerpoint/2010/main" val="418499475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5.5	Media</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dirty="0"/>
              <a:t>The diagram is from the Getz and Fairley (2004) article which examined media management for a major sporting event. </a:t>
            </a:r>
            <a:endParaRPr lang="en-US" dirty="0" smtClean="0"/>
          </a:p>
          <a:p>
            <a:r>
              <a:rPr lang="en-US" dirty="0" smtClean="0"/>
              <a:t>All </a:t>
            </a:r>
            <a:r>
              <a:rPr lang="en-US" dirty="0"/>
              <a:t>the stakeholders in the diagram had important roles to play in promoting and/or covering the event. </a:t>
            </a:r>
            <a:endParaRPr lang="en-US" dirty="0" smtClean="0"/>
          </a:p>
          <a:p>
            <a:r>
              <a:rPr lang="en-US" dirty="0" smtClean="0"/>
              <a:t>Event </a:t>
            </a:r>
            <a:r>
              <a:rPr lang="en-US" dirty="0"/>
              <a:t>organizers took a very pro-active approach to ensuring that media personnel had the destination stories they needed, plus access to the stars (auto drivers) plus a good time in the Gold Coast of Australia. </a:t>
            </a:r>
            <a:endParaRPr lang="en-US" dirty="0" smtClean="0"/>
          </a:p>
          <a:p>
            <a:r>
              <a:rPr lang="en-US" dirty="0" smtClean="0"/>
              <a:t>Knott</a:t>
            </a:r>
            <a:r>
              <a:rPr lang="en-US" dirty="0"/>
              <a:t>, </a:t>
            </a:r>
            <a:r>
              <a:rPr lang="en-US" dirty="0" err="1"/>
              <a:t>Fyall</a:t>
            </a:r>
            <a:r>
              <a:rPr lang="en-US" dirty="0"/>
              <a:t> &amp; Jones (2015) in their study identify the major branding opportunities for nations (beyond short-term perception changes, publicity or brand awareness) during major sport events, in this case the 2010 FIFA World Cup in South Africa.  </a:t>
            </a:r>
            <a:endParaRPr lang="en-US" dirty="0" smtClean="0"/>
          </a:p>
          <a:p>
            <a:r>
              <a:rPr lang="en-US" dirty="0" smtClean="0"/>
              <a:t>The </a:t>
            </a:r>
            <a:r>
              <a:rPr lang="en-US" dirty="0"/>
              <a:t>sport event can assist destination to form a new brand image which can assist the destinations competitiveness. </a:t>
            </a:r>
          </a:p>
          <a:p>
            <a:endParaRPr lang="en-US" dirty="0"/>
          </a:p>
        </p:txBody>
      </p:sp>
    </p:spTree>
    <p:extLst>
      <p:ext uri="{BB962C8B-B14F-4D97-AF65-F5344CB8AC3E}">
        <p14:creationId xmlns:p14="http://schemas.microsoft.com/office/powerpoint/2010/main" val="403877917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5.5 Media</a:t>
            </a:r>
            <a:endParaRPr lang="en-US" dirty="0"/>
          </a:p>
        </p:txBody>
      </p:sp>
      <p:sp>
        <p:nvSpPr>
          <p:cNvPr id="5" name="Rectangle 2"/>
          <p:cNvSpPr>
            <a:spLocks noChangeArrowheads="1"/>
          </p:cNvSpPr>
          <p:nvPr/>
        </p:nvSpPr>
        <p:spPr bwMode="auto">
          <a:xfrm>
            <a:off x="1828800" y="191325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Diagram 5"/>
          <p:cNvGraphicFramePr/>
          <p:nvPr>
            <p:extLst>
              <p:ext uri="{D42A27DB-BD31-4B8C-83A1-F6EECF244321}">
                <p14:modId xmlns:p14="http://schemas.microsoft.com/office/powerpoint/2010/main" val="2983056123"/>
              </p:ext>
            </p:extLst>
          </p:nvPr>
        </p:nvGraphicFramePr>
        <p:xfrm>
          <a:off x="1673157" y="1913254"/>
          <a:ext cx="5787957" cy="4147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3"/>
          <p:cNvSpPr>
            <a:spLocks noChangeArrowheads="1"/>
          </p:cNvSpPr>
          <p:nvPr/>
        </p:nvSpPr>
        <p:spPr bwMode="auto">
          <a:xfrm>
            <a:off x="1163294" y="6239737"/>
            <a:ext cx="6815823"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Calibri" panose="020F0502020204030204" pitchFamily="34" charset="0"/>
                <a:ea typeface="MS Mincho"/>
                <a:cs typeface="Times New Roman" panose="02020603050405020304" pitchFamily="18" charset="0"/>
              </a:rPr>
              <a:t>F</a:t>
            </a:r>
            <a:r>
              <a:rPr kumimoji="0" lang="en-US" altLang="en-US" sz="1100" b="1" i="0" u="none" strike="noStrike" cap="none" normalizeH="0" baseline="0" dirty="0" smtClean="0" bmk="">
                <a:ln>
                  <a:noFill/>
                </a:ln>
                <a:solidFill>
                  <a:schemeClr val="tx1"/>
                </a:solidFill>
                <a:effectLst/>
                <a:latin typeface="Calibri" panose="020F0502020204030204" pitchFamily="34" charset="0"/>
                <a:ea typeface="MS Mincho"/>
                <a:cs typeface="Times New Roman" panose="02020603050405020304" pitchFamily="18" charset="0"/>
              </a:rPr>
              <a:t>igure 5.3:  Major Stakeholders in Sport Event Media Management for the purpose of destination promotion</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 Adapted Getz and Fairley (2004)</a:t>
            </a:r>
            <a:endParaRPr kumimoji="0" lang="en-US" altLang="en-US" sz="1200" b="1" i="1" u="none" strike="noStrike" cap="none" normalizeH="0" baseline="0" dirty="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316640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Media</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a:t>Getz, D., &amp; Fairley, S. (2004). Media management at sport events for destination promotion: Case studies and concepts. </a:t>
            </a:r>
            <a:r>
              <a:rPr lang="en-US" i="1" dirty="0"/>
              <a:t>Event Management, 8</a:t>
            </a:r>
            <a:r>
              <a:rPr lang="en-US" dirty="0"/>
              <a:t>, 127–139.</a:t>
            </a:r>
          </a:p>
          <a:p>
            <a:pPr algn="just"/>
            <a:r>
              <a:rPr lang="en-US" i="1" dirty="0"/>
              <a:t>Abstract: The imputed links between media coverage of sport events and induced demand for host cities and destinations are discussed. Because it is so difficult to prove a causal link between media coverage and new demand, attention to improving media management of events is warranted. In this research case studies of media management for sport events in Gold Coast, Australia, were employed to assess stakeholder collaboration and media management methods. Practical implications are derived, and concepts are advanced for improved media management. In particular, the need for, and methods of, coordinated co-branding of events and destinations are examined. Research needs and priorities are identified, with specific reference to a hypothetical consumer decision-making model</a:t>
            </a:r>
            <a:r>
              <a:rPr lang="en-US" i="1" dirty="0" smtClean="0"/>
              <a:t>.</a:t>
            </a:r>
            <a:endParaRPr lang="en-US" dirty="0"/>
          </a:p>
          <a:p>
            <a:pPr algn="just"/>
            <a:r>
              <a:rPr lang="en-US" i="1" dirty="0"/>
              <a:t>Keywords: Sport events; Media management; Destination promotion; Image making; Co-branding; Gold Coast, Australia</a:t>
            </a:r>
            <a:endParaRPr lang="en-US" dirty="0"/>
          </a:p>
          <a:p>
            <a:pPr algn="just"/>
            <a:endParaRPr lang="en-US" dirty="0"/>
          </a:p>
        </p:txBody>
      </p:sp>
    </p:spTree>
    <p:extLst>
      <p:ext uri="{BB962C8B-B14F-4D97-AF65-F5344CB8AC3E}">
        <p14:creationId xmlns:p14="http://schemas.microsoft.com/office/powerpoint/2010/main" val="133655687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Media</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a:t>Knott, B., </a:t>
            </a:r>
            <a:r>
              <a:rPr lang="en-US" dirty="0" err="1"/>
              <a:t>Fyall</a:t>
            </a:r>
            <a:r>
              <a:rPr lang="en-US" dirty="0"/>
              <a:t>, A., &amp; Jones, I. (2015). The nation branding opportunities provided by a sport mega-event: South Africa and the 2010 FIFA World Cup. Journal of Destination Marketing &amp; Management, 4(1), 46-56.</a:t>
            </a:r>
          </a:p>
          <a:p>
            <a:pPr algn="just"/>
            <a:r>
              <a:rPr lang="en-US" i="1" dirty="0"/>
              <a:t>Abstract: Over the past decade there has been a growing awareness of the significant impact that hosting sport mega-events can have on a nations brand. This paper discusses the context of nation branding and the role of sport mega-events in generating a nation branding legacy. A nation brand is not owned or controlled by a single </a:t>
            </a:r>
            <a:r>
              <a:rPr lang="en-US" i="1" dirty="0" err="1"/>
              <a:t>organisation</a:t>
            </a:r>
            <a:r>
              <a:rPr lang="en-US" i="1" dirty="0"/>
              <a:t>, but rather jointly developed and delivered by a network of public and private sector </a:t>
            </a:r>
            <a:r>
              <a:rPr lang="en-US" i="1" dirty="0" err="1"/>
              <a:t>organisations</a:t>
            </a:r>
            <a:r>
              <a:rPr lang="en-US" i="1" dirty="0"/>
              <a:t>. The examination of both event and brand stakeholder perceptions and experiences post the event was therefore identified as an important research area. The case of South Africa and the 2010 FIFA World Cup was selected as improving the brand image was clearly stated as an aim for the host nation. The paper is based on a qualitative study that featured in-depth interviews conducted with definitive stakeholders from the public and private sectors (n=8), within two of the major host cities of Johannesburg and Cape Town that took place two years post the event. The paper details the perceptions, experiences and reflections of these stakeholders relating to the branding opportunities and the legacy from the event and the degree to which these were leveraged. The paper contends that there are significant branding opportunities for nations beyond merely publicity, brand awareness and short-term perception changes. Greater knowledge and understanding of a brand can be developed through the experiences and engagement of visitors, citizens and members of the international business community, leading to the establishment of a more authentic brand image. Furthermore, there is also the opportunity to use these new image perceptions to position the nation brand for competitive advantage in tourism as well as business and investment sectors. Two key influencing factors of the nation branding legacy were identified, namely the media (including traditional and new media) and the role of local citizens. The discourse surrounding leveraging of legacies is furthered and supported, as it is clear that the success and legacy of the mega-event are a result of strategic activities of stakeholders. A nation branding legacy is therefore a combination of the opportunities provided by the sport mega-event and the strategic intention and activities of stakeholders.</a:t>
            </a:r>
            <a:endParaRPr lang="en-US" dirty="0"/>
          </a:p>
          <a:p>
            <a:pPr algn="just"/>
            <a:r>
              <a:rPr lang="en-US" i="1" dirty="0"/>
              <a:t>Keywords</a:t>
            </a:r>
            <a:endParaRPr lang="en-US" dirty="0"/>
          </a:p>
          <a:p>
            <a:pPr algn="just"/>
            <a:r>
              <a:rPr lang="en-US" i="1" dirty="0"/>
              <a:t>Nation branding; Sport mega-event; 2010 FIFA World Cup; Stakeholders; Legacy</a:t>
            </a:r>
            <a:endParaRPr lang="en-US" dirty="0"/>
          </a:p>
          <a:p>
            <a:pPr algn="just"/>
            <a:endParaRPr lang="en-US" dirty="0"/>
          </a:p>
        </p:txBody>
      </p:sp>
    </p:spTree>
    <p:extLst>
      <p:ext uri="{BB962C8B-B14F-4D97-AF65-F5344CB8AC3E}">
        <p14:creationId xmlns:p14="http://schemas.microsoft.com/office/powerpoint/2010/main" val="164671332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5.6	Athletes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Athletes can assist event organizers from one year to another with the design of the sport event. In the study of Fotiadis, </a:t>
            </a:r>
            <a:r>
              <a:rPr lang="en-US" dirty="0" err="1"/>
              <a:t>Vassiliadis</a:t>
            </a:r>
            <a:r>
              <a:rPr lang="en-US" dirty="0"/>
              <a:t> &amp; </a:t>
            </a:r>
            <a:r>
              <a:rPr lang="en-US" dirty="0" err="1"/>
              <a:t>Sotiriadis</a:t>
            </a:r>
            <a:r>
              <a:rPr lang="en-US" dirty="0"/>
              <a:t> (2016) athletes were ask their specific preferences for a cycling event and they identified the season, the entertainment and awards, and parallel organized exhibitions and trades shows as some of their preferences.  </a:t>
            </a:r>
            <a:endParaRPr lang="en-US" dirty="0" smtClean="0"/>
          </a:p>
          <a:p>
            <a:r>
              <a:rPr lang="en-US" dirty="0" smtClean="0"/>
              <a:t>Event </a:t>
            </a:r>
            <a:r>
              <a:rPr lang="en-US" dirty="0"/>
              <a:t>organizers also need to understand the motivational factors of athletes when planning the event and which attributes they will consider before participating. </a:t>
            </a:r>
            <a:endParaRPr lang="en-US" dirty="0" smtClean="0"/>
          </a:p>
          <a:p>
            <a:r>
              <a:rPr lang="en-US" dirty="0" smtClean="0"/>
              <a:t>According </a:t>
            </a:r>
            <a:r>
              <a:rPr lang="en-US" dirty="0"/>
              <a:t>to </a:t>
            </a:r>
            <a:r>
              <a:rPr lang="en-US" dirty="0" err="1"/>
              <a:t>Ramchandani</a:t>
            </a:r>
            <a:r>
              <a:rPr lang="en-US" dirty="0"/>
              <a:t>, Coleman &amp; Bingham (2017) sport participation strategies should be built into the event planning phase. </a:t>
            </a:r>
            <a:endParaRPr lang="en-US" dirty="0" smtClean="0"/>
          </a:p>
          <a:p>
            <a:r>
              <a:rPr lang="en-US" dirty="0" smtClean="0"/>
              <a:t>Fotiadis</a:t>
            </a:r>
            <a:r>
              <a:rPr lang="en-US" dirty="0"/>
              <a:t>, </a:t>
            </a:r>
            <a:r>
              <a:rPr lang="en-US" dirty="0" err="1"/>
              <a:t>Xie</a:t>
            </a:r>
            <a:r>
              <a:rPr lang="en-US" dirty="0"/>
              <a:t>, Li &amp; </a:t>
            </a:r>
            <a:r>
              <a:rPr lang="en-US" dirty="0" err="1"/>
              <a:t>Huan</a:t>
            </a:r>
            <a:r>
              <a:rPr lang="en-US" dirty="0"/>
              <a:t> (2016) found that travel motives, decision factors and involvement are some of these motivational factors.  </a:t>
            </a:r>
          </a:p>
          <a:p>
            <a:endParaRPr lang="en-US" dirty="0"/>
          </a:p>
        </p:txBody>
      </p:sp>
    </p:spTree>
    <p:extLst>
      <p:ext uri="{BB962C8B-B14F-4D97-AF65-F5344CB8AC3E}">
        <p14:creationId xmlns:p14="http://schemas.microsoft.com/office/powerpoint/2010/main" val="260887051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Research Note: </a:t>
            </a:r>
            <a:r>
              <a:rPr lang="en-US" b="1" dirty="0" smtClean="0"/>
              <a:t>Athletes</a:t>
            </a:r>
            <a:endParaRPr lang="en-US" dirty="0"/>
          </a:p>
        </p:txBody>
      </p:sp>
      <p:sp>
        <p:nvSpPr>
          <p:cNvPr id="3" name="Content Placeholder 2"/>
          <p:cNvSpPr>
            <a:spLocks noGrp="1"/>
          </p:cNvSpPr>
          <p:nvPr>
            <p:ph idx="1"/>
          </p:nvPr>
        </p:nvSpPr>
        <p:spPr>
          <a:xfrm>
            <a:off x="284163" y="1937084"/>
            <a:ext cx="8574087" cy="4920916"/>
          </a:xfrm>
        </p:spPr>
        <p:txBody>
          <a:bodyPr>
            <a:normAutofit fontScale="70000" lnSpcReduction="20000"/>
          </a:bodyPr>
          <a:lstStyle/>
          <a:p>
            <a:pPr marL="0" indent="0" algn="just">
              <a:buNone/>
            </a:pPr>
            <a:r>
              <a:rPr lang="en-US" dirty="0"/>
              <a:t>Fotiadis, A. K., </a:t>
            </a:r>
            <a:r>
              <a:rPr lang="en-US" dirty="0" err="1"/>
              <a:t>Vassiliadis</a:t>
            </a:r>
            <a:r>
              <a:rPr lang="en-US" dirty="0"/>
              <a:t>, C. A., &amp; </a:t>
            </a:r>
            <a:r>
              <a:rPr lang="en-US" dirty="0" err="1"/>
              <a:t>Sotiriadis</a:t>
            </a:r>
            <a:r>
              <a:rPr lang="en-US" dirty="0"/>
              <a:t>, M. D. (2016). The preferences of participants in small-scale sport events: A conjoint analysis case study from Taiwan. </a:t>
            </a:r>
            <a:r>
              <a:rPr lang="en-US" i="1" dirty="0" err="1"/>
              <a:t>Turizam</a:t>
            </a:r>
            <a:r>
              <a:rPr lang="en-US" i="1" dirty="0"/>
              <a:t>: </a:t>
            </a:r>
            <a:r>
              <a:rPr lang="en-US" i="1" dirty="0" err="1"/>
              <a:t>međunarodni</a:t>
            </a:r>
            <a:r>
              <a:rPr lang="en-US" i="1" dirty="0"/>
              <a:t> </a:t>
            </a:r>
            <a:r>
              <a:rPr lang="en-US" i="1" dirty="0" err="1"/>
              <a:t>znanstveno-stručni</a:t>
            </a:r>
            <a:r>
              <a:rPr lang="en-US" i="1" dirty="0"/>
              <a:t> </a:t>
            </a:r>
            <a:r>
              <a:rPr lang="en-US" i="1" dirty="0" err="1"/>
              <a:t>časopis</a:t>
            </a:r>
            <a:r>
              <a:rPr lang="en-US" dirty="0"/>
              <a:t>, </a:t>
            </a:r>
            <a:r>
              <a:rPr lang="en-US" i="1" dirty="0"/>
              <a:t>64</a:t>
            </a:r>
            <a:r>
              <a:rPr lang="en-US" dirty="0"/>
              <a:t>(2), 175-187.</a:t>
            </a:r>
          </a:p>
          <a:p>
            <a:pPr algn="just"/>
            <a:r>
              <a:rPr lang="en-US" i="1" dirty="0"/>
              <a:t>Abstract: The primary objective of this study was an investigation of participants' preferences for a cycling orientated sport tourism event using conjoint analysis. Respondents in a survey were presented with a range of different event alternatives related to the characteristics of proposed small-scale cycling events to draw out useful conclusions about the ideal scenario of such a sporting event that would be the most attractive and desirable for those who compete. A questionnaire, in two parts, was developed and distributed to 195 bicyclers during an event in Kaohsiung, Taiwan and the data was </a:t>
            </a:r>
            <a:r>
              <a:rPr lang="en-US" i="1" dirty="0" err="1"/>
              <a:t>analysed</a:t>
            </a:r>
            <a:r>
              <a:rPr lang="en-US" i="1" dirty="0"/>
              <a:t> using SPSS Conjoint at the aggregate level (pooled data). Based on the preferences expressed by the athletes the three most important factors were: "preferred season to organizing the event", "parallel </a:t>
            </a:r>
            <a:r>
              <a:rPr lang="en-US" i="1" dirty="0" err="1"/>
              <a:t>organised</a:t>
            </a:r>
            <a:r>
              <a:rPr lang="en-US" i="1" dirty="0"/>
              <a:t> trade shows &amp; exhibitions" and "entertainment &amp; awards". The findings of this study provide event coordinators and sport marketers with practical insights into event planning and possibility of development of effective marketing strategies designed to reach and attract more participants to these types of activities. This investigation is unique since is one of the first to use a full design of seven parameters in the conjoint analysis model to comprehensively examine athlete's preferences</a:t>
            </a:r>
            <a:r>
              <a:rPr lang="en-US" i="1" dirty="0" smtClean="0"/>
              <a:t>.</a:t>
            </a:r>
            <a:endParaRPr lang="en-US" dirty="0"/>
          </a:p>
          <a:p>
            <a:pPr algn="just"/>
            <a:r>
              <a:rPr lang="en-US" i="1" dirty="0"/>
              <a:t>Keywords: conjoint analysis; cycling; small – scale sport event; Taiwan</a:t>
            </a:r>
            <a:endParaRPr lang="en-US" dirty="0"/>
          </a:p>
          <a:p>
            <a:pPr algn="just"/>
            <a:endParaRPr lang="en-US" dirty="0"/>
          </a:p>
        </p:txBody>
      </p:sp>
    </p:spTree>
    <p:extLst>
      <p:ext uri="{BB962C8B-B14F-4D97-AF65-F5344CB8AC3E}">
        <p14:creationId xmlns:p14="http://schemas.microsoft.com/office/powerpoint/2010/main" val="292118661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Research Note: </a:t>
            </a:r>
            <a:r>
              <a:rPr lang="en-US" b="1" dirty="0" smtClean="0"/>
              <a:t>Athletes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lgn="just">
              <a:buNone/>
            </a:pPr>
            <a:r>
              <a:rPr lang="en-US" dirty="0"/>
              <a:t>Fotiadis, A., </a:t>
            </a:r>
            <a:r>
              <a:rPr lang="en-US" dirty="0" err="1"/>
              <a:t>Xie</a:t>
            </a:r>
            <a:r>
              <a:rPr lang="en-US" dirty="0"/>
              <a:t>, L., Li, Y., &amp; </a:t>
            </a:r>
            <a:r>
              <a:rPr lang="en-US" dirty="0" err="1"/>
              <a:t>Huan</a:t>
            </a:r>
            <a:r>
              <a:rPr lang="en-US" dirty="0"/>
              <a:t>, T. C. T. (2016). Attracting athletes to small-scale sports events using motivational decision-making factors. </a:t>
            </a:r>
            <a:r>
              <a:rPr lang="en-US" i="1" dirty="0"/>
              <a:t>Journal of Business Research</a:t>
            </a:r>
            <a:r>
              <a:rPr lang="en-US" dirty="0"/>
              <a:t>, </a:t>
            </a:r>
            <a:r>
              <a:rPr lang="en-US" i="1" dirty="0"/>
              <a:t>69</a:t>
            </a:r>
            <a:r>
              <a:rPr lang="en-US" dirty="0"/>
              <a:t>(11), 5467-5472.</a:t>
            </a:r>
          </a:p>
          <a:p>
            <a:pPr algn="just"/>
            <a:r>
              <a:rPr lang="en-US" i="1" dirty="0"/>
              <a:t>Abstract: This study proposes and tests a model related to small-scale sport events using a conceptual model and a survey of athletes who participate in sporting events analyzed using structural equation modeling and fuzzy-set qualitative comparative analysis (</a:t>
            </a:r>
            <a:r>
              <a:rPr lang="en-US" i="1" dirty="0" err="1"/>
              <a:t>fsQCA</a:t>
            </a:r>
            <a:r>
              <a:rPr lang="en-US" i="1" dirty="0"/>
              <a:t>). The </a:t>
            </a:r>
            <a:r>
              <a:rPr lang="en-US" i="1" dirty="0" err="1"/>
              <a:t>fsQCA</a:t>
            </a:r>
            <a:r>
              <a:rPr lang="en-US" i="1" dirty="0"/>
              <a:t> results yield three models implying that small-scale event participants require a combination of attributes to consider or eventually participate. The SEM findings reveal that involvement, travel motives, and decision factors significantly affect motivational factors, and motivational factors significantly affect decision factors. A combination of positive motivation factors, positive involvement, and negative travel motives can significantly influence decision factors</a:t>
            </a:r>
            <a:r>
              <a:rPr lang="en-US" i="1" dirty="0" smtClean="0"/>
              <a:t>.</a:t>
            </a:r>
            <a:endParaRPr lang="en-US" dirty="0"/>
          </a:p>
          <a:p>
            <a:pPr algn="just"/>
            <a:r>
              <a:rPr lang="en-US" i="1" dirty="0"/>
              <a:t>Keywords: Motivation; Involvement; Decision factors; Sport event; Fuzzy-set qualitative comparative analysis</a:t>
            </a:r>
            <a:endParaRPr lang="en-US" dirty="0"/>
          </a:p>
          <a:p>
            <a:pPr algn="just"/>
            <a:endParaRPr lang="en-US" dirty="0"/>
          </a:p>
        </p:txBody>
      </p:sp>
    </p:spTree>
    <p:extLst>
      <p:ext uri="{BB962C8B-B14F-4D97-AF65-F5344CB8AC3E}">
        <p14:creationId xmlns:p14="http://schemas.microsoft.com/office/powerpoint/2010/main" val="129582229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Research Note: </a:t>
            </a:r>
            <a:r>
              <a:rPr lang="en-US" b="1" dirty="0" smtClean="0"/>
              <a:t>Athletes</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spcBef>
                <a:spcPts val="0"/>
              </a:spcBef>
              <a:buNone/>
            </a:pPr>
            <a:r>
              <a:rPr lang="en-US" dirty="0" err="1"/>
              <a:t>Ramchandani</a:t>
            </a:r>
            <a:r>
              <a:rPr lang="en-US" dirty="0"/>
              <a:t>, G., Coleman, R. J., &amp; Bingham, J. (2017). Sport participation </a:t>
            </a:r>
            <a:r>
              <a:rPr lang="en-US" dirty="0" err="1"/>
              <a:t>behaviours</a:t>
            </a:r>
            <a:r>
              <a:rPr lang="en-US" dirty="0"/>
              <a:t> of spectators attending major sports events and event induced attitudinal changes towards sport. </a:t>
            </a:r>
            <a:r>
              <a:rPr lang="en-US" i="1" dirty="0"/>
              <a:t>International Journal of Event and Festival Management</a:t>
            </a:r>
            <a:r>
              <a:rPr lang="en-US" dirty="0"/>
              <a:t>, </a:t>
            </a:r>
            <a:r>
              <a:rPr lang="en-US" i="1" dirty="0"/>
              <a:t>8</a:t>
            </a:r>
            <a:r>
              <a:rPr lang="en-US" dirty="0"/>
              <a:t>(2), 121-135.</a:t>
            </a:r>
          </a:p>
          <a:p>
            <a:pPr algn="just">
              <a:spcBef>
                <a:spcPts val="0"/>
              </a:spcBef>
            </a:pPr>
            <a:r>
              <a:rPr lang="en-US" i="1" dirty="0"/>
              <a:t>Abstract: Purpose: Evidence of the link between major sports events and increased participation at grassroots level is somewhat mixed. The purpose of this paper is to examine attitudinal changes to sport participation among spectators associated with seven sports events held in Great Britain in 2014.</a:t>
            </a:r>
            <a:endParaRPr lang="en-US" dirty="0"/>
          </a:p>
          <a:p>
            <a:pPr algn="just">
              <a:spcBef>
                <a:spcPts val="0"/>
              </a:spcBef>
            </a:pPr>
            <a:r>
              <a:rPr lang="en-US" i="1" dirty="0"/>
              <a:t>Design/methodology/approach: Primary data were gathered from 4,590 spectators aged 16 and over who attended one of the events. Both positive (inspiration) effects and negative (discouragement) effects were considered through the lens of the </a:t>
            </a:r>
            <a:r>
              <a:rPr lang="en-US" i="1" dirty="0" err="1"/>
              <a:t>transtheoretical</a:t>
            </a:r>
            <a:r>
              <a:rPr lang="en-US" i="1" dirty="0"/>
              <a:t> model (TTM).</a:t>
            </a:r>
            <a:endParaRPr lang="en-US" dirty="0"/>
          </a:p>
          <a:p>
            <a:pPr algn="just">
              <a:spcBef>
                <a:spcPts val="0"/>
              </a:spcBef>
            </a:pPr>
            <a:r>
              <a:rPr lang="en-US" i="1" dirty="0"/>
              <a:t>Findings: The evidence from this research indicates that event audiences belong primarily to the latter (more active) stages of the TTM. It was also found that attending sports events can further fuel the existing desire of contemplators to increase participation, whereas the catalytic effect among pre-contemplators is arguably less potent. Virtually no discouragement effects were observed across the different TTM stages.</a:t>
            </a:r>
            <a:endParaRPr lang="en-US" dirty="0"/>
          </a:p>
          <a:p>
            <a:pPr algn="just">
              <a:spcBef>
                <a:spcPts val="0"/>
              </a:spcBef>
            </a:pPr>
            <a:r>
              <a:rPr lang="en-US" i="1" dirty="0"/>
              <a:t>Research limitations/implications: The research stops short of measuring actual changes in sport participation post-event of individuals in the different TTM stages and any attribution of such </a:t>
            </a:r>
            <a:r>
              <a:rPr lang="en-US" i="1" dirty="0" err="1"/>
              <a:t>behaviour</a:t>
            </a:r>
            <a:r>
              <a:rPr lang="en-US" i="1" dirty="0"/>
              <a:t> changes to events. This is both a limitation of the current research and a natural direction for future research.</a:t>
            </a:r>
            <a:endParaRPr lang="en-US" dirty="0"/>
          </a:p>
          <a:p>
            <a:pPr algn="just">
              <a:spcBef>
                <a:spcPts val="0"/>
              </a:spcBef>
            </a:pPr>
            <a:r>
              <a:rPr lang="en-US" i="1" dirty="0"/>
              <a:t>Practical implications: The main implications for promoting sport participation through the medium of sports events include attracting more people in the early stages of the TTM, greater collaboration between different event stakeholders and the building of sport participation strategies into the event planning phase.</a:t>
            </a:r>
            <a:endParaRPr lang="en-US" dirty="0"/>
          </a:p>
          <a:p>
            <a:pPr algn="just">
              <a:spcBef>
                <a:spcPts val="0"/>
              </a:spcBef>
            </a:pPr>
            <a:r>
              <a:rPr lang="en-US" i="1" dirty="0"/>
              <a:t>Originality/value: Models of </a:t>
            </a:r>
            <a:r>
              <a:rPr lang="en-US" i="1" dirty="0" err="1"/>
              <a:t>behaviour</a:t>
            </a:r>
            <a:r>
              <a:rPr lang="en-US" i="1" dirty="0"/>
              <a:t> change such as the TTM have seldom been applied to document the current and/or planned sport participation </a:t>
            </a:r>
            <a:r>
              <a:rPr lang="en-US" i="1" dirty="0" err="1"/>
              <a:t>behaviour</a:t>
            </a:r>
            <a:r>
              <a:rPr lang="en-US" i="1" dirty="0"/>
              <a:t> of individuals in a sport event context or to examine attitudinal changes towards sport as a result of attending an event. An adapted version of the TTM has been proposed to overcome the limitations of the traditional model.</a:t>
            </a:r>
            <a:endParaRPr lang="en-US" dirty="0"/>
          </a:p>
          <a:p>
            <a:pPr marL="0" indent="0" algn="just">
              <a:spcBef>
                <a:spcPts val="0"/>
              </a:spcBef>
              <a:buNone/>
            </a:pPr>
            <a:endParaRPr lang="en-US" dirty="0"/>
          </a:p>
          <a:p>
            <a:pPr algn="just">
              <a:spcBef>
                <a:spcPts val="0"/>
              </a:spcBef>
            </a:pPr>
            <a:r>
              <a:rPr lang="en-US" i="1" dirty="0"/>
              <a:t>Keywords: </a:t>
            </a:r>
            <a:r>
              <a:rPr lang="en-US" i="1" dirty="0" err="1"/>
              <a:t>Transtheoretical</a:t>
            </a:r>
            <a:r>
              <a:rPr lang="en-US" i="1" dirty="0"/>
              <a:t> model, Sport participation, Major </a:t>
            </a:r>
            <a:r>
              <a:rPr lang="en-US" i="1" dirty="0" smtClean="0"/>
              <a:t>events</a:t>
            </a:r>
            <a:endParaRPr lang="en-US" dirty="0"/>
          </a:p>
        </p:txBody>
      </p:sp>
    </p:spTree>
    <p:extLst>
      <p:ext uri="{BB962C8B-B14F-4D97-AF65-F5344CB8AC3E}">
        <p14:creationId xmlns:p14="http://schemas.microsoft.com/office/powerpoint/2010/main" val="401355247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5.7	Funders/Sponsors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Turco (2015) states that almost 70% of all sponsorship money are spent on sports. The objectives of many sport events are not to make money but they should at least be financially viable. </a:t>
            </a:r>
            <a:endParaRPr lang="en-US" dirty="0" smtClean="0"/>
          </a:p>
          <a:p>
            <a:r>
              <a:rPr lang="en-US" dirty="0" smtClean="0"/>
              <a:t>Many </a:t>
            </a:r>
            <a:r>
              <a:rPr lang="en-US" dirty="0"/>
              <a:t>of the mega sport events like the FIFA World Cup and the Olympic Games are never financially viable and their focus is more on building the image of the destination. Sport events can be funded by government or corporate sponsorships.  </a:t>
            </a:r>
            <a:endParaRPr lang="en-US" dirty="0" smtClean="0"/>
          </a:p>
          <a:p>
            <a:r>
              <a:rPr lang="en-US" dirty="0" smtClean="0"/>
              <a:t>The </a:t>
            </a:r>
            <a:r>
              <a:rPr lang="en-US" dirty="0"/>
              <a:t>event organizer wants to breakeven but the event sponsor or funder also would like to see some return on investment or leverage (Mackellar, 2015). </a:t>
            </a:r>
          </a:p>
          <a:p>
            <a:r>
              <a:rPr lang="en-US" dirty="0"/>
              <a:t>Sport managers need to examine the perception of their consumers towards sponsor characteristics before they decide who they would like the sponsor to be (</a:t>
            </a:r>
            <a:r>
              <a:rPr lang="en-US" dirty="0" err="1"/>
              <a:t>Ko</a:t>
            </a:r>
            <a:r>
              <a:rPr lang="en-US" dirty="0"/>
              <a:t>, Chang, Park &amp; </a:t>
            </a:r>
            <a:r>
              <a:rPr lang="en-US" dirty="0" err="1"/>
              <a:t>Herbst</a:t>
            </a:r>
            <a:r>
              <a:rPr lang="en-US" dirty="0"/>
              <a:t>, 2017).  </a:t>
            </a:r>
            <a:endParaRPr lang="en-US" dirty="0" smtClean="0"/>
          </a:p>
          <a:p>
            <a:r>
              <a:rPr lang="en-US" dirty="0" smtClean="0"/>
              <a:t>Another </a:t>
            </a:r>
            <a:r>
              <a:rPr lang="en-US" dirty="0"/>
              <a:t>factor to consider is the visual and cognitive process of sponsorship? (Close, Lacey &amp; Cornwell, 2015). </a:t>
            </a:r>
            <a:endParaRPr lang="en-US" dirty="0" smtClean="0"/>
          </a:p>
          <a:p>
            <a:r>
              <a:rPr lang="en-US" dirty="0" err="1" smtClean="0"/>
              <a:t>Scheinbaum</a:t>
            </a:r>
            <a:r>
              <a:rPr lang="en-US" dirty="0" smtClean="0"/>
              <a:t> </a:t>
            </a:r>
            <a:r>
              <a:rPr lang="en-US" dirty="0"/>
              <a:t>&amp; Lacey (2015) have found in their study that in companies’ sponsor community-based events it provides the organization the opportunity to demonstrate their CSR.  </a:t>
            </a:r>
          </a:p>
          <a:p>
            <a:endParaRPr lang="en-US" dirty="0"/>
          </a:p>
        </p:txBody>
      </p:sp>
    </p:spTree>
    <p:extLst>
      <p:ext uri="{BB962C8B-B14F-4D97-AF65-F5344CB8AC3E}">
        <p14:creationId xmlns:p14="http://schemas.microsoft.com/office/powerpoint/2010/main" val="5589917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a:t>
            </a:r>
            <a:r>
              <a:rPr lang="en-US" dirty="0"/>
              <a:t>Funders/Sponsors</a:t>
            </a:r>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algn="just"/>
            <a:r>
              <a:rPr lang="en-US" dirty="0" err="1"/>
              <a:t>Ko</a:t>
            </a:r>
            <a:r>
              <a:rPr lang="en-US" dirty="0"/>
              <a:t>, Y. J., Chang, Y., Park, C., &amp; </a:t>
            </a:r>
            <a:r>
              <a:rPr lang="en-US" dirty="0" err="1"/>
              <a:t>Herbst</a:t>
            </a:r>
            <a:r>
              <a:rPr lang="en-US" dirty="0"/>
              <a:t>, F. (2017). Determinants of consumer attitude toward corporate sponsors: A comparison between a profit and nonprofit sport event sponsorship. </a:t>
            </a:r>
            <a:r>
              <a:rPr lang="en-US" i="1" dirty="0"/>
              <a:t>Journal of Consumer </a:t>
            </a:r>
            <a:r>
              <a:rPr lang="en-US" i="1" dirty="0" err="1"/>
              <a:t>Behaviour</a:t>
            </a:r>
            <a:r>
              <a:rPr lang="en-US" dirty="0"/>
              <a:t>, </a:t>
            </a:r>
            <a:r>
              <a:rPr lang="en-US" i="1" dirty="0"/>
              <a:t>16</a:t>
            </a:r>
            <a:r>
              <a:rPr lang="en-US" dirty="0"/>
              <a:t>(2), 176-186.</a:t>
            </a:r>
          </a:p>
          <a:p>
            <a:pPr algn="just"/>
            <a:r>
              <a:rPr lang="en-US" i="1" dirty="0"/>
              <a:t>Abstract: The purposes of the present study were to identify key attributes of sponsors that positively inﬂuence consumers’ attitude formation and to examine the moderator role of sport event types (nonproﬁt vs. proﬁt). Based on the theories of range and selective attention, we hypothesized that consumers weigh differently on particular sponsorship attributes depending on event type (i.e., proﬁt vs. nonproﬁt) in constructing their attitude. The study utilized multi-group structural equation modeling on data collected by questionnaire survey from a total of 505 spectators of college sport event (n = 303) and FIFA World Cup (n = 202). Results of structural equation modeling test indicate that prominence of sponsors is an important predictor of consumer attitude in both events, while sincerity of sponsors was found to be important in local and amateur college sport event sponsorship. From a theoretical perspective, the current study sheds light on sponsorship study, particularly the importance of examining sponsor characteristics in predicting consumer attitude and the event type as a moderating variable. A key practical implication is that sport managers should carefully examine consumers’ perceptions toward sponsor characteristics in making their event sponsorship decisions.</a:t>
            </a:r>
            <a:endParaRPr lang="en-US" dirty="0"/>
          </a:p>
          <a:p>
            <a:pPr algn="just"/>
            <a:endParaRPr lang="en-US" dirty="0"/>
          </a:p>
        </p:txBody>
      </p:sp>
    </p:spTree>
    <p:extLst>
      <p:ext uri="{BB962C8B-B14F-4D97-AF65-F5344CB8AC3E}">
        <p14:creationId xmlns:p14="http://schemas.microsoft.com/office/powerpoint/2010/main" val="40770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Jarman</a:t>
            </a:r>
            <a:r>
              <a:rPr lang="en-US" dirty="0"/>
              <a:t>, D., </a:t>
            </a:r>
            <a:r>
              <a:rPr lang="en-US" dirty="0" err="1"/>
              <a:t>Theodoraki</a:t>
            </a:r>
            <a:r>
              <a:rPr lang="en-US" dirty="0"/>
              <a:t>, E., Hall, H., &amp; Ali-Knight, J. (2014). Social network analysis and festival cities: An exploration of concepts, literature and methods. </a:t>
            </a:r>
            <a:r>
              <a:rPr lang="en-US" i="1" dirty="0"/>
              <a:t>International Journal of Event and Festival Management, 5 </a:t>
            </a:r>
            <a:r>
              <a:rPr lang="en-US" dirty="0"/>
              <a:t>(3), 311 </a:t>
            </a:r>
            <a:r>
              <a:rPr lang="mr-IN" dirty="0" smtClean="0"/>
              <a:t>–</a:t>
            </a:r>
            <a:r>
              <a:rPr lang="en-US" dirty="0" smtClean="0"/>
              <a:t> </a:t>
            </a:r>
            <a:r>
              <a:rPr lang="en-US" dirty="0"/>
              <a:t>322</a:t>
            </a:r>
            <a:r>
              <a:rPr lang="en-US" dirty="0" smtClean="0"/>
              <a:t>.</a:t>
            </a:r>
            <a:endParaRPr lang="en-US" dirty="0"/>
          </a:p>
          <a:p>
            <a:pPr algn="just"/>
            <a:r>
              <a:rPr lang="en-US" i="1" dirty="0"/>
              <a:t>Abstract: Purpose – Social network analysis (SNA) is an under-utilized framework for research into festivals and events. The purpose of this paper is to reflect on the history of SNA and explore its key concepts, in order that they might be applied to festivals and their environments. Design/methodology/approach – Secondary material underpins the paper, primarily SNA literature, tourism studies research and festival industry publications.</a:t>
            </a:r>
            <a:endParaRPr lang="en-US" dirty="0"/>
          </a:p>
          <a:p>
            <a:pPr algn="just"/>
            <a:r>
              <a:rPr lang="en-US" i="1" dirty="0"/>
              <a:t>Findings – Festival cities offer dynamic environments in which to investigate the workings of social networks. The importance of such networks has long been recognized within the industry, yet there is scant reflection of this in the event studies literature. Uses of SNA in tourism studies publications offer some precedents.</a:t>
            </a:r>
            <a:endParaRPr lang="en-US" dirty="0"/>
          </a:p>
          <a:p>
            <a:pPr algn="just"/>
            <a:r>
              <a:rPr lang="en-US" i="1" dirty="0"/>
              <a:t>Originality/value – This paper emphasizes the importance of relationships between people in a festival economy, complementing and building upon stakeholder analyses. A research method is proposed, suitable for application across a diverse range of festivals and events</a:t>
            </a:r>
            <a:r>
              <a:rPr lang="en-US" i="1" dirty="0" smtClean="0"/>
              <a:t>.</a:t>
            </a:r>
            <a:endParaRPr lang="en-US" dirty="0"/>
          </a:p>
          <a:p>
            <a:pPr algn="just"/>
            <a:r>
              <a:rPr lang="en-US" i="1" dirty="0"/>
              <a:t>Keywords Social media, Tourism, Social network analysis, Festivals, Edinburgh</a:t>
            </a:r>
            <a:endParaRPr lang="en-US" dirty="0"/>
          </a:p>
          <a:p>
            <a:pPr marL="0" indent="0" algn="just">
              <a:buNone/>
            </a:pPr>
            <a:endParaRPr lang="en-US" dirty="0"/>
          </a:p>
        </p:txBody>
      </p:sp>
    </p:spTree>
    <p:extLst>
      <p:ext uri="{BB962C8B-B14F-4D97-AF65-F5344CB8AC3E}">
        <p14:creationId xmlns:p14="http://schemas.microsoft.com/office/powerpoint/2010/main" val="418499475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Funders/Sponsors</a:t>
            </a:r>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Mackellar, J. (2015). Determinants of business engagement with regional sport events. </a:t>
            </a:r>
            <a:r>
              <a:rPr lang="en-US" i="1" dirty="0"/>
              <a:t>European Sport Management Quarterly</a:t>
            </a:r>
            <a:r>
              <a:rPr lang="en-US" dirty="0"/>
              <a:t>, </a:t>
            </a:r>
            <a:r>
              <a:rPr lang="en-US" i="1" dirty="0"/>
              <a:t>15</a:t>
            </a:r>
            <a:r>
              <a:rPr lang="en-US" dirty="0"/>
              <a:t>(1), 7-26.</a:t>
            </a:r>
          </a:p>
          <a:p>
            <a:pPr algn="just"/>
            <a:r>
              <a:rPr lang="en-US" i="1" dirty="0"/>
              <a:t>Abstract: Research question: Small-scale sports events provide commercial opportunities for regional communities, and yet research suggests that local commercial </a:t>
            </a:r>
            <a:r>
              <a:rPr lang="en-US" i="1" dirty="0" err="1"/>
              <a:t>organisations</a:t>
            </a:r>
            <a:r>
              <a:rPr lang="en-US" i="1" dirty="0"/>
              <a:t> are sometimes reticent to engage with sport event </a:t>
            </a:r>
            <a:r>
              <a:rPr lang="en-US" i="1" dirty="0" err="1"/>
              <a:t>organisations</a:t>
            </a:r>
            <a:r>
              <a:rPr lang="en-US" i="1" dirty="0"/>
              <a:t> to leverage benefits. This paper examines variation in business engagement with sport events and identifies determinants to sport event leverage that are previously </a:t>
            </a:r>
            <a:r>
              <a:rPr lang="en-US" i="1" dirty="0" err="1"/>
              <a:t>unrecognised</a:t>
            </a:r>
            <a:r>
              <a:rPr lang="en-US" i="1" dirty="0"/>
              <a:t> in the academic literature. Research methods: Using a multiple case study approach in three regions of eastern Australia, this research examines reactions to a sport event within each respective host business community. The multiple cases allow comparison of results across regions, using a mixed method strategy of personal interviews, observation and document analysis. Results and findings: The main findings reveal six key determinants of </a:t>
            </a:r>
            <a:r>
              <a:rPr lang="en-US" i="1" dirty="0" err="1"/>
              <a:t>organisational</a:t>
            </a:r>
            <a:r>
              <a:rPr lang="en-US" i="1" dirty="0"/>
              <a:t> engagement with regional sport events being: event cooperation, tourism dependency, business size, promotional strategy, strategic direction and skills and knowledge. These key determinants are explored to create a framework for future research in this area, and further contribute to the field of sport leverage research, with particular importance to sport events. Implications: The barriers to the development of strategies to </a:t>
            </a:r>
            <a:r>
              <a:rPr lang="en-US" i="1" dirty="0" err="1"/>
              <a:t>maximise</a:t>
            </a:r>
            <a:r>
              <a:rPr lang="en-US" i="1" dirty="0"/>
              <a:t> event leverage are identified and discussed, and in so doing implications for improving business relationships with sport events are explored. These implications are relevant to managing impacts upon businesses, visitors, and event and regional destinations</a:t>
            </a:r>
            <a:r>
              <a:rPr lang="en-US" i="1" dirty="0" smtClean="0"/>
              <a:t>.</a:t>
            </a:r>
            <a:endParaRPr lang="en-US" dirty="0"/>
          </a:p>
          <a:p>
            <a:pPr algn="just"/>
            <a:r>
              <a:rPr lang="en-US" i="1" dirty="0"/>
              <a:t>Keywords: business engagement, sport, event, sponsorship, leverage</a:t>
            </a:r>
            <a:endParaRPr lang="en-US" dirty="0"/>
          </a:p>
          <a:p>
            <a:pPr algn="just"/>
            <a:endParaRPr lang="en-US" dirty="0"/>
          </a:p>
        </p:txBody>
      </p:sp>
    </p:spTree>
    <p:extLst>
      <p:ext uri="{BB962C8B-B14F-4D97-AF65-F5344CB8AC3E}">
        <p14:creationId xmlns:p14="http://schemas.microsoft.com/office/powerpoint/2010/main" val="145377552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Funders/Sponsors</a:t>
            </a:r>
          </a:p>
        </p:txBody>
      </p:sp>
      <p:sp>
        <p:nvSpPr>
          <p:cNvPr id="3" name="Content Placeholder 2"/>
          <p:cNvSpPr>
            <a:spLocks noGrp="1"/>
          </p:cNvSpPr>
          <p:nvPr>
            <p:ph idx="1"/>
          </p:nvPr>
        </p:nvSpPr>
        <p:spPr>
          <a:xfrm>
            <a:off x="284163" y="2133600"/>
            <a:ext cx="8574087" cy="3992563"/>
          </a:xfrm>
        </p:spPr>
        <p:txBody>
          <a:bodyPr>
            <a:normAutofit fontScale="92500" lnSpcReduction="20000"/>
          </a:bodyPr>
          <a:lstStyle/>
          <a:p>
            <a:pPr marL="0" indent="0" algn="just">
              <a:buNone/>
            </a:pPr>
            <a:r>
              <a:rPr lang="en-US" dirty="0"/>
              <a:t>Turco, D. M. (2015). The influence of sponsorship on product recall and image among sport spectators. In </a:t>
            </a:r>
            <a:r>
              <a:rPr lang="en-US" i="1" dirty="0"/>
              <a:t>Proceedings of the 1995 World Marketing Congress</a:t>
            </a:r>
            <a:r>
              <a:rPr lang="en-US" dirty="0"/>
              <a:t> (pp. 8-12). Springer, Cham.</a:t>
            </a:r>
          </a:p>
          <a:p>
            <a:pPr algn="just"/>
            <a:r>
              <a:rPr lang="en-US" i="1" dirty="0"/>
              <a:t>Abstract: A recent trend in corporate marketing and promotion is the heavy emphasis on sporting event sponsorship, whether local, national, or international in scope. In 1990, approximately 70 percent of all sponsorship money was spent on sports (Mullin, Hardy &amp; Sutton, 1993). In the same year, 25 of the 39 televised Professional Golf Association (PGA) events were named for sponsors, as were 17 major college football bowls</a:t>
            </a:r>
            <a:r>
              <a:rPr lang="en-US" i="1" dirty="0" smtClean="0"/>
              <a:t>.</a:t>
            </a:r>
            <a:endParaRPr lang="en-US" dirty="0"/>
          </a:p>
          <a:p>
            <a:pPr algn="just"/>
            <a:r>
              <a:rPr lang="en-US" i="1" dirty="0"/>
              <a:t>Keywords: Olympic Game Favorable Image Human Kinetic Publisher Corporate Marketing</a:t>
            </a:r>
            <a:endParaRPr lang="en-US" dirty="0"/>
          </a:p>
          <a:p>
            <a:pPr algn="just"/>
            <a:endParaRPr lang="en-US" dirty="0"/>
          </a:p>
        </p:txBody>
      </p:sp>
    </p:spTree>
    <p:extLst>
      <p:ext uri="{BB962C8B-B14F-4D97-AF65-F5344CB8AC3E}">
        <p14:creationId xmlns:p14="http://schemas.microsoft.com/office/powerpoint/2010/main" val="383965381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Funders/Sponsors</a:t>
            </a:r>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Scheinbaum</a:t>
            </a:r>
            <a:r>
              <a:rPr lang="en-US" dirty="0"/>
              <a:t>, A. C., &amp; Lacey, R. (2015). Event social responsibility: A note to improve outcomes for sponsors and events. </a:t>
            </a:r>
            <a:r>
              <a:rPr lang="en-US" i="1" dirty="0"/>
              <a:t>Journal of business research</a:t>
            </a:r>
            <a:r>
              <a:rPr lang="en-US" dirty="0"/>
              <a:t>, </a:t>
            </a:r>
            <a:r>
              <a:rPr lang="en-US" i="1" dirty="0"/>
              <a:t>68</a:t>
            </a:r>
            <a:r>
              <a:rPr lang="en-US" dirty="0"/>
              <a:t>(9), 1982-1986.</a:t>
            </a:r>
          </a:p>
          <a:p>
            <a:pPr algn="just"/>
            <a:r>
              <a:rPr lang="en-US" i="1" dirty="0"/>
              <a:t>Abstract: Via a field study (n = 879), the authors introduce the concept of event social responsibility (ESR) and show how it is a catalyst for key outcomes in the business of sport. Specifically, event social responsibility leads to fan attachment to an event, event word-of-mouth, and sponsorship patronage. Fan attachment lifts consumer promotion of an event to others and mediates the relationship between ESR and the extent to which attendees share favorable WOM about the sponsored event. Results also confirm the strong link between ESR and attendees' support for sponsors, via patronage of their products. For corporate sponsors, the results offer evidence for how sponsorship of community-based events provides an opportunity for a company to demonstrate good corporate citizenship while lifting patronage intent of attendees at a professional sporting event.</a:t>
            </a:r>
            <a:endParaRPr lang="en-US" dirty="0"/>
          </a:p>
          <a:p>
            <a:pPr marL="0" indent="0" algn="just">
              <a:buNone/>
            </a:pPr>
            <a:endParaRPr lang="en-US" dirty="0"/>
          </a:p>
          <a:p>
            <a:pPr algn="just"/>
            <a:r>
              <a:rPr lang="en-US" i="1" dirty="0"/>
              <a:t>Keywords: Experiential marketing; Event marketing effectiveness; Sponsorship; Corporate social responsibility; Business of sport</a:t>
            </a:r>
            <a:endParaRPr lang="en-US" dirty="0"/>
          </a:p>
          <a:p>
            <a:pPr algn="just"/>
            <a:endParaRPr lang="en-US" dirty="0"/>
          </a:p>
        </p:txBody>
      </p:sp>
    </p:spTree>
    <p:extLst>
      <p:ext uri="{BB962C8B-B14F-4D97-AF65-F5344CB8AC3E}">
        <p14:creationId xmlns:p14="http://schemas.microsoft.com/office/powerpoint/2010/main" val="20497531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Funders/Sponsors</a:t>
            </a:r>
          </a:p>
        </p:txBody>
      </p:sp>
      <p:sp>
        <p:nvSpPr>
          <p:cNvPr id="3" name="Content Placeholder 2"/>
          <p:cNvSpPr>
            <a:spLocks noGrp="1"/>
          </p:cNvSpPr>
          <p:nvPr>
            <p:ph idx="1"/>
          </p:nvPr>
        </p:nvSpPr>
        <p:spPr>
          <a:xfrm>
            <a:off x="284163" y="2133600"/>
            <a:ext cx="8574087" cy="3992563"/>
          </a:xfrm>
        </p:spPr>
        <p:txBody>
          <a:bodyPr>
            <a:normAutofit fontScale="85000" lnSpcReduction="10000"/>
          </a:bodyPr>
          <a:lstStyle/>
          <a:p>
            <a:pPr marL="0" indent="0" algn="just">
              <a:buNone/>
            </a:pPr>
            <a:r>
              <a:rPr lang="en-US" dirty="0"/>
              <a:t>Close, A. G., Lacey, R., &amp; Cornwell, T. B. (2015). Visual Processing and Need for Cognition Can Enhance Event-Sponsorship Outcomes: How Sporting Event Sponsorships Benefit From the Way Attendees Process Them. Journal of Advertising Research, 55(2), 206-215.</a:t>
            </a:r>
          </a:p>
          <a:p>
            <a:pPr algn="just"/>
            <a:r>
              <a:rPr lang="en-US" i="1" dirty="0"/>
              <a:t>Abstract: How do sporting-event attendees visually or cognitively process sponsorship? In the context of a professional tennis event, the current study examined attendees' visual processing and need for cognition in sponsorship processing. Need for cognition is a personality variable in psychology that reflects the extent to which consumers engage in and enjoy effortful cognitive activities. Findings demonstrated how visual processing played a role in the way attendees perceived sponsorship. Attendees who were high in need for cognition more likely would evaluate a non-endemic sponsor as fitting with the event than attendees who were lower in need for cognition.</a:t>
            </a:r>
            <a:endParaRPr lang="en-US" dirty="0"/>
          </a:p>
          <a:p>
            <a:pPr algn="just"/>
            <a:endParaRPr lang="en-US" dirty="0"/>
          </a:p>
        </p:txBody>
      </p:sp>
    </p:spTree>
    <p:extLst>
      <p:ext uri="{BB962C8B-B14F-4D97-AF65-F5344CB8AC3E}">
        <p14:creationId xmlns:p14="http://schemas.microsoft.com/office/powerpoint/2010/main" val="412245002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5.8 Supporters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smtClean="0"/>
              <a:t>All </a:t>
            </a:r>
            <a:r>
              <a:rPr lang="en-US" dirty="0"/>
              <a:t>stakeholders in the destination need to work together and support a sport event for it to be successful. </a:t>
            </a:r>
            <a:endParaRPr lang="en-US" dirty="0" smtClean="0"/>
          </a:p>
          <a:p>
            <a:r>
              <a:rPr lang="en-US" dirty="0" err="1" smtClean="0"/>
              <a:t>Taks</a:t>
            </a:r>
            <a:r>
              <a:rPr lang="en-US" dirty="0"/>
              <a:t>, Green, </a:t>
            </a:r>
            <a:r>
              <a:rPr lang="en-US" dirty="0" err="1"/>
              <a:t>Misener</a:t>
            </a:r>
            <a:r>
              <a:rPr lang="en-US" dirty="0"/>
              <a:t> &amp; </a:t>
            </a:r>
            <a:r>
              <a:rPr lang="en-US" dirty="0" err="1"/>
              <a:t>Chalip</a:t>
            </a:r>
            <a:r>
              <a:rPr lang="en-US" dirty="0"/>
              <a:t> (2018) in their research on the International Children’s Games found that there was distrust among the sport clubs locally and the event organizers.  The objectives and goals of these stakeholders with the event differ and had a negative impact on the outcome of the event.  </a:t>
            </a:r>
            <a:endParaRPr lang="en-US" dirty="0" smtClean="0"/>
          </a:p>
          <a:p>
            <a:r>
              <a:rPr lang="en-US" dirty="0" smtClean="0"/>
              <a:t>The </a:t>
            </a:r>
            <a:r>
              <a:rPr lang="en-US" dirty="0"/>
              <a:t>buy in of government is always important in hosting sport events as offering these events might need a change in local laws and regulations. </a:t>
            </a:r>
            <a:endParaRPr lang="en-US" dirty="0" smtClean="0"/>
          </a:p>
          <a:p>
            <a:r>
              <a:rPr lang="en-US" dirty="0" err="1" smtClean="0"/>
              <a:t>Quatar</a:t>
            </a:r>
            <a:r>
              <a:rPr lang="en-US" dirty="0" smtClean="0"/>
              <a:t> </a:t>
            </a:r>
            <a:r>
              <a:rPr lang="en-US" dirty="0"/>
              <a:t>was awarded the 2022 FIFA World Cup finals and according to </a:t>
            </a:r>
            <a:r>
              <a:rPr lang="en-US" dirty="0" err="1"/>
              <a:t>Brannagan</a:t>
            </a:r>
            <a:r>
              <a:rPr lang="en-US" dirty="0"/>
              <a:t> &amp; Rookwood (2016) some domestic policies might need to be address and changed.</a:t>
            </a:r>
          </a:p>
          <a:p>
            <a:endParaRPr lang="en-US" dirty="0"/>
          </a:p>
        </p:txBody>
      </p:sp>
    </p:spTree>
    <p:extLst>
      <p:ext uri="{BB962C8B-B14F-4D97-AF65-F5344CB8AC3E}">
        <p14:creationId xmlns:p14="http://schemas.microsoft.com/office/powerpoint/2010/main" val="343768604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Supporters</a:t>
            </a:r>
            <a:endParaRPr lang="en-US" dirty="0"/>
          </a:p>
        </p:txBody>
      </p:sp>
      <p:sp>
        <p:nvSpPr>
          <p:cNvPr id="3" name="Content Placeholder 2"/>
          <p:cNvSpPr>
            <a:spLocks noGrp="1"/>
          </p:cNvSpPr>
          <p:nvPr>
            <p:ph idx="1"/>
          </p:nvPr>
        </p:nvSpPr>
        <p:spPr>
          <a:xfrm>
            <a:off x="284163" y="1900989"/>
            <a:ext cx="8574087" cy="4957011"/>
          </a:xfrm>
        </p:spPr>
        <p:txBody>
          <a:bodyPr>
            <a:normAutofit fontScale="47500" lnSpcReduction="20000"/>
          </a:bodyPr>
          <a:lstStyle/>
          <a:p>
            <a:pPr marL="0" indent="0" algn="just">
              <a:buNone/>
            </a:pPr>
            <a:r>
              <a:rPr lang="en-US" dirty="0" err="1"/>
              <a:t>Taks</a:t>
            </a:r>
            <a:r>
              <a:rPr lang="en-US" dirty="0"/>
              <a:t>, M., Green, B. C., </a:t>
            </a:r>
            <a:r>
              <a:rPr lang="en-US" dirty="0" err="1"/>
              <a:t>Misener</a:t>
            </a:r>
            <a:r>
              <a:rPr lang="en-US" dirty="0"/>
              <a:t>, L., &amp; </a:t>
            </a:r>
            <a:r>
              <a:rPr lang="en-US" dirty="0" err="1"/>
              <a:t>Chalip</a:t>
            </a:r>
            <a:r>
              <a:rPr lang="en-US" dirty="0"/>
              <a:t>, L. (2018). Sport participation from sport events: why it doesn’t happen?. </a:t>
            </a:r>
            <a:r>
              <a:rPr lang="en-US" i="1" dirty="0"/>
              <a:t>Marketing Intelligence &amp; Planning</a:t>
            </a:r>
            <a:r>
              <a:rPr lang="en-US" dirty="0"/>
              <a:t>, </a:t>
            </a:r>
            <a:r>
              <a:rPr lang="en-US" i="1" dirty="0"/>
              <a:t>36</a:t>
            </a:r>
            <a:r>
              <a:rPr lang="en-US" dirty="0"/>
              <a:t>(2), 185-198.</a:t>
            </a:r>
          </a:p>
          <a:p>
            <a:pPr algn="just"/>
            <a:r>
              <a:rPr lang="en-US" i="1" dirty="0"/>
              <a:t>Abstract: Purpose: The purpose of this paper is to present and use an event leveraging framework (ELF) to examine processes and challenges when seeking to leverage a sport event to build sport participation.</a:t>
            </a:r>
            <a:endParaRPr lang="en-US" dirty="0"/>
          </a:p>
          <a:p>
            <a:pPr algn="just"/>
            <a:r>
              <a:rPr lang="en-US" i="1" dirty="0"/>
              <a:t>Design/methodology/approach: The study used an action research approach for which the researchers served as consultants and facilitators for local sports in the context of the International Children’s Games. Initially three sports were selected, and two sports were guided through the full leveraging process. Prior to the event, actions were planned and refined, while researchers kept field notes. Challenges and barriers to implementation were examined through observation immediately prior to and during the event, and through a workshop with stakeholders six weeks after the event, and interviews a year later.</a:t>
            </a:r>
            <a:endParaRPr lang="en-US" dirty="0"/>
          </a:p>
          <a:p>
            <a:pPr algn="just"/>
            <a:r>
              <a:rPr lang="en-US" i="1" dirty="0"/>
              <a:t>Findings: With the exception of a flyer posted on a few cars during the track and field competition, none of the planned action steps was implemented. Barriers included competition and distrust among local sport clubs, exigencies associated with organizing event competitions, the event organizers’ focus on promoting the city rather than its sports, and each club’s insufficient human and physical resources for the task. These barriers were not addressed by local clubs because they expected the event to inspire participation despite their lack of marketing leverage. The lack of action resulted in no discernible impact of the event on sport participation.</a:t>
            </a:r>
            <a:endParaRPr lang="en-US" dirty="0"/>
          </a:p>
          <a:p>
            <a:pPr algn="just"/>
            <a:r>
              <a:rPr lang="en-US" i="1" dirty="0"/>
              <a:t>Research limitations/implications: Results demonstrate that there are multiple barriers to undertaking the necessary steps to capitalize on an event to build sport participation, even when a well-developed framework is used. Specific steps to overcome the barriers need to be implemented, particularly through partnerships and building capacity for leverage among local sport organizations.</a:t>
            </a:r>
            <a:endParaRPr lang="en-US" dirty="0"/>
          </a:p>
          <a:p>
            <a:pPr algn="just"/>
            <a:r>
              <a:rPr lang="en-US" i="1" dirty="0"/>
              <a:t>Originality/value: This study presents the ELF, and identifies reasons why sport events fail to live up to their promise to build sport participation. Necessary steps are suggested to redress that failing</a:t>
            </a:r>
            <a:r>
              <a:rPr lang="en-US" i="1" dirty="0" smtClean="0"/>
              <a:t>.</a:t>
            </a:r>
            <a:endParaRPr lang="en-US" dirty="0"/>
          </a:p>
          <a:p>
            <a:pPr algn="just"/>
            <a:r>
              <a:rPr lang="en-US" i="1" dirty="0"/>
              <a:t>Keywords: Evaluation, Outcomes, Organizational capacity, Event leverage, Sport clubs, Sport organizations</a:t>
            </a:r>
            <a:endParaRPr lang="en-US" dirty="0"/>
          </a:p>
          <a:p>
            <a:pPr algn="just"/>
            <a:endParaRPr lang="en-US" dirty="0"/>
          </a:p>
        </p:txBody>
      </p:sp>
    </p:spTree>
    <p:extLst>
      <p:ext uri="{BB962C8B-B14F-4D97-AF65-F5344CB8AC3E}">
        <p14:creationId xmlns:p14="http://schemas.microsoft.com/office/powerpoint/2010/main" val="392974933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Supporters</a:t>
            </a:r>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dirty="0" err="1"/>
              <a:t>Brannagan</a:t>
            </a:r>
            <a:r>
              <a:rPr lang="en-US" dirty="0"/>
              <a:t>, P. M., &amp; Rookwood, J. (2016). Sports mega-events, soft power and soft disempowerment: international supporters’ perspectives on Qatar’s acquisition of the 2022 FIFA World Cup finals. </a:t>
            </a:r>
            <a:r>
              <a:rPr lang="en-US" i="1" dirty="0"/>
              <a:t>International journal of sport policy and politics</a:t>
            </a:r>
            <a:r>
              <a:rPr lang="en-US" dirty="0"/>
              <a:t>, </a:t>
            </a:r>
            <a:r>
              <a:rPr lang="en-US" i="1" dirty="0"/>
              <a:t>8</a:t>
            </a:r>
            <a:r>
              <a:rPr lang="en-US" dirty="0"/>
              <a:t>(2), 173-188.</a:t>
            </a:r>
          </a:p>
          <a:p>
            <a:r>
              <a:rPr lang="en-US" i="1" dirty="0"/>
              <a:t>Abstract: Through the use of document analysis, field work and semi-structured interviews at five major tournaments in Asia, North America, Europe and South America, the paper examines the perspectives of international football supporters on the </a:t>
            </a:r>
            <a:r>
              <a:rPr lang="en-US" i="1" dirty="0" err="1"/>
              <a:t>Fédération</a:t>
            </a:r>
            <a:r>
              <a:rPr lang="en-US" i="1" dirty="0"/>
              <a:t> </a:t>
            </a:r>
            <a:r>
              <a:rPr lang="en-US" i="1" dirty="0" err="1"/>
              <a:t>Internationale</a:t>
            </a:r>
            <a:r>
              <a:rPr lang="en-US" i="1" dirty="0"/>
              <a:t> de Football Association’s (FIFA) decision to award the 2022World Cup finals to the State of Qatar. The paper is separated into five sections. First we ground Qatar’s sporting strategy within the concept of ‘soft power’, as well as pinpoint the negative consequences that have manifest since the state’s acquisition of the 2022 finals. Second, we disclose and defend our chosen data collection strategy. Third, we uncover and discuss our results with reference to three key themes: the state’s suitability as a football destination; the dubious awarding of the 2022 World Cup; and, Qatar’s cultural backdrop and domestic policies. Fourth, we align our findings to Qatar’s foreign policy intentions and ‘soft disempowerment’ consequences, locating in the process the opportunities and challenges that accompany the state’s hosting of the 2022 finals. We conclude by reflecting upon the contribution we have made here, as well as acknowledging the importance of Qatar for current and future sports mega-event research</a:t>
            </a:r>
            <a:r>
              <a:rPr lang="en-US" i="1" dirty="0" smtClean="0"/>
              <a:t>.</a:t>
            </a:r>
            <a:endParaRPr lang="en-US" dirty="0"/>
          </a:p>
          <a:p>
            <a:r>
              <a:rPr lang="en-US" i="1" dirty="0"/>
              <a:t>Keywords: Qatar, soft power, global sport, football, sports fandom, sports corruption</a:t>
            </a:r>
            <a:endParaRPr lang="en-US" dirty="0"/>
          </a:p>
          <a:p>
            <a:endParaRPr lang="en-US" dirty="0"/>
          </a:p>
        </p:txBody>
      </p:sp>
    </p:spTree>
    <p:extLst>
      <p:ext uri="{BB962C8B-B14F-4D97-AF65-F5344CB8AC3E}">
        <p14:creationId xmlns:p14="http://schemas.microsoft.com/office/powerpoint/2010/main" val="394660671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5.9 Spectators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smtClean="0"/>
              <a:t>Spectators </a:t>
            </a:r>
            <a:r>
              <a:rPr lang="en-US" dirty="0"/>
              <a:t>can influence the way in which certain sports are being managed. </a:t>
            </a:r>
            <a:endParaRPr lang="en-US" dirty="0" smtClean="0"/>
          </a:p>
          <a:p>
            <a:r>
              <a:rPr lang="en-US" dirty="0" smtClean="0"/>
              <a:t>In </a:t>
            </a:r>
            <a:r>
              <a:rPr lang="en-US" dirty="0" err="1"/>
              <a:t>Numerato’s</a:t>
            </a:r>
            <a:r>
              <a:rPr lang="en-US" dirty="0"/>
              <a:t> (2015) study the criticism of football spectators against modern football is being investigated and the outcome of dissatisfied spectators led to protest and reflexive discursive practices.  </a:t>
            </a:r>
            <a:endParaRPr lang="en-US" dirty="0" smtClean="0"/>
          </a:p>
          <a:p>
            <a:r>
              <a:rPr lang="en-US" dirty="0" err="1" smtClean="0"/>
              <a:t>Horbel</a:t>
            </a:r>
            <a:r>
              <a:rPr lang="en-US" dirty="0"/>
              <a:t>, Popp, </a:t>
            </a:r>
            <a:r>
              <a:rPr lang="en-US" dirty="0" err="1"/>
              <a:t>Woratschek</a:t>
            </a:r>
            <a:r>
              <a:rPr lang="en-US" dirty="0"/>
              <a:t> &amp; Wilson (2016) applied the service dominant logic, specifically value co-creation and see how sport event organizers can evaluate experience and successfully facilitate value co-creation and make meaning full propositions to the benefit of all involved.</a:t>
            </a:r>
          </a:p>
          <a:p>
            <a:endParaRPr lang="en-US" dirty="0"/>
          </a:p>
        </p:txBody>
      </p:sp>
    </p:spTree>
    <p:extLst>
      <p:ext uri="{BB962C8B-B14F-4D97-AF65-F5344CB8AC3E}">
        <p14:creationId xmlns:p14="http://schemas.microsoft.com/office/powerpoint/2010/main" val="326037217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Note:  </a:t>
            </a:r>
            <a:r>
              <a:rPr lang="en-US" dirty="0" smtClean="0"/>
              <a:t>Spectators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err="1"/>
              <a:t>Numerato</a:t>
            </a:r>
            <a:r>
              <a:rPr lang="en-US" dirty="0"/>
              <a:t>, D. (2015). Who says “no to modern football?” Italian supporters, reflexivity, and neo-liberalism. Journal of Sport and Social Issues, 39(2), 120-138.</a:t>
            </a:r>
          </a:p>
          <a:p>
            <a:pPr algn="just"/>
            <a:r>
              <a:rPr lang="en-US" i="1" dirty="0"/>
              <a:t>Abstract: This study explores the complexities and ambiguities of the recent increase in criticism among football supporters of so-called “modern football.” Drawing on existing elaborations of the concept of reflexivity in sociology, this contribution theoretically extends the hegemony/resistance analytical framework that has commonly been used to portray the criticism of football supporters in strict opposition to neo-liberal trends. The examination of the social and symbolic mechanisms surrounding anti-neo-liberal campaigning suggests that the slogan has been embraced by heterogeneous actors with contrasting topics, values, beliefs, and opinions. Considering the different reactions of contested anti-neo-liberal institutions and the context in which these processes take place, it has been demonstrated that protests and reflexive discursive practices can both inhibit and enhance the transformative potential of the “Against modern football” slogan</a:t>
            </a:r>
            <a:r>
              <a:rPr lang="en-US" i="1" dirty="0" smtClean="0"/>
              <a:t>.</a:t>
            </a:r>
            <a:endParaRPr lang="en-US" dirty="0"/>
          </a:p>
          <a:p>
            <a:pPr algn="just"/>
            <a:r>
              <a:rPr lang="en-US" i="1" dirty="0"/>
              <a:t>Keywords:  emotions, neo-liberalism, reflexivity, resistance, football supporters</a:t>
            </a:r>
            <a:endParaRPr lang="en-US" dirty="0"/>
          </a:p>
        </p:txBody>
      </p:sp>
    </p:spTree>
    <p:extLst>
      <p:ext uri="{BB962C8B-B14F-4D97-AF65-F5344CB8AC3E}">
        <p14:creationId xmlns:p14="http://schemas.microsoft.com/office/powerpoint/2010/main" val="256888260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Spectators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Horbel</a:t>
            </a:r>
            <a:r>
              <a:rPr lang="en-US" dirty="0"/>
              <a:t>, C., Popp, B., </a:t>
            </a:r>
            <a:r>
              <a:rPr lang="en-US" dirty="0" err="1"/>
              <a:t>Woratschek</a:t>
            </a:r>
            <a:r>
              <a:rPr lang="en-US" dirty="0"/>
              <a:t>, H., &amp; Wilson, B. (2016). How context shapes value co-creation: spectator experience of sport events. The Service Industries Journal, 36(11-12), 510-531.</a:t>
            </a:r>
          </a:p>
          <a:p>
            <a:pPr algn="just"/>
            <a:r>
              <a:rPr lang="en-US" i="1" dirty="0"/>
              <a:t>Abstract: This paper applies the perspective of service-dominant logic, specifically value co-creation in service ecosystems to the context of sports. It builds on the notion that co-created value can only be understood as value-in-context. Therefore, a structural model is developed and tested for different contexts of spectating live broadcasts of football games during the </a:t>
            </a:r>
            <a:r>
              <a:rPr lang="en-US" i="1" dirty="0" err="1"/>
              <a:t>Fédération</a:t>
            </a:r>
            <a:r>
              <a:rPr lang="en-US" i="1" dirty="0"/>
              <a:t> </a:t>
            </a:r>
            <a:r>
              <a:rPr lang="en-US" i="1" dirty="0" err="1"/>
              <a:t>Internationale</a:t>
            </a:r>
            <a:r>
              <a:rPr lang="en-US" i="1" dirty="0"/>
              <a:t> de Football Association World Cup 2014. The context-specific contributions of the co-creating actors, spectators’ experience evaluations, and the resulting context-specific value perceptions from the spectators’ perspective are identified. The results highlight that the relative influence of the main co-creating actors and the relative importance of the value dimensions differ across contexts. Service providers (in sports) should identify how consumers evaluate experience and which dimensions of value are most important to them in the context under consideration. This will help them to successfully facilitate value co-creation, make meaningful value propositions, and achieve strategic benefit for themselves</a:t>
            </a:r>
            <a:r>
              <a:rPr lang="en-US" i="1" dirty="0" smtClean="0"/>
              <a:t>.</a:t>
            </a:r>
            <a:endParaRPr lang="en-US" dirty="0"/>
          </a:p>
          <a:p>
            <a:pPr algn="just"/>
            <a:r>
              <a:rPr lang="en-US" i="1" dirty="0"/>
              <a:t>Keywords: Service-dominant logic, service ecosystems, value-in-context, sport event experience, value co-creation</a:t>
            </a:r>
            <a:endParaRPr lang="en-US" dirty="0"/>
          </a:p>
          <a:p>
            <a:pPr algn="just"/>
            <a:endParaRPr lang="en-US" dirty="0"/>
          </a:p>
        </p:txBody>
      </p:sp>
    </p:spTree>
    <p:extLst>
      <p:ext uri="{BB962C8B-B14F-4D97-AF65-F5344CB8AC3E}">
        <p14:creationId xmlns:p14="http://schemas.microsoft.com/office/powerpoint/2010/main" val="321335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a:t>Booth, A. (2016). Negotiating </a:t>
            </a:r>
            <a:r>
              <a:rPr lang="en-US" dirty="0" err="1"/>
              <a:t>diasporic</a:t>
            </a:r>
            <a:r>
              <a:rPr lang="en-US" dirty="0"/>
              <a:t> culture: Festival collaborations and production networks.  </a:t>
            </a:r>
            <a:r>
              <a:rPr lang="en-US" i="1" dirty="0"/>
              <a:t>International Journal of Event and Festival Management, 7</a:t>
            </a:r>
            <a:r>
              <a:rPr lang="en-US" dirty="0"/>
              <a:t> (2), 100 - 116.</a:t>
            </a:r>
          </a:p>
          <a:p>
            <a:pPr algn="just"/>
            <a:r>
              <a:rPr lang="en-US" i="1" dirty="0"/>
              <a:t>Abstract: Purpose – Within New Zealand, cultural festivals play a vital role in the local representation of </a:t>
            </a:r>
            <a:r>
              <a:rPr lang="en-US" i="1" dirty="0" err="1"/>
              <a:t>diasporic</a:t>
            </a:r>
            <a:r>
              <a:rPr lang="en-US" i="1" dirty="0"/>
              <a:t> cultures. By </a:t>
            </a:r>
            <a:r>
              <a:rPr lang="en-US" i="1" dirty="0" smtClean="0"/>
              <a:t>analyzing </a:t>
            </a:r>
            <a:r>
              <a:rPr lang="en-US" i="1" dirty="0"/>
              <a:t>the production design of festivals, in Auckland, New Zealand representing Indian culture between 1995 and 2015, the purpose of this paper is to create a deeper understanding of collaborative networks and power relationships. Using Richard’s pulsar/iterative network theory and Booth’s notion of cultural production networks, a new theoretical model is proposed to visually track the collaborative networks that sustain and bridge cultures, empower communities and </a:t>
            </a:r>
            <a:r>
              <a:rPr lang="en-US" i="1" dirty="0" err="1"/>
              <a:t>fulfil</a:t>
            </a:r>
            <a:r>
              <a:rPr lang="en-US" i="1" dirty="0"/>
              <a:t> political agendas. Design/methodology/approach – This ethnographic research draws upon event management studies, industry practice, ethnomusicology and sociology to take a multi-disciplinary approach to an applied research project. Using Richards’ pulsar and iterative event framework Castells’ network theory, combined with qualitative data, this research considers critical collaborative relationships clusters and how they might impact on the temporal nature of festivals.  Findings – The 1997 Festival of Asia and the subsequent Lantern Festival in 2000 and Diwali: Festival of Lights in 2002 were pulsar events that played a significant role in collaborative networks that expand across cultures, countries and traditions. The subsequent iterative events have played a vital role in the representation of Asian cultural identity in general and, more specifically, representing of the city’s growing – in both size and cultural diversity – Indian diaspora. Originality/value – This research proposes a new conceptual model on festival management and </a:t>
            </a:r>
            <a:r>
              <a:rPr lang="en-US" i="1" dirty="0" err="1"/>
              <a:t>diasporic</a:t>
            </a:r>
            <a:r>
              <a:rPr lang="en-US" i="1" dirty="0"/>
              <a:t> communities in the Asia-Pacific region. Richards’ and Booth’s conceptual models are used, as a starting point, to offer a new way of considering the importance of looking at collaborative relationships through historical perspectives. The framework explored contributes a new approach to cultural festival network theory and a means to understand the complexity of networks required that engage actors from inside and outside both local and global communities. </a:t>
            </a:r>
            <a:endParaRPr lang="en-US" dirty="0"/>
          </a:p>
          <a:p>
            <a:pPr algn="just"/>
            <a:r>
              <a:rPr lang="en-US" i="1" dirty="0"/>
              <a:t>Keywords: New Zealand, Production networks, Cultural festivals, Indian diaspora, Pulsar and iterative events.</a:t>
            </a:r>
            <a:endParaRPr lang="en-US" dirty="0"/>
          </a:p>
          <a:p>
            <a:pPr marL="0" indent="0" algn="just">
              <a:buNone/>
            </a:pPr>
            <a:endParaRPr lang="en-US" dirty="0"/>
          </a:p>
        </p:txBody>
      </p:sp>
    </p:spTree>
    <p:extLst>
      <p:ext uri="{BB962C8B-B14F-4D97-AF65-F5344CB8AC3E}">
        <p14:creationId xmlns:p14="http://schemas.microsoft.com/office/powerpoint/2010/main" val="418499475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Stakeholder Management for </a:t>
            </a:r>
            <a:r>
              <a:rPr lang="en-US" dirty="0" smtClean="0"/>
              <a:t>Business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Sometimes this category is referred to as the MICE sector, that is Meetings, Incentives, Conventions (or Conferences) and Exhibitions. </a:t>
            </a:r>
          </a:p>
          <a:p>
            <a:r>
              <a:rPr lang="en-US" dirty="0" smtClean="0"/>
              <a:t>It </a:t>
            </a:r>
            <a:r>
              <a:rPr lang="en-US" dirty="0"/>
              <a:t>also includes fairs and trade shows, international congresses and any other type of event devoted to business or marketing. </a:t>
            </a:r>
          </a:p>
          <a:p>
            <a:r>
              <a:rPr lang="en-US" dirty="0"/>
              <a:t>Meetings and conventions are different for associations and private businesses. The corporate sector, in addition to its internal routine meetings, holds public relations and events and engages in 'live communications' through event sponsorship. </a:t>
            </a:r>
            <a:endParaRPr lang="en-US" dirty="0" smtClean="0"/>
          </a:p>
          <a:p>
            <a:r>
              <a:rPr lang="en-US" dirty="0" smtClean="0"/>
              <a:t>Some </a:t>
            </a:r>
            <a:r>
              <a:rPr lang="en-US" dirty="0"/>
              <a:t>corporations own their events, for branding or sales purposes. Associations are voluntary organizations representing the interests of members, and they hold numerous meetings and conventions. At conventions delegates vote for their leaders. </a:t>
            </a:r>
            <a:endParaRPr lang="en-US" dirty="0" smtClean="0"/>
          </a:p>
          <a:p>
            <a:r>
              <a:rPr lang="en-US" dirty="0" smtClean="0"/>
              <a:t>The </a:t>
            </a:r>
            <a:r>
              <a:rPr lang="en-US" dirty="0"/>
              <a:t>events of corporations and associations are important to convention centers and other venues, so much so that permanent relationships are sought with meeting planners. Decisions to locate in a particular city or venue might be based on direct sales or competitive bidding</a:t>
            </a:r>
            <a:r>
              <a:rPr lang="en-US" dirty="0" smtClean="0"/>
              <a:t>.</a:t>
            </a:r>
            <a:endParaRPr lang="en-US" dirty="0"/>
          </a:p>
        </p:txBody>
      </p:sp>
    </p:spTree>
    <p:extLst>
      <p:ext uri="{BB962C8B-B14F-4D97-AF65-F5344CB8AC3E}">
        <p14:creationId xmlns:p14="http://schemas.microsoft.com/office/powerpoint/2010/main" val="251017333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a:t>Stakeholder Management for </a:t>
            </a:r>
            <a:r>
              <a:rPr lang="en-US" dirty="0" smtClean="0"/>
              <a:t>Business Events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dirty="0"/>
              <a:t>There are big differences between trade and consumer shows. Industry sectors have their own shows for Business to Business networking, and sometimes these are combined with consumer shows for the people interested in, say, cars, recreation, health or the latest electronic gadgetry. </a:t>
            </a:r>
            <a:endParaRPr lang="en-US" dirty="0" smtClean="0"/>
          </a:p>
          <a:p>
            <a:r>
              <a:rPr lang="en-US" dirty="0" smtClean="0"/>
              <a:t>An </a:t>
            </a:r>
            <a:r>
              <a:rPr lang="en-US" dirty="0"/>
              <a:t>interesting combination as identified by Mackellar (2006) is how a convention, a festival and the tourism organization can work together and use an agricultural convention in conjunction with a festival to attract more people and also to share resources. </a:t>
            </a:r>
            <a:endParaRPr lang="en-US" dirty="0" smtClean="0"/>
          </a:p>
          <a:p>
            <a:r>
              <a:rPr lang="en-US" dirty="0" smtClean="0"/>
              <a:t>A </a:t>
            </a:r>
            <a:r>
              <a:rPr lang="en-US" dirty="0"/>
              <a:t>network analysis was utilized to understand the all the industry relationships. </a:t>
            </a:r>
            <a:endParaRPr lang="en-US" dirty="0" smtClean="0"/>
          </a:p>
          <a:p>
            <a:r>
              <a:rPr lang="en-US" dirty="0" err="1" smtClean="0"/>
              <a:t>Morla</a:t>
            </a:r>
            <a:r>
              <a:rPr lang="en-US" dirty="0" smtClean="0"/>
              <a:t> </a:t>
            </a:r>
            <a:r>
              <a:rPr lang="en-US" dirty="0"/>
              <a:t>&amp; </a:t>
            </a:r>
            <a:r>
              <a:rPr lang="en-US" dirty="0" err="1"/>
              <a:t>Ladkin</a:t>
            </a:r>
            <a:r>
              <a:rPr lang="en-US" dirty="0"/>
              <a:t> (2006) research looks at the successes and potential growth of the convention industry in Santiago de </a:t>
            </a:r>
            <a:r>
              <a:rPr lang="en-US" dirty="0" err="1"/>
              <a:t>Compostela</a:t>
            </a:r>
            <a:r>
              <a:rPr lang="en-US" dirty="0"/>
              <a:t> and Galicia by taking a stakeholder perspective and by asking their stakeholders to identify some areas of growth. </a:t>
            </a:r>
          </a:p>
        </p:txBody>
      </p:sp>
    </p:spTree>
    <p:extLst>
      <p:ext uri="{BB962C8B-B14F-4D97-AF65-F5344CB8AC3E}">
        <p14:creationId xmlns:p14="http://schemas.microsoft.com/office/powerpoint/2010/main" val="169305029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Business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Mackellar, J. (2006a). Conventions, festivals, and tourism: Exploring the network that binds. </a:t>
            </a:r>
            <a:r>
              <a:rPr lang="en-US" i="1" dirty="0"/>
              <a:t>Journal of</a:t>
            </a:r>
            <a:r>
              <a:rPr lang="en-US" dirty="0"/>
              <a:t> </a:t>
            </a:r>
            <a:r>
              <a:rPr lang="en-US" i="1" dirty="0"/>
              <a:t>Convention and Event Tourism</a:t>
            </a:r>
            <a:r>
              <a:rPr lang="en-US" dirty="0"/>
              <a:t>, 8 (2), 45-56.</a:t>
            </a:r>
          </a:p>
          <a:p>
            <a:pPr algn="just"/>
            <a:r>
              <a:rPr lang="en-US" i="1" dirty="0"/>
              <a:t>ABSTRACT:</a:t>
            </a:r>
            <a:r>
              <a:rPr lang="en-US" b="1" i="1" dirty="0"/>
              <a:t> </a:t>
            </a:r>
            <a:r>
              <a:rPr lang="en-US" i="1" dirty="0"/>
              <a:t>The link between conventions and tourism has often been assumed, and to some extent has been researched, and yet little research has been undertaken to study the relationships between organizations staging an event. The aim of this paper is to highlight the links between convention, festival, and tourism organizations using a case study in Lismore, Australia. The Lismore Chamber of Commerce has used an agricultural convention in conjunction with a community festival to share resources and attract wider audiences. This paper demonstrates the outcomes of this relationship in terms of innovation, cooperation, and regional development. Where previous attempts to coordinate the herb industry had failed, the case shows how coordinated events can serve an important purpose. The case also demonstrates the use of a network analysis methodology as a potential tool for researchers and managers in identifying and understanding industry relationships. The results demonstrate the success of this event and highlight the importance of developing and maintaining network relations. </a:t>
            </a:r>
            <a:endParaRPr lang="en-US" dirty="0"/>
          </a:p>
          <a:p>
            <a:pPr algn="just"/>
            <a:r>
              <a:rPr lang="en-US" i="1" dirty="0"/>
              <a:t>Keywords: Conventions, festivals, tourism organizations, resources, network analysis methodology, network relations</a:t>
            </a:r>
            <a:endParaRPr lang="en-US" dirty="0"/>
          </a:p>
          <a:p>
            <a:pPr algn="just"/>
            <a:endParaRPr lang="en-US" dirty="0"/>
          </a:p>
        </p:txBody>
      </p:sp>
    </p:spTree>
    <p:extLst>
      <p:ext uri="{BB962C8B-B14F-4D97-AF65-F5344CB8AC3E}">
        <p14:creationId xmlns:p14="http://schemas.microsoft.com/office/powerpoint/2010/main" val="253738831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Business Events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buNone/>
            </a:pPr>
            <a:r>
              <a:rPr lang="en-US" dirty="0" err="1"/>
              <a:t>Morla</a:t>
            </a:r>
            <a:r>
              <a:rPr lang="en-US" dirty="0"/>
              <a:t>, D., &amp; </a:t>
            </a:r>
            <a:r>
              <a:rPr lang="en-US" dirty="0" err="1"/>
              <a:t>Ladkin</a:t>
            </a:r>
            <a:r>
              <a:rPr lang="en-US" dirty="0"/>
              <a:t>, A. (2006). The Convention Industry in Galicia and Santiago de </a:t>
            </a:r>
            <a:r>
              <a:rPr lang="en-US" dirty="0" err="1"/>
              <a:t>Compostela</a:t>
            </a:r>
            <a:r>
              <a:rPr lang="en-US" dirty="0"/>
              <a:t>: Stakeholder Perceptions of Its Success and Potential for Growth. Event Management, 10 (4), 241-251.</a:t>
            </a:r>
          </a:p>
          <a:p>
            <a:r>
              <a:rPr lang="en-US" i="1" dirty="0"/>
              <a:t>Abstract: The Autonomous Community of Galicia, Spain and its regional capital city Santiago de </a:t>
            </a:r>
            <a:r>
              <a:rPr lang="en-US" i="1" dirty="0" err="1"/>
              <a:t>Compostela</a:t>
            </a:r>
            <a:r>
              <a:rPr lang="en-US" i="1" dirty="0"/>
              <a:t> have a well-developed and successful convention industry. This research outlines the reasons for its success, and, taking a stakeholder perspective, explores ways in which the region can ensure continued growth. Using primary data based on interviews with different stakeholders from the public and private sectors, a number of issues are examined in relation to potential for growth. These include the current perceptions of the destinations success, the role of the conference and exhibition centers and promotion of the destination, increasing competition, and human resources. The study concludes with recommendations for improvements for the Galician convention industry, and a discussion of how these issues might be relevant for other convention destinations</a:t>
            </a:r>
            <a:r>
              <a:rPr lang="en-US" i="1" dirty="0" smtClean="0"/>
              <a:t>.</a:t>
            </a:r>
            <a:endParaRPr lang="en-US" dirty="0"/>
          </a:p>
          <a:p>
            <a:r>
              <a:rPr lang="en-US" i="1" dirty="0"/>
              <a:t>Keywords: conventions; </a:t>
            </a:r>
            <a:r>
              <a:rPr lang="en-US" i="1" dirty="0" err="1"/>
              <a:t>galicia</a:t>
            </a:r>
            <a:r>
              <a:rPr lang="en-US" i="1" dirty="0"/>
              <a:t>; potential growth; stakeholder perceptions</a:t>
            </a:r>
            <a:endParaRPr lang="en-US" dirty="0"/>
          </a:p>
          <a:p>
            <a:endParaRPr lang="en-US" dirty="0"/>
          </a:p>
        </p:txBody>
      </p:sp>
    </p:spTree>
    <p:extLst>
      <p:ext uri="{BB962C8B-B14F-4D97-AF65-F5344CB8AC3E}">
        <p14:creationId xmlns:p14="http://schemas.microsoft.com/office/powerpoint/2010/main" val="405172934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a:t>
            </a:r>
            <a:r>
              <a:rPr lang="en-US" dirty="0"/>
              <a:t>Stakeholder Management for </a:t>
            </a:r>
            <a:r>
              <a:rPr lang="en-US" dirty="0" smtClean="0"/>
              <a:t>Festivals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Festivals sometimes develop organically from within communities, or at least require strong community support to endure; so comprehensive management of stakeholders is critical. </a:t>
            </a:r>
            <a:r>
              <a:rPr lang="en-US" dirty="0" err="1"/>
              <a:t>Derrett</a:t>
            </a:r>
            <a:r>
              <a:rPr lang="en-US" dirty="0"/>
              <a:t> (2016) in the book The Complete Guide to Creating Enduring Festivals (Wiley, Hoboken N.J.) devoted a chapter to partnerships. </a:t>
            </a:r>
            <a:endParaRPr lang="en-US" dirty="0" smtClean="0"/>
          </a:p>
          <a:p>
            <a:r>
              <a:rPr lang="en-US" dirty="0" smtClean="0"/>
              <a:t>Her </a:t>
            </a:r>
            <a:r>
              <a:rPr lang="en-US" dirty="0"/>
              <a:t>view (p. 96) is that festivals cannot be viewed simply as providing a service to a target market, but that they are "…just one part of a mosaic that satisfies diverse stakeholders…". In creating an enduring "festival ecosystem" stakeholder management for festivals will place the customer at the center and then seek mutual benefit from all the partnerships needed to implement strategy. </a:t>
            </a:r>
            <a:endParaRPr lang="en-US" dirty="0" smtClean="0"/>
          </a:p>
          <a:p>
            <a:r>
              <a:rPr lang="en-US" dirty="0" err="1" smtClean="0"/>
              <a:t>Derret's</a:t>
            </a:r>
            <a:r>
              <a:rPr lang="en-US" dirty="0" smtClean="0"/>
              <a:t> </a:t>
            </a:r>
            <a:r>
              <a:rPr lang="en-US" dirty="0"/>
              <a:t>"partnership components" include consultation, commitment, context, content, collaboration and cooperation, communication, creativity and innovation, contracts and controls, conflict resolution, competitors, customers, community engagement, economy, contribution, corporate and social responsibility, and consequences. There is clearly a long list of C-words to remember! </a:t>
            </a:r>
          </a:p>
          <a:p>
            <a:r>
              <a:rPr lang="en-US" dirty="0"/>
              <a:t>As to festival stakeholder roles, </a:t>
            </a:r>
            <a:r>
              <a:rPr lang="en-US" dirty="0" err="1"/>
              <a:t>Derrett</a:t>
            </a:r>
            <a:r>
              <a:rPr lang="en-US" dirty="0"/>
              <a:t> provided a comprehensive list. For example, roles for sponsors and co-producers include demonstrating local corporate goodwill, sharing target markets, establishing links to host destination, sharing brand, and naming rights. </a:t>
            </a:r>
          </a:p>
          <a:p>
            <a:endParaRPr lang="en-US" dirty="0"/>
          </a:p>
        </p:txBody>
      </p:sp>
    </p:spTree>
    <p:extLst>
      <p:ext uri="{BB962C8B-B14F-4D97-AF65-F5344CB8AC3E}">
        <p14:creationId xmlns:p14="http://schemas.microsoft.com/office/powerpoint/2010/main" val="51864092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a:t>
            </a:r>
            <a:r>
              <a:rPr lang="en-US" dirty="0"/>
              <a:t>Stakeholder Management for </a:t>
            </a:r>
            <a:r>
              <a:rPr lang="en-US" dirty="0" smtClean="0"/>
              <a:t>Festivals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Festival stakeholders also have different motivations to participate in local festivals (</a:t>
            </a:r>
            <a:r>
              <a:rPr lang="en-US" dirty="0" err="1"/>
              <a:t>Adongo</a:t>
            </a:r>
            <a:r>
              <a:rPr lang="en-US" dirty="0"/>
              <a:t> &amp; Kim, 2018). </a:t>
            </a:r>
            <a:endParaRPr lang="en-US" dirty="0" smtClean="0"/>
          </a:p>
          <a:p>
            <a:r>
              <a:rPr lang="en-US" dirty="0" err="1" smtClean="0"/>
              <a:t>Adongo</a:t>
            </a:r>
            <a:r>
              <a:rPr lang="en-US" dirty="0" smtClean="0"/>
              <a:t> </a:t>
            </a:r>
            <a:r>
              <a:rPr lang="en-US" dirty="0"/>
              <a:t>(2017) looked from a multiple dyadic relationship at how festival stakeholders interact with each other and the strategies they use to collaborate.  </a:t>
            </a:r>
            <a:endParaRPr lang="en-US" dirty="0" smtClean="0"/>
          </a:p>
          <a:p>
            <a:r>
              <a:rPr lang="en-US" dirty="0" smtClean="0"/>
              <a:t>They </a:t>
            </a:r>
            <a:r>
              <a:rPr lang="en-US" dirty="0"/>
              <a:t>also compare the views on the stakeholder exchanges between them based on control and dependence, trust, altruism and reciprocity. In some cases there are not much tension between stakeholders although it can happen (Vilas &amp; Wada, 2017) and in other areas the interaction between festival organizers, residents and local businesses help drive entrepreneurial activities during festivals (</a:t>
            </a:r>
            <a:r>
              <a:rPr lang="en-US" dirty="0" err="1"/>
              <a:t>Hjalager</a:t>
            </a:r>
            <a:r>
              <a:rPr lang="en-US" dirty="0"/>
              <a:t> &amp; Kwiatkowski, 2017)</a:t>
            </a:r>
            <a:r>
              <a:rPr lang="en-US" dirty="0" smtClean="0"/>
              <a:t>.</a:t>
            </a:r>
          </a:p>
          <a:p>
            <a:r>
              <a:rPr lang="en-US" dirty="0" smtClean="0"/>
              <a:t>The </a:t>
            </a:r>
            <a:r>
              <a:rPr lang="en-US" dirty="0"/>
              <a:t>sustainability of festivals is also often dependent on the tangible support of key stakeholders (Andersson &amp; Getz, 2008) and engagement between stakeholders and stakeholder benefits and </a:t>
            </a:r>
            <a:r>
              <a:rPr lang="en-US" dirty="0" err="1"/>
              <a:t>desbenefits</a:t>
            </a:r>
            <a:r>
              <a:rPr lang="en-US" dirty="0"/>
              <a:t> must yet to be researched (</a:t>
            </a:r>
            <a:r>
              <a:rPr lang="en-US" dirty="0" err="1"/>
              <a:t>Carlsen</a:t>
            </a:r>
            <a:r>
              <a:rPr lang="en-US" dirty="0"/>
              <a:t>, Ali-Knight &amp; Robertson, 2007).</a:t>
            </a:r>
          </a:p>
          <a:p>
            <a:endParaRPr lang="en-US" dirty="0"/>
          </a:p>
        </p:txBody>
      </p:sp>
    </p:spTree>
    <p:extLst>
      <p:ext uri="{BB962C8B-B14F-4D97-AF65-F5344CB8AC3E}">
        <p14:creationId xmlns:p14="http://schemas.microsoft.com/office/powerpoint/2010/main" val="23637437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err="1"/>
              <a:t>Adongo</a:t>
            </a:r>
            <a:r>
              <a:rPr lang="en-US" dirty="0"/>
              <a:t>, R., &amp; Kim, S. (2018). The ties that bind: stakeholder collaboration and networking in local festivals. International Journal of Contemporary Hospitality Management.</a:t>
            </a:r>
          </a:p>
          <a:p>
            <a:pPr algn="just"/>
            <a:r>
              <a:rPr lang="en-US" i="1" dirty="0"/>
              <a:t>Abstract: Purpose -This study aims to examine the extent of collaboration and networking between local festival stakeholders by focusing on the differences in how they evaluate themselves and other stakeholders.</a:t>
            </a:r>
            <a:endParaRPr lang="en-US" dirty="0"/>
          </a:p>
          <a:p>
            <a:pPr algn="just"/>
            <a:r>
              <a:rPr lang="en-US" i="1" dirty="0"/>
              <a:t>Design/methodology/approach - A questionnaire directed toward different stakeholder groups involving 1,092 respondents was administered at six selected festivals in Ghana, West Africa.</a:t>
            </a:r>
            <a:endParaRPr lang="en-US" dirty="0"/>
          </a:p>
          <a:p>
            <a:pPr algn="just"/>
            <a:r>
              <a:rPr lang="en-US" i="1" dirty="0"/>
              <a:t>Findings - In terms of self-evaluated collaboration and networking, the festival organizers considered themselves to have the highest risk, followed by the sponsors and vendors. However, when the stakeholders assessed each other, most agreed that they experienced higher risk when dealing with vendors. To reduce the risks of dealing with vendors, it is recommended that vendors be registered, accredited and allocated selling spaces before festivals begin.</a:t>
            </a:r>
            <a:endParaRPr lang="en-US" dirty="0"/>
          </a:p>
          <a:p>
            <a:pPr algn="just"/>
            <a:r>
              <a:rPr lang="en-US" i="1" dirty="0"/>
              <a:t>Practical implications- It is helpful to understand the nature of decision power or different views of collaboration and networking among stakeholders. Further, this study offers insights to understand stakeholders’ motivations to participate in local festivals.</a:t>
            </a:r>
            <a:endParaRPr lang="en-US" dirty="0"/>
          </a:p>
          <a:p>
            <a:pPr algn="just"/>
            <a:r>
              <a:rPr lang="en-US" i="1" dirty="0"/>
              <a:t>Originality/value - The combination of collaboration and networking between local festival stakeholders into a conceptual model allows the current findings to offer meaningful theoretical and practical implications</a:t>
            </a:r>
            <a:r>
              <a:rPr lang="en-US" i="1" dirty="0" smtClean="0"/>
              <a:t>.</a:t>
            </a:r>
            <a:endParaRPr lang="en-US" dirty="0"/>
          </a:p>
          <a:p>
            <a:pPr algn="just"/>
            <a:r>
              <a:rPr lang="en-US" i="1" dirty="0"/>
              <a:t>Keywords: Festivals, Collaboration, Stakeholders, Networking</a:t>
            </a:r>
            <a:endParaRPr lang="en-US" dirty="0"/>
          </a:p>
          <a:p>
            <a:pPr algn="just"/>
            <a:endParaRPr lang="en-US" dirty="0"/>
          </a:p>
        </p:txBody>
      </p:sp>
    </p:spTree>
    <p:extLst>
      <p:ext uri="{BB962C8B-B14F-4D97-AF65-F5344CB8AC3E}">
        <p14:creationId xmlns:p14="http://schemas.microsoft.com/office/powerpoint/2010/main" val="17995485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32500" lnSpcReduction="20000"/>
          </a:bodyPr>
          <a:lstStyle/>
          <a:p>
            <a:pPr marL="0" indent="0">
              <a:buNone/>
            </a:pPr>
            <a:r>
              <a:rPr lang="en-US" dirty="0" err="1"/>
              <a:t>Adongo</a:t>
            </a:r>
            <a:r>
              <a:rPr lang="en-US" dirty="0"/>
              <a:t>, R. (2017). Social exchange, collaboration, and networking between stakeholders in traditional festivals (Doctoral dissertation, The Hong Kong Polytechnic University).</a:t>
            </a:r>
          </a:p>
          <a:p>
            <a:r>
              <a:rPr lang="en-US" i="1" dirty="0"/>
              <a:t>Abstract:  Local festivals are increasingly being </a:t>
            </a:r>
            <a:r>
              <a:rPr lang="en-US" i="1" dirty="0" err="1"/>
              <a:t>recognised</a:t>
            </a:r>
            <a:r>
              <a:rPr lang="en-US" i="1" dirty="0"/>
              <a:t> as vital in attracting both domestic and international visitors to destinations. As a result, they are progressively being used to promote destinations and even considered as attractions in themselves. To achieve this, there is the need to understand how the various stakeholders involved interact and the strategies that enhance collaboration. Much research, however, often focuses on one stakeholder such as visitors, sponsors, volunteers, local residents, and organizers, or the relationship between organizers and other stakeholders. This leaves out the multiple dyadic relationships between all stakeholders, which has to be understood in order to gain a complete picture of stakeholder relationships. Secondly, some theories have been used to study social and stakeholder interaction but have been minimally </a:t>
            </a:r>
            <a:r>
              <a:rPr lang="en-US" i="1" dirty="0" err="1"/>
              <a:t>utilised</a:t>
            </a:r>
            <a:r>
              <a:rPr lang="en-US" i="1" dirty="0"/>
              <a:t> in the festival setting to ascertain their contextual veracity. Key among these are stakeholder theory, social exchange theory, collaboration theory, and social network theory. Thirdly, even though festivals are a significant aspect of life and culture in Africa, most studies on festivals and festival stakeholders have failed to capture an African perspective. Against this backdrop, the study sought to establish the differences between festival stakeholders in their responses to the tenets of stakeholder theory (power, urgency and legitimacy) in the planning and execution of traditional festivals. The second objective was to compare the views of stakeholders in traditional festivals on the social exchanges between them based on trust, reciprocity, altruism, control and dependence. Objective three was to determine the differences in responses of festival stakeholders on the degree of collaboration between and among them, while the final objective was to assess the degree of social networking among festival stakeholders. A questionnaire, developed from previous literature and also pre-tested and pilot-tested, was used to elicit responses from stakeholders in order to address the objectives of the study. Six festivals, celebrated between December 2015 and March 2016, were sampled from Ghana in West Africa. A total of 1,092 questionnaires from eight stakeholder groups were used for the data analysis. A series of ANOVA tests and General Linear Model (GLM) tests with repeated measures were subsequently carried out to explain the differences in the responses of the various stakeholder groups.</a:t>
            </a:r>
            <a:endParaRPr lang="en-US" dirty="0"/>
          </a:p>
          <a:p>
            <a:r>
              <a:rPr lang="en-US" i="1" dirty="0"/>
              <a:t>From a stakeholder theory perspective, the results show that the organizers are the most powerful, urgent and legitimate, while vendors are the least so. Social exchange shows that festival organizers show the highest level of trust for other stakeholders, have greater control over other stakeholders, and are depended most by other stakeholders. Stakeholders experience the most altruistic and positive reciprocal relations with local residents. The media have the lowest level of trust for other stakeholders, while the lowest reciprocal relations is with government agencies. Most stakeholders are least altruistic towards sponsors, and visitors have the least control over other stakeholders. Vendors are the least depended on. Collaboration shows that organizers incur the highest risk and also negotiate most actively with other stakeholders. Volunteers have the highest level of consensus with other stakeholders. Government authorities have the lowest risk, agree least easily with other stakeholders, whereas visitors negotiate least with other stakeholders. In terms of social networking, the organizers are the most central stakeholders but stakeholders have the most direct contact with local residents. The study has contributed to our understanding of who the powerful, urgent, legitimate, trusted, altruistic, dependent and risky stakeholders in festivals are, and how stakeholders view each other. In terms of urgency, for instance, stakeholder theory supports given attention to all stakeholders. In the festival context, however, organizers need to examine the power, urgency and legitimacy of each stakeholder group in order to effectively deal with each one. Furthermore, while it is suggested in the literature that a stakeholders' legitimacy could not be </a:t>
            </a:r>
            <a:r>
              <a:rPr lang="en-US" i="1" dirty="0" err="1"/>
              <a:t>recognised</a:t>
            </a:r>
            <a:r>
              <a:rPr lang="en-US" i="1" dirty="0"/>
              <a:t> and upheld by all stakeholders in a network, this research does not affirm that assertion. This research further lends support to the notion of altruism among festival stakeholders since stakeholders exhibit a high level of altruistic </a:t>
            </a:r>
            <a:r>
              <a:rPr lang="en-US" i="1" dirty="0" err="1"/>
              <a:t>behaviour</a:t>
            </a:r>
            <a:r>
              <a:rPr lang="en-US" i="1" dirty="0"/>
              <a:t>, including profit oriented stakeholders like sponsors. This research also shows that festivals display a network where there is one central actor, the organizer (high centrality), as opposed to a network where actors are linked together without a central actor (low centrality). There are practical implications from this study. Vendors need to be made part of organizing committees before festivals start, and assigned spaces after paying a fee. This will increase their legitimacy and help keep out unwelcome vendors. Professionalism will also need to be injected into festival organization by including a professional festival planner on festival committees. The regional tourism offices also need to bring all festival organizers together and offer training to them. This will have to be the initiative of the tourism offices at the regional level. Since the traditional councils and elders have the power as organizers, they will have to be involved in every stage of decision-making. The media, who displayed a low level of trust, also need to be part of planning </a:t>
            </a:r>
            <a:r>
              <a:rPr lang="en-US" i="1" dirty="0" smtClean="0"/>
              <a:t>committees</a:t>
            </a:r>
            <a:endParaRPr lang="en-US" dirty="0"/>
          </a:p>
        </p:txBody>
      </p:sp>
    </p:spTree>
    <p:extLst>
      <p:ext uri="{BB962C8B-B14F-4D97-AF65-F5344CB8AC3E}">
        <p14:creationId xmlns:p14="http://schemas.microsoft.com/office/powerpoint/2010/main" val="172661636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err="1"/>
              <a:t>Vilkas</a:t>
            </a:r>
            <a:r>
              <a:rPr lang="en-US" dirty="0"/>
              <a:t>, Á., &amp; Wada, E. (2017). Hospitality and stakeholders in events. Multiple case study in </a:t>
            </a:r>
            <a:r>
              <a:rPr lang="en-US" dirty="0" err="1"/>
              <a:t>Florianópolis</a:t>
            </a:r>
            <a:r>
              <a:rPr lang="en-US" dirty="0"/>
              <a:t>, Santa Catarina, Brazil. </a:t>
            </a:r>
            <a:r>
              <a:rPr lang="en-US" i="1" dirty="0" err="1"/>
              <a:t>Revista</a:t>
            </a:r>
            <a:r>
              <a:rPr lang="en-US" i="1" dirty="0"/>
              <a:t> </a:t>
            </a:r>
            <a:r>
              <a:rPr lang="en-US" i="1" dirty="0" err="1"/>
              <a:t>Turismo</a:t>
            </a:r>
            <a:r>
              <a:rPr lang="en-US" i="1" dirty="0"/>
              <a:t> &amp; </a:t>
            </a:r>
            <a:r>
              <a:rPr lang="en-US" i="1" dirty="0" err="1"/>
              <a:t>Desenvolvimento</a:t>
            </a:r>
            <a:r>
              <a:rPr lang="en-US" dirty="0"/>
              <a:t>, (27/28 Vol. 1), 217-228.</a:t>
            </a:r>
          </a:p>
          <a:p>
            <a:pPr algn="just"/>
            <a:r>
              <a:rPr lang="en-US" i="1" dirty="0"/>
              <a:t>Abstract : The approach of this research was to understand the hospitality relations between the </a:t>
            </a:r>
            <a:r>
              <a:rPr lang="en-US" i="1" dirty="0" err="1"/>
              <a:t>stakeholdersstakeholders</a:t>
            </a:r>
            <a:r>
              <a:rPr lang="en-US" i="1" dirty="0"/>
              <a:t> and the organizers of </a:t>
            </a:r>
            <a:r>
              <a:rPr lang="en-US" i="1" dirty="0" err="1"/>
              <a:t>Carnaval</a:t>
            </a:r>
            <a:r>
              <a:rPr lang="en-US" i="1" dirty="0"/>
              <a:t>, </a:t>
            </a:r>
            <a:r>
              <a:rPr lang="en-US" i="1" dirty="0" err="1"/>
              <a:t>Réveillon</a:t>
            </a:r>
            <a:r>
              <a:rPr lang="en-US" i="1" dirty="0"/>
              <a:t>, </a:t>
            </a:r>
            <a:r>
              <a:rPr lang="en-US" i="1" dirty="0" err="1"/>
              <a:t>Fenaostra</a:t>
            </a:r>
            <a:r>
              <a:rPr lang="en-US" i="1" dirty="0"/>
              <a:t>, </a:t>
            </a:r>
            <a:r>
              <a:rPr lang="en-US" i="1" dirty="0" err="1"/>
              <a:t>Boi</a:t>
            </a:r>
            <a:r>
              <a:rPr lang="en-US" i="1" dirty="0"/>
              <a:t> - de - </a:t>
            </a:r>
            <a:r>
              <a:rPr lang="en-US" i="1" dirty="0" err="1"/>
              <a:t>Mamão</a:t>
            </a:r>
            <a:r>
              <a:rPr lang="en-US" i="1" dirty="0"/>
              <a:t> and </a:t>
            </a:r>
            <a:r>
              <a:rPr lang="en-US" i="1" dirty="0" err="1"/>
              <a:t>Festa</a:t>
            </a:r>
            <a:r>
              <a:rPr lang="en-US" i="1" dirty="0"/>
              <a:t> do </a:t>
            </a:r>
            <a:r>
              <a:rPr lang="en-US" i="1" dirty="0" err="1"/>
              <a:t>Divino</a:t>
            </a:r>
            <a:r>
              <a:rPr lang="en-US" i="1" dirty="0"/>
              <a:t>, in </a:t>
            </a:r>
            <a:r>
              <a:rPr lang="en-US" i="1" dirty="0" err="1"/>
              <a:t>Florianópolis</a:t>
            </a:r>
            <a:r>
              <a:rPr lang="en-US" i="1" dirty="0"/>
              <a:t>, Santa </a:t>
            </a:r>
            <a:r>
              <a:rPr lang="en-US" i="1" dirty="0" err="1"/>
              <a:t>Catarinasanta</a:t>
            </a:r>
            <a:r>
              <a:rPr lang="en-US" i="1" dirty="0"/>
              <a:t> </a:t>
            </a:r>
            <a:r>
              <a:rPr lang="en-US" i="1" dirty="0" err="1"/>
              <a:t>catarina</a:t>
            </a:r>
            <a:r>
              <a:rPr lang="en-US" i="1" dirty="0"/>
              <a:t>. The city of Florianopolis is visited by tourists seeking sun and beach, and confronts the seasonality outside the summer period, so that, the events that happen in high season receive more tourists compared to smaller events that happen another seasons. To understand this scene and achieve the research goal, identify the stakeholders of each event, the research was conducted by the research protocol of a multiple case study (Yin, 2010), and participant observation. For </a:t>
            </a:r>
            <a:r>
              <a:rPr lang="en-US" i="1" dirty="0" err="1"/>
              <a:t>analyse</a:t>
            </a:r>
            <a:r>
              <a:rPr lang="en-US" i="1" dirty="0"/>
              <a:t> results was used the methods of Bardin (2011). It was applied in-depth interviews based on semi-structured script with the events organizers, and with stakeholders nominated by them. The results show that stakeholders don't own tension between them, but it can happen; the big events have as much stakeholders as smaller or traditional events; the hospitality between the stakeholders contributes to the growth of Tourism.</a:t>
            </a:r>
            <a:endParaRPr lang="en-US" dirty="0"/>
          </a:p>
        </p:txBody>
      </p:sp>
    </p:spTree>
    <p:extLst>
      <p:ext uri="{BB962C8B-B14F-4D97-AF65-F5344CB8AC3E}">
        <p14:creationId xmlns:p14="http://schemas.microsoft.com/office/powerpoint/2010/main" val="322552280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Hjalager</a:t>
            </a:r>
            <a:r>
              <a:rPr lang="en-US" dirty="0"/>
              <a:t>, A. M., &amp; Kwiatkowski, G. (2017). Entrepreneurial implications, prospects and dilemmas in rural festivals. Journal of Rural Studies.</a:t>
            </a:r>
          </a:p>
          <a:p>
            <a:pPr algn="just"/>
            <a:r>
              <a:rPr lang="en-US" i="1" dirty="0"/>
              <a:t>Abstract:  Festivals play an important role in rural communities, and they are typically embedded in the local ecosystems of sports, culture, business and other types of associations, where they might deliver elements of coherence, commitment and meaning, as well as occasional economic benefits. This study aims to showcase the business entrepreneurship aspect of festivals in Danish rural areas, and it is based on primary data from 315 festivals. Special emphasis is placed on the nature, prevalence and importance of business activities at such festivals and on the opportunities for entrepreneurs to utilize festivals as a means of business development in relation to sales, marketing, product testing, and customer feedback. On the one hand, the results show that very few of the surveyed festivals are entirely commercial and that commercial objectives are, due to ideological and relational reasons, generally low-ranked by organizers. On the other hand, there is strong evidence that local businesses actually participate in rural festivals' ecosystems and that there are numerous mutual interactions among local businesses, festival organizers and residents that together create an excellent means for driving entrepreneurial activity. It is a delicate undertaking to strengthen partnerships with entrepreneurs without compromising community objectives. Several potential courses of action are proposed</a:t>
            </a:r>
            <a:r>
              <a:rPr lang="en-US" i="1" dirty="0" smtClean="0"/>
              <a:t>.</a:t>
            </a:r>
            <a:endParaRPr lang="en-US" dirty="0"/>
          </a:p>
          <a:p>
            <a:pPr algn="just"/>
            <a:r>
              <a:rPr lang="en-US" i="1" dirty="0"/>
              <a:t>Keywords: Festivals; Business relations; Entrepreneurship; Denmark; Rural communities</a:t>
            </a:r>
            <a:endParaRPr lang="en-US" dirty="0"/>
          </a:p>
        </p:txBody>
      </p:sp>
    </p:spTree>
    <p:extLst>
      <p:ext uri="{BB962C8B-B14F-4D97-AF65-F5344CB8AC3E}">
        <p14:creationId xmlns:p14="http://schemas.microsoft.com/office/powerpoint/2010/main" val="59829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Izzo</a:t>
            </a:r>
            <a:r>
              <a:rPr lang="en-US" dirty="0"/>
              <a:t>, F., </a:t>
            </a:r>
            <a:r>
              <a:rPr lang="en-US" dirty="0" err="1"/>
              <a:t>Bonetti</a:t>
            </a:r>
            <a:r>
              <a:rPr lang="en-US" dirty="0"/>
              <a:t>, E., &amp; </a:t>
            </a:r>
            <a:r>
              <a:rPr lang="en-US" dirty="0" err="1"/>
              <a:t>Masiello</a:t>
            </a:r>
            <a:r>
              <a:rPr lang="en-US" dirty="0"/>
              <a:t>, B. (2012). Strong ties within cultural organization event networks and local development in a tale of three festivals. </a:t>
            </a:r>
            <a:r>
              <a:rPr lang="en-US" i="1" dirty="0"/>
              <a:t>Event Management, 16,</a:t>
            </a:r>
            <a:r>
              <a:rPr lang="en-US" dirty="0"/>
              <a:t> 223–244.  </a:t>
            </a:r>
          </a:p>
          <a:p>
            <a:pPr algn="just"/>
            <a:r>
              <a:rPr lang="en-US" i="1" dirty="0"/>
              <a:t>Abstract: The purpose of this article is to provide a deeper understanding of successful event networks and offer a conceptual framework which can be used to analyze their impact on local development. In particular, this study addresses two research questions. First, how does network structure affect the success of the event and its outcomes on local development, other than in economic terms? Second, which main capabilities does the “network orchestrator” need to promote the effectiveness of the event network? By analyzing three different Italian cultural festivals—“</a:t>
            </a:r>
            <a:r>
              <a:rPr lang="en-US" i="1" dirty="0" err="1"/>
              <a:t>Festivaletteratura</a:t>
            </a:r>
            <a:r>
              <a:rPr lang="en-US" i="1" dirty="0"/>
              <a:t>” (“Festival of Literature”—Mantua), “Festival </a:t>
            </a:r>
            <a:r>
              <a:rPr lang="en-US" i="1" dirty="0" err="1"/>
              <a:t>della</a:t>
            </a:r>
            <a:r>
              <a:rPr lang="en-US" i="1" dirty="0"/>
              <a:t> </a:t>
            </a:r>
            <a:r>
              <a:rPr lang="en-US" i="1" dirty="0" err="1"/>
              <a:t>Scienza</a:t>
            </a:r>
            <a:r>
              <a:rPr lang="en-US" i="1" dirty="0"/>
              <a:t>” (“Festival of Science”—Genoa), and “</a:t>
            </a:r>
            <a:r>
              <a:rPr lang="en-US" i="1" dirty="0" err="1"/>
              <a:t>Festivalfil</a:t>
            </a:r>
            <a:r>
              <a:rPr lang="en-US" i="1" dirty="0"/>
              <a:t>- </a:t>
            </a:r>
            <a:r>
              <a:rPr lang="en-US" i="1" dirty="0" err="1"/>
              <a:t>osofia</a:t>
            </a:r>
            <a:r>
              <a:rPr lang="en-US" i="1" dirty="0"/>
              <a:t>” (“Festival of Philosophy”—Modena, Carpi, </a:t>
            </a:r>
            <a:r>
              <a:rPr lang="en-US" i="1" dirty="0" err="1"/>
              <a:t>Sassuolo</a:t>
            </a:r>
            <a:r>
              <a:rPr lang="en-US" i="1" dirty="0"/>
              <a:t>)—this article sheds light on: (a) the features of successful event networks, (b) the dynamics linking network structure and the social outcomes generated, and (c) the typical bundle of relational capabilities that network orchestrators need. Then we draw some implications for management and offer some remarks to stimulate further research in the field of special events. </a:t>
            </a:r>
            <a:endParaRPr lang="en-US" dirty="0"/>
          </a:p>
          <a:p>
            <a:pPr algn="just"/>
            <a:r>
              <a:rPr lang="en-US" i="1" dirty="0"/>
              <a:t>Keywords: Festival and special events; Event management; Local development; Network theory </a:t>
            </a:r>
            <a:endParaRPr lang="en-US" dirty="0"/>
          </a:p>
        </p:txBody>
      </p:sp>
    </p:spTree>
    <p:extLst>
      <p:ext uri="{BB962C8B-B14F-4D97-AF65-F5344CB8AC3E}">
        <p14:creationId xmlns:p14="http://schemas.microsoft.com/office/powerpoint/2010/main" val="418499475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err="1"/>
              <a:t>Andersson</a:t>
            </a:r>
            <a:r>
              <a:rPr lang="en-US" dirty="0"/>
              <a:t>, T., &amp; Getz, D. (2008). Stakeholder management strategies of festivals. In </a:t>
            </a:r>
            <a:r>
              <a:rPr lang="en-US" i="1" dirty="0"/>
              <a:t>Journal of Convention &amp; Event Tourism</a:t>
            </a:r>
            <a:r>
              <a:rPr lang="en-US" dirty="0"/>
              <a:t>, 9, (3), 199-220). </a:t>
            </a:r>
          </a:p>
          <a:p>
            <a:pPr algn="just"/>
            <a:r>
              <a:rPr lang="en-US" i="1" dirty="0"/>
              <a:t>Abstract: The extent to which festivals can function as sustainable attractions, while fulfilling their social and cultural roles at the community level, is an issue of considerable importance. In this context, sustainability will often depend upon the political and tangible support of key stakeholders. Accordingly, this article addresses festival stakeholder issues and related management strategies, with the dual aims of contributing to event management theory and improving festival viability. A questionnaire survey of 14 live-music festivals in Sweden yielded data on stakeholder types, dependency issues, and stakeholder management strategies. With regard to their long-term sustainability, festival managers indicated the importance of attaining ‘institutional status,’ occupying a unique ‘niche’ in the community, sustaining committed stakeholders, and practicing constant innovation. </a:t>
            </a:r>
            <a:endParaRPr lang="en-US" dirty="0"/>
          </a:p>
          <a:p>
            <a:pPr algn="just"/>
            <a:r>
              <a:rPr lang="en-US" i="1" dirty="0"/>
              <a:t>Keywords. Festivals, stakeholders, dependency, strategy, institutions, Sweden</a:t>
            </a:r>
            <a:endParaRPr lang="en-US" dirty="0"/>
          </a:p>
          <a:p>
            <a:pPr algn="just"/>
            <a:endParaRPr lang="en-US" dirty="0"/>
          </a:p>
        </p:txBody>
      </p:sp>
    </p:spTree>
    <p:extLst>
      <p:ext uri="{BB962C8B-B14F-4D97-AF65-F5344CB8AC3E}">
        <p14:creationId xmlns:p14="http://schemas.microsoft.com/office/powerpoint/2010/main" val="19098314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buNone/>
            </a:pPr>
            <a:r>
              <a:rPr lang="en-US" dirty="0" err="1"/>
              <a:t>Carlsen</a:t>
            </a:r>
            <a:r>
              <a:rPr lang="en-US" dirty="0"/>
              <a:t>, J., Ali-Knight, J., &amp; Robertson, M. (2007). Access—a research agenda for Edinburgh festivals. </a:t>
            </a:r>
            <a:r>
              <a:rPr lang="en-US" i="1" dirty="0"/>
              <a:t>Event Management</a:t>
            </a:r>
            <a:r>
              <a:rPr lang="en-US" dirty="0"/>
              <a:t>, </a:t>
            </a:r>
            <a:r>
              <a:rPr lang="en-US" i="1" dirty="0"/>
              <a:t>11</a:t>
            </a:r>
            <a:r>
              <a:rPr lang="en-US" dirty="0"/>
              <a:t>(1-2), 3-11.</a:t>
            </a:r>
          </a:p>
          <a:p>
            <a:r>
              <a:rPr lang="en-US" i="1" dirty="0"/>
              <a:t>Abstract: Festivals and events have assumed a prominent place in the social and economic fabric of Edinburgh, to a point where it now enjoys a reputation as a leading festival and event destination. In Edinburgh, as in other festival destinations, most of the research and evaluation effort has been concerned with "proving" the economic benefits of individual events. The limitations of focusing on narrow economic outcomes are now widely recognized in terms of the comparability, reliability, and utility of the estimates produced. While the attention of stakeholders has been on economic benefits, the very important cultural, community, and social benefits have been overlooked. Important issues such as engagement with the arts, community, cultural, social, and stakeholder benefits and </a:t>
            </a:r>
            <a:r>
              <a:rPr lang="en-US" i="1" dirty="0" err="1"/>
              <a:t>disbenefits</a:t>
            </a:r>
            <a:r>
              <a:rPr lang="en-US" i="1" dirty="0"/>
              <a:t> produced have yet to be researched in any systematic way. This article offers a comprehensive research agenda for key festivals in Edinburgh and acts an introduction to this special issue. The research agenda is based on published articles (inclusive of those in this volume), existing strategies and documentation, and the editors' knowledge of and engagement with the Edinburgh festival community. The agenda will be of interest to the numerous festivals and events stakeholders in Edinburgh as well as other destinations that are seeking to understand the social and cultural, as well the economic, dimensions of festivals. </a:t>
            </a:r>
            <a:endParaRPr lang="en-US" dirty="0"/>
          </a:p>
          <a:p>
            <a:r>
              <a:rPr lang="en-US" i="1" dirty="0"/>
              <a:t>Keywords: Cultural Benefits; Economic Benefits; Edinburgh; Events; Festivals; Social </a:t>
            </a:r>
            <a:r>
              <a:rPr lang="en-US" i="1" dirty="0" smtClean="0"/>
              <a:t>Benefits</a:t>
            </a:r>
            <a:endParaRPr lang="en-US" dirty="0"/>
          </a:p>
        </p:txBody>
      </p:sp>
    </p:spTree>
    <p:extLst>
      <p:ext uri="{BB962C8B-B14F-4D97-AF65-F5344CB8AC3E}">
        <p14:creationId xmlns:p14="http://schemas.microsoft.com/office/powerpoint/2010/main" val="8158378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Relevance of Institutional Theory</a:t>
            </a:r>
            <a:endParaRPr lang="en-US" dirty="0"/>
          </a:p>
        </p:txBody>
      </p:sp>
      <p:sp>
        <p:nvSpPr>
          <p:cNvPr id="3" name="Content Placeholder 2"/>
          <p:cNvSpPr>
            <a:spLocks noGrp="1"/>
          </p:cNvSpPr>
          <p:nvPr>
            <p:ph idx="1"/>
          </p:nvPr>
        </p:nvSpPr>
        <p:spPr>
          <a:xfrm>
            <a:off x="352425" y="2133600"/>
            <a:ext cx="8505825" cy="4724400"/>
          </a:xfrm>
        </p:spPr>
        <p:txBody>
          <a:bodyPr>
            <a:normAutofit fontScale="70000" lnSpcReduction="20000"/>
          </a:bodyPr>
          <a:lstStyle/>
          <a:p>
            <a:r>
              <a:rPr lang="en-US" dirty="0"/>
              <a:t>Wikipedia defines an institution this way: "Institutions are "stable, valued, recurring patterns of behavior". As structures or mechanisms of social order, they govern the behavior of a set of individuals within a given community. </a:t>
            </a:r>
          </a:p>
          <a:p>
            <a:r>
              <a:rPr lang="en-US" dirty="0" smtClean="0"/>
              <a:t>Institutions </a:t>
            </a:r>
            <a:r>
              <a:rPr lang="en-US" dirty="0"/>
              <a:t>are identified with a social purpose, transcending individuals and intentions by mediating the rules that govern living behavior." </a:t>
            </a:r>
          </a:p>
          <a:p>
            <a:r>
              <a:rPr lang="en-US" dirty="0" smtClean="0"/>
              <a:t>Institutions </a:t>
            </a:r>
            <a:r>
              <a:rPr lang="en-US" dirty="0"/>
              <a:t>can be social/legal constructs, like marriage or the family, or real organizations like the church or an event. Institutions generate public good, as conceived within particular cultures, solving important social problems or attaining valued goals. </a:t>
            </a:r>
            <a:endParaRPr lang="en-US" dirty="0" smtClean="0"/>
          </a:p>
          <a:p>
            <a:r>
              <a:rPr lang="en-US" dirty="0" smtClean="0"/>
              <a:t>Permanence </a:t>
            </a:r>
            <a:r>
              <a:rPr lang="en-US" dirty="0"/>
              <a:t>and stability are associated with institutions, so is tradition. </a:t>
            </a:r>
          </a:p>
          <a:p>
            <a:r>
              <a:rPr lang="en-US" dirty="0"/>
              <a:t>Few scholars have looked at events this way. Getz and </a:t>
            </a:r>
            <a:r>
              <a:rPr lang="en-US" dirty="0" err="1"/>
              <a:t>Andersson</a:t>
            </a:r>
            <a:r>
              <a:rPr lang="en-US" dirty="0"/>
              <a:t> (2008) found that many festival managers tended to believe they were permanent institutions in their host communities, or at least that they strived for recognition of that status. </a:t>
            </a:r>
            <a:endParaRPr lang="en-US" dirty="0" smtClean="0"/>
          </a:p>
          <a:p>
            <a:r>
              <a:rPr lang="en-US" dirty="0" smtClean="0"/>
              <a:t>In </a:t>
            </a:r>
            <a:r>
              <a:rPr lang="en-US" dirty="0"/>
              <a:t>exchange for giving up a degree of independence, events as institutions can gain permanent support. </a:t>
            </a:r>
          </a:p>
          <a:p>
            <a:endParaRPr lang="en-US" dirty="0"/>
          </a:p>
        </p:txBody>
      </p:sp>
    </p:spTree>
    <p:extLst>
      <p:ext uri="{BB962C8B-B14F-4D97-AF65-F5344CB8AC3E}">
        <p14:creationId xmlns:p14="http://schemas.microsoft.com/office/powerpoint/2010/main" val="223411708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Festivals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Getz, D., &amp; </a:t>
            </a:r>
            <a:r>
              <a:rPr lang="en-US" dirty="0" err="1"/>
              <a:t>Andersson</a:t>
            </a:r>
            <a:r>
              <a:rPr lang="en-US" dirty="0"/>
              <a:t>, T. D. (2008). Sustainable festivals: On becoming an institution. </a:t>
            </a:r>
            <a:r>
              <a:rPr lang="en-US" i="1" dirty="0"/>
              <a:t>Event Management</a:t>
            </a:r>
            <a:r>
              <a:rPr lang="en-US" dirty="0"/>
              <a:t>, </a:t>
            </a:r>
            <a:r>
              <a:rPr lang="en-US" i="1" dirty="0"/>
              <a:t>12</a:t>
            </a:r>
            <a:r>
              <a:rPr lang="en-US" dirty="0"/>
              <a:t>(1), 1-17.</a:t>
            </a:r>
          </a:p>
          <a:p>
            <a:pPr algn="just"/>
            <a:r>
              <a:rPr lang="en-US" i="1" dirty="0" smtClean="0"/>
              <a:t>Abstract</a:t>
            </a:r>
            <a:r>
              <a:rPr lang="en-US" i="1" dirty="0"/>
              <a:t>: This article conceptually addresses the sustainability of festivals from the perspective of the organizations providing them, specifically in the context of how event organizations can become permanent institutions. Festivals and other recurring events are often viewed as tourist attractions, and are commonly used in place marketing and destination image-making strategies. Little attention has been paid, however, to their individual or collective viability and long-term sustainability. Supportive data are provided from a survey of 14 live-music festivals in Sweden in which responding festival managers confirmed the importance of attaining "institutional status," occupying a unique "niche" in the community, sustaining committed stakeholders, and practicing constant innovation. Theoretical conclusions are drawn on the institutionalization process for festivals, including a set of propositions that can be used both as indicators of institutional status, and as hypotheses for future research. </a:t>
            </a:r>
            <a:endParaRPr lang="en-US" dirty="0"/>
          </a:p>
          <a:p>
            <a:pPr algn="just"/>
            <a:r>
              <a:rPr lang="en-US" i="1" dirty="0"/>
              <a:t>Keywords: event organizations; festivals; institutions; stakeholders; sustainability</a:t>
            </a:r>
            <a:endParaRPr lang="en-US" dirty="0"/>
          </a:p>
          <a:p>
            <a:pPr algn="just"/>
            <a:endParaRPr lang="en-US" dirty="0"/>
          </a:p>
        </p:txBody>
      </p:sp>
    </p:spTree>
    <p:extLst>
      <p:ext uri="{BB962C8B-B14F-4D97-AF65-F5344CB8AC3E}">
        <p14:creationId xmlns:p14="http://schemas.microsoft.com/office/powerpoint/2010/main" val="8783259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Political Market Square</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Larson and </a:t>
            </a:r>
            <a:r>
              <a:rPr lang="en-US" dirty="0" err="1"/>
              <a:t>Wikstrom</a:t>
            </a:r>
            <a:r>
              <a:rPr lang="en-US" dirty="0"/>
              <a:t> (2001) in adapting "the political market square" concept to events and other projects did not mention stakeholder theory, but drew from inter-organizational theory, collaboration, and project network theory. </a:t>
            </a:r>
            <a:endParaRPr lang="en-US" dirty="0" smtClean="0"/>
          </a:p>
          <a:p>
            <a:r>
              <a:rPr lang="en-US" dirty="0" smtClean="0"/>
              <a:t>In </a:t>
            </a:r>
            <a:r>
              <a:rPr lang="en-US" dirty="0"/>
              <a:t>the "political market square" (it is a metaphor) actors can form alliance, power is exercised, the legitimacy of actors is important (requiring trust) and gatekeepers or powerful actors might make decisions as to who participates. </a:t>
            </a:r>
            <a:endParaRPr lang="en-US" dirty="0" smtClean="0"/>
          </a:p>
          <a:p>
            <a:r>
              <a:rPr lang="en-US" dirty="0" smtClean="0"/>
              <a:t>Collaboration </a:t>
            </a:r>
            <a:r>
              <a:rPr lang="en-US" dirty="0"/>
              <a:t>and consensus-building is the preferred approach, versus conflict, and this is at the heart of stakeholder theory as well.</a:t>
            </a:r>
          </a:p>
          <a:p>
            <a:endParaRPr lang="en-US" dirty="0"/>
          </a:p>
        </p:txBody>
      </p:sp>
    </p:spTree>
    <p:extLst>
      <p:ext uri="{BB962C8B-B14F-4D97-AF65-F5344CB8AC3E}">
        <p14:creationId xmlns:p14="http://schemas.microsoft.com/office/powerpoint/2010/main" val="215407350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Political Market Square</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The diagram, a form of stakeholder mapping that emphasizes power, is from Larson (2002) reflecting research on a single Swedish event called </a:t>
            </a:r>
            <a:r>
              <a:rPr lang="en-US" dirty="0" err="1"/>
              <a:t>Yran</a:t>
            </a:r>
            <a:r>
              <a:rPr lang="en-US" dirty="0"/>
              <a:t>. </a:t>
            </a:r>
            <a:endParaRPr lang="en-US" dirty="0" smtClean="0"/>
          </a:p>
          <a:p>
            <a:r>
              <a:rPr lang="en-US" dirty="0" smtClean="0"/>
              <a:t>At </a:t>
            </a:r>
            <a:r>
              <a:rPr lang="en-US" dirty="0"/>
              <a:t>the </a:t>
            </a:r>
            <a:r>
              <a:rPr lang="en-US" dirty="0" err="1"/>
              <a:t>centre</a:t>
            </a:r>
            <a:r>
              <a:rPr lang="en-US" dirty="0"/>
              <a:t> of the diagram is the "secretariat" that produces the annual festival. </a:t>
            </a:r>
            <a:endParaRPr lang="en-US" dirty="0" smtClean="0"/>
          </a:p>
          <a:p>
            <a:r>
              <a:rPr lang="en-US" dirty="0" smtClean="0"/>
              <a:t>Note </a:t>
            </a:r>
            <a:r>
              <a:rPr lang="en-US" dirty="0"/>
              <a:t>that in social and project network theory we speak of "actors", and whether or not they are also "stakeholders" might depend upon one's definitions and opinions.</a:t>
            </a:r>
          </a:p>
          <a:p>
            <a:endParaRPr lang="en-US" dirty="0"/>
          </a:p>
        </p:txBody>
      </p:sp>
    </p:spTree>
    <p:extLst>
      <p:ext uri="{BB962C8B-B14F-4D97-AF65-F5344CB8AC3E}">
        <p14:creationId xmlns:p14="http://schemas.microsoft.com/office/powerpoint/2010/main" val="175805743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Political Market Square</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95145" y="1943417"/>
            <a:ext cx="5401310" cy="4552315"/>
          </a:xfrm>
          <a:prstGeom prst="rect">
            <a:avLst/>
          </a:prstGeom>
          <a:noFill/>
          <a:ln>
            <a:noFill/>
          </a:ln>
        </p:spPr>
      </p:pic>
    </p:spTree>
    <p:extLst>
      <p:ext uri="{BB962C8B-B14F-4D97-AF65-F5344CB8AC3E}">
        <p14:creationId xmlns:p14="http://schemas.microsoft.com/office/powerpoint/2010/main" val="354878226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Larson, M., &amp; </a:t>
            </a:r>
            <a:r>
              <a:rPr lang="en-US" dirty="0" err="1"/>
              <a:t>Wikström</a:t>
            </a:r>
            <a:r>
              <a:rPr lang="en-US" dirty="0"/>
              <a:t>, E. (2001). Organizing events: Managing conflict and consensus in a political market square. </a:t>
            </a:r>
            <a:r>
              <a:rPr lang="en-US" i="1" dirty="0"/>
              <a:t>Event Management</a:t>
            </a:r>
            <a:r>
              <a:rPr lang="en-US" dirty="0"/>
              <a:t>, </a:t>
            </a:r>
            <a:r>
              <a:rPr lang="en-US" i="1" dirty="0"/>
              <a:t>7</a:t>
            </a:r>
            <a:r>
              <a:rPr lang="en-US" dirty="0"/>
              <a:t>(1), 51-65.</a:t>
            </a:r>
          </a:p>
          <a:p>
            <a:pPr algn="just"/>
            <a:r>
              <a:rPr lang="en-US" i="1" dirty="0"/>
              <a:t>Abstract: Events are organized by several different actors with individual interests. In order to perform the project task at hand, actors form relationships aimed at cooperation. Relationships involve political processes, which can be understood from a consensus and a conflict perspective. From the consensus perspective, mutual commitment, trust, and conversation are important to build fruitful relationships. From the conflict perspective, tensions, conflicts, and power games are considered unavoidable aspects of social interaction, which create change and renewal. This article aims at describing and understanding political processes in event project networks. The findings suggest that processes within project networks are predominantly based on either a consensus or a conflict perspective. However, consensus and conflict are not to be regarded as poles apart. Instead, they are intertwined and coexist in relational interaction. Actors use different strategies to manage political processes, aiming at building either legitimacy or mutual commitment.</a:t>
            </a:r>
            <a:endParaRPr lang="en-US" dirty="0"/>
          </a:p>
          <a:p>
            <a:pPr algn="just"/>
            <a:r>
              <a:rPr lang="en-US" i="1" dirty="0"/>
              <a:t> </a:t>
            </a:r>
            <a:r>
              <a:rPr lang="en-US" i="1" dirty="0" smtClean="0"/>
              <a:t>Keywords</a:t>
            </a:r>
            <a:r>
              <a:rPr lang="en-US" i="1" dirty="0"/>
              <a:t>: Project network Conflict Consensus Political market square Legitimacy building Mutual commitment building</a:t>
            </a:r>
            <a:endParaRPr lang="en-US" dirty="0"/>
          </a:p>
          <a:p>
            <a:pPr algn="just"/>
            <a:endParaRPr lang="en-US" dirty="0"/>
          </a:p>
        </p:txBody>
      </p:sp>
    </p:spTree>
    <p:extLst>
      <p:ext uri="{BB962C8B-B14F-4D97-AF65-F5344CB8AC3E}">
        <p14:creationId xmlns:p14="http://schemas.microsoft.com/office/powerpoint/2010/main" val="174601582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Larson, M. (2002). A political approach to relationship marketing: Case study of the </a:t>
            </a:r>
            <a:r>
              <a:rPr lang="en-US" dirty="0" err="1"/>
              <a:t>Storsjöyran</a:t>
            </a:r>
            <a:r>
              <a:rPr lang="en-US" dirty="0"/>
              <a:t> Festival. </a:t>
            </a:r>
            <a:r>
              <a:rPr lang="en-US" i="1" dirty="0"/>
              <a:t>International Journal of Tourism Research</a:t>
            </a:r>
            <a:r>
              <a:rPr lang="en-US" dirty="0"/>
              <a:t>, </a:t>
            </a:r>
            <a:r>
              <a:rPr lang="en-US" i="1" dirty="0"/>
              <a:t>4</a:t>
            </a:r>
            <a:r>
              <a:rPr lang="en-US" dirty="0"/>
              <a:t>(2), 119-143.</a:t>
            </a:r>
          </a:p>
          <a:p>
            <a:pPr algn="just"/>
            <a:r>
              <a:rPr lang="en-US" i="1" dirty="0"/>
              <a:t>Abstract: This study is concerned with </a:t>
            </a:r>
            <a:r>
              <a:rPr lang="en-US" i="1" dirty="0" err="1"/>
              <a:t>interorganizational</a:t>
            </a:r>
            <a:r>
              <a:rPr lang="en-US" i="1" dirty="0"/>
              <a:t> aspects of relationship marketing, which, in turn, has led to a focus on political aspects, i.e. on interests, conflicts and power in a project network consisting of actors marketing a festival. A metaphor of a project network, the political market square PSQ), is introduced and used in the analysis of a case study of the </a:t>
            </a:r>
            <a:r>
              <a:rPr lang="en-US" i="1" dirty="0" err="1"/>
              <a:t>Storsjoryran</a:t>
            </a:r>
            <a:r>
              <a:rPr lang="en-US" i="1" dirty="0"/>
              <a:t> Festival in Sweden. In order to understand the politics and the dynamics in the PSQ, actors' access is discussed. Moreover, interactions between actors, which are to be regarded as cooperative or characterized by power games, and the degree of change dynamics, contribute to understanding dynamic political processes. Identified political processes were gatekeeping, negotiations, coalition building, building of trust and identify building. These processes, and actors' entries and exits between the PSQ and a wider network, caused turbulence and changed the power structure of the PSQ. The turbulence fostered change and innovations that resulted in product development. However, actors' shared identities and a stable, positive image of the festival moderated the turbulence. </a:t>
            </a:r>
            <a:endParaRPr lang="en-US" dirty="0"/>
          </a:p>
          <a:p>
            <a:pPr algn="just"/>
            <a:r>
              <a:rPr lang="en-US" i="1" dirty="0"/>
              <a:t>Keywords: festival; event; relationship marketing; project network; political market square; political processes.</a:t>
            </a:r>
            <a:endParaRPr lang="en-US" dirty="0"/>
          </a:p>
          <a:p>
            <a:pPr algn="just"/>
            <a:endParaRPr lang="en-US" dirty="0"/>
          </a:p>
        </p:txBody>
      </p:sp>
    </p:spTree>
    <p:extLst>
      <p:ext uri="{BB962C8B-B14F-4D97-AF65-F5344CB8AC3E}">
        <p14:creationId xmlns:p14="http://schemas.microsoft.com/office/powerpoint/2010/main" val="312644733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Larson, M. (2009). Joint event production in the jungle, the park, and the garden: Metaphors of event networks. </a:t>
            </a:r>
            <a:r>
              <a:rPr lang="en-US" i="1" dirty="0"/>
              <a:t>Tourism Management</a:t>
            </a:r>
            <a:r>
              <a:rPr lang="en-US" dirty="0"/>
              <a:t>, </a:t>
            </a:r>
            <a:r>
              <a:rPr lang="en-US" i="1" dirty="0"/>
              <a:t>30</a:t>
            </a:r>
            <a:r>
              <a:rPr lang="en-US" dirty="0"/>
              <a:t>(3), 393-399.</a:t>
            </a:r>
          </a:p>
          <a:p>
            <a:pPr algn="just"/>
            <a:r>
              <a:rPr lang="en-US" i="1" dirty="0"/>
              <a:t>Abstract: This article argues that actors in different event networks experience different dynamics in terms of the joint organizing of the event. The Political Market Square (PSQ) model is used to describe, analyze and compare the interactions and dynamics going on in three event networks. The purpose is to categorize different kinds of PSQs in terms of actors’ interactions and network dynamics, which, in turn, contributes to knowledge on how events are produced using a network perspective. An analysis of the different event networks resulted in three different categories of Political Market Squares – the jungle, the park, and the garden, representing a tumultuous, a dynamic, and an institutionalized event network. The institutionalized PSQ (the park) is often prescribed in literature on event organizing. Therefore, more research focused on understanding tumultuous and dynamic event networks (the jungle and the park) are needed</a:t>
            </a:r>
            <a:r>
              <a:rPr lang="en-US" i="1" dirty="0" smtClean="0"/>
              <a:t>.</a:t>
            </a:r>
            <a:endParaRPr lang="en-US" dirty="0"/>
          </a:p>
          <a:p>
            <a:pPr algn="just"/>
            <a:r>
              <a:rPr lang="en-US" i="1" dirty="0" smtClean="0"/>
              <a:t>Keywords</a:t>
            </a:r>
            <a:r>
              <a:rPr lang="en-US" i="1" dirty="0"/>
              <a:t>: Event networks; Political Market Square; Access; Interaction; Change dynamics; </a:t>
            </a:r>
            <a:r>
              <a:rPr lang="en-US" i="1" dirty="0" smtClean="0"/>
              <a:t>Metaphors</a:t>
            </a:r>
            <a:endParaRPr lang="en-US" dirty="0"/>
          </a:p>
          <a:p>
            <a:pPr algn="just"/>
            <a:endParaRPr lang="en-US" dirty="0"/>
          </a:p>
        </p:txBody>
      </p:sp>
    </p:spTree>
    <p:extLst>
      <p:ext uri="{BB962C8B-B14F-4D97-AF65-F5344CB8AC3E}">
        <p14:creationId xmlns:p14="http://schemas.microsoft.com/office/powerpoint/2010/main" val="3983755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Society</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smtClean="0"/>
              <a:t>Castells </a:t>
            </a:r>
            <a:r>
              <a:rPr lang="en-US" dirty="0"/>
              <a:t>(2009, 2011) argued that information technology, globalization, and new forms of organization networking have led to a "network society". </a:t>
            </a:r>
            <a:endParaRPr lang="en-US" dirty="0" smtClean="0"/>
          </a:p>
          <a:p>
            <a:r>
              <a:rPr lang="en-US" dirty="0" smtClean="0"/>
              <a:t>Individuals </a:t>
            </a:r>
            <a:r>
              <a:rPr lang="en-US" dirty="0"/>
              <a:t>easily get organized through social networks (facilitated by social media), while businesses must usually work at both global and local levels, with the dominant forces being global in nature. Richards (2015) applied the concept to events, saying </a:t>
            </a:r>
            <a:r>
              <a:rPr lang="en-US" dirty="0" smtClean="0"/>
              <a:t>“</a:t>
            </a:r>
          </a:p>
          <a:p>
            <a:r>
              <a:rPr lang="en-US" dirty="0" smtClean="0"/>
              <a:t>From </a:t>
            </a:r>
            <a:r>
              <a:rPr lang="en-US" dirty="0"/>
              <a:t>this viewpoint, events can play an important role in creating and circulating the cultural codes and content produced by local programmers in the network society, and therefore play an important role in the representation of places." </a:t>
            </a:r>
            <a:endParaRPr lang="en-US" dirty="0" smtClean="0"/>
          </a:p>
          <a:p>
            <a:r>
              <a:rPr lang="en-US" dirty="0" smtClean="0"/>
              <a:t>Richards </a:t>
            </a:r>
            <a:r>
              <a:rPr lang="en-US" dirty="0"/>
              <a:t>(see the abstract) also introduces the differences between "pulsar" and "iterative" events in this context. </a:t>
            </a:r>
          </a:p>
          <a:p>
            <a:endParaRPr lang="en-US" dirty="0"/>
          </a:p>
        </p:txBody>
      </p:sp>
    </p:spTree>
    <p:extLst>
      <p:ext uri="{BB962C8B-B14F-4D97-AF65-F5344CB8AC3E}">
        <p14:creationId xmlns:p14="http://schemas.microsoft.com/office/powerpoint/2010/main" val="340464866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pPr marL="0" indent="0" algn="just">
              <a:buNone/>
            </a:pPr>
            <a:r>
              <a:rPr lang="en-US" dirty="0"/>
              <a:t>Getz, D., </a:t>
            </a:r>
            <a:r>
              <a:rPr lang="en-US" dirty="0" err="1"/>
              <a:t>Andersson</a:t>
            </a:r>
            <a:r>
              <a:rPr lang="en-US" dirty="0"/>
              <a:t>, T., &amp; Larson, M. (2006). Festival stakeholder roles: Concepts and case studies. </a:t>
            </a:r>
            <a:r>
              <a:rPr lang="en-US" i="1" dirty="0"/>
              <a:t>Event Management</a:t>
            </a:r>
            <a:r>
              <a:rPr lang="en-US" dirty="0"/>
              <a:t>, </a:t>
            </a:r>
            <a:r>
              <a:rPr lang="en-US" i="1" dirty="0"/>
              <a:t>10</a:t>
            </a:r>
            <a:r>
              <a:rPr lang="en-US" dirty="0"/>
              <a:t>(2-3), 103-122.</a:t>
            </a:r>
          </a:p>
          <a:p>
            <a:pPr algn="just"/>
            <a:r>
              <a:rPr lang="en-US" i="1" dirty="0"/>
              <a:t>Abstract: In this exploratory research, multiple case studies of various types of festivals in two countries reveal how festival managers work with stakeholders and who they are. Stakeholders’ roles are categorized as regulator, facilitator, co-producer, supplier, collaborator, audience, and the impacted, and the results show clearly that key stakeholders take multiple roles affecting the organization. Practical implications are drawn for event managers regarding the identification, evaluation, and management of stakeholder relationships. Drawing on resource dependency and stakeholder theories, a conceptual model is presented that illustrates the conclusion that festivals and events are produced within and by a set of managed stakeholder relationships. Recommendations are made for development of this line of research and theory building. </a:t>
            </a:r>
            <a:endParaRPr lang="en-US" dirty="0"/>
          </a:p>
          <a:p>
            <a:pPr algn="just"/>
            <a:r>
              <a:rPr lang="en-US" i="1" dirty="0"/>
              <a:t>Keywords: Festival management; Stakeholder theory; Network theory; Resource dependency; Calgary, Canada; Sweden</a:t>
            </a:r>
            <a:endParaRPr lang="en-US" dirty="0"/>
          </a:p>
          <a:p>
            <a:pPr algn="just"/>
            <a:endParaRPr lang="en-US" dirty="0"/>
          </a:p>
        </p:txBody>
      </p:sp>
    </p:spTree>
    <p:extLst>
      <p:ext uri="{BB962C8B-B14F-4D97-AF65-F5344CB8AC3E}">
        <p14:creationId xmlns:p14="http://schemas.microsoft.com/office/powerpoint/2010/main" val="135769683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Stakeholder Management for Mega Events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a:bodyPr>
          <a:lstStyle/>
          <a:p>
            <a:r>
              <a:rPr lang="en-US" dirty="0"/>
              <a:t>The bigger the event the greater the challenge - it seems obvious. </a:t>
            </a:r>
            <a:endParaRPr lang="en-US" dirty="0" smtClean="0"/>
          </a:p>
          <a:p>
            <a:r>
              <a:rPr lang="en-US" dirty="0" smtClean="0"/>
              <a:t>But </a:t>
            </a:r>
            <a:r>
              <a:rPr lang="en-US" dirty="0"/>
              <a:t>are the stakeholder roles and relationships categorically different from those experienced by small events? </a:t>
            </a:r>
            <a:endParaRPr lang="en-US" dirty="0" smtClean="0"/>
          </a:p>
          <a:p>
            <a:r>
              <a:rPr lang="en-US" dirty="0" smtClean="0"/>
              <a:t>Are </a:t>
            </a:r>
            <a:r>
              <a:rPr lang="en-US" dirty="0"/>
              <a:t>the management strategies inherently different? </a:t>
            </a:r>
            <a:endParaRPr lang="en-US" dirty="0" smtClean="0"/>
          </a:p>
          <a:p>
            <a:r>
              <a:rPr lang="en-US" dirty="0" smtClean="0"/>
              <a:t>What </a:t>
            </a:r>
            <a:r>
              <a:rPr lang="en-US" dirty="0"/>
              <a:t>is a mega event is open to debate. Getz previously defined them this way: There is a huge body of literature on the Olympics, so much so that it can be considered a sub-field on its own. </a:t>
            </a:r>
            <a:endParaRPr lang="en-US" dirty="0" smtClean="0"/>
          </a:p>
          <a:p>
            <a:r>
              <a:rPr lang="en-US" dirty="0" smtClean="0"/>
              <a:t>Also </a:t>
            </a:r>
            <a:r>
              <a:rPr lang="en-US" dirty="0"/>
              <a:t>covered by many researchers and commentators have been the World Cup of football/soccer and other international sport events, and World's Fairs or Expos. </a:t>
            </a:r>
          </a:p>
          <a:p>
            <a:endParaRPr lang="en-US" dirty="0"/>
          </a:p>
        </p:txBody>
      </p:sp>
    </p:spTree>
    <p:extLst>
      <p:ext uri="{BB962C8B-B14F-4D97-AF65-F5344CB8AC3E}">
        <p14:creationId xmlns:p14="http://schemas.microsoft.com/office/powerpoint/2010/main" val="249723797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Stakeholder Management for Mega Events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Organizing the Olympic Games is a complex task and relationship (</a:t>
            </a:r>
            <a:r>
              <a:rPr lang="en-US" dirty="0" err="1"/>
              <a:t>Gargalianos</a:t>
            </a:r>
            <a:r>
              <a:rPr lang="en-US" dirty="0"/>
              <a:t>, </a:t>
            </a:r>
            <a:r>
              <a:rPr lang="en-US" dirty="0" err="1"/>
              <a:t>Toohey</a:t>
            </a:r>
            <a:r>
              <a:rPr lang="en-US" dirty="0"/>
              <a:t> &amp; </a:t>
            </a:r>
            <a:r>
              <a:rPr lang="en-US" dirty="0" err="1"/>
              <a:t>Stotlar</a:t>
            </a:r>
            <a:r>
              <a:rPr lang="en-US" dirty="0"/>
              <a:t>, 2015) and involves a multitude of individuals and stakeholders (</a:t>
            </a:r>
            <a:r>
              <a:rPr lang="en-US" dirty="0" err="1"/>
              <a:t>Frawley</a:t>
            </a:r>
            <a:r>
              <a:rPr lang="en-US" dirty="0"/>
              <a:t>, 2015). </a:t>
            </a:r>
            <a:endParaRPr lang="en-US" dirty="0" smtClean="0"/>
          </a:p>
          <a:p>
            <a:r>
              <a:rPr lang="en-US" dirty="0" smtClean="0"/>
              <a:t> </a:t>
            </a:r>
            <a:r>
              <a:rPr lang="en-US" dirty="0"/>
              <a:t>As previously mentioned the local community plays a very important role as stakeholders of mega events (</a:t>
            </a:r>
            <a:r>
              <a:rPr lang="en-US" dirty="0" err="1"/>
              <a:t>Sadd</a:t>
            </a:r>
            <a:r>
              <a:rPr lang="en-US" dirty="0"/>
              <a:t>, 2012) and education for sustainable development (Harris, 2014).</a:t>
            </a:r>
          </a:p>
          <a:p>
            <a:endParaRPr lang="en-US" dirty="0"/>
          </a:p>
        </p:txBody>
      </p:sp>
    </p:spTree>
    <p:extLst>
      <p:ext uri="{BB962C8B-B14F-4D97-AF65-F5344CB8AC3E}">
        <p14:creationId xmlns:p14="http://schemas.microsoft.com/office/powerpoint/2010/main" val="357090860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Mega Event</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algn="just"/>
            <a:r>
              <a:rPr lang="en-US" dirty="0" err="1"/>
              <a:t>Frawley</a:t>
            </a:r>
            <a:r>
              <a:rPr lang="en-US" dirty="0"/>
              <a:t>, S. (2015).</a:t>
            </a:r>
            <a:r>
              <a:rPr lang="en-US" b="1" dirty="0"/>
              <a:t> </a:t>
            </a:r>
            <a:r>
              <a:rPr lang="en-US" dirty="0"/>
              <a:t>Organizational Power and The Management of A Mega-Event: The Case Of Sydney 2000. Event Management, 19 (2), 247-260.</a:t>
            </a:r>
          </a:p>
          <a:p>
            <a:pPr algn="just"/>
            <a:r>
              <a:rPr lang="en-US" i="1" dirty="0"/>
              <a:t>Abstract: The organization of a mega-event such as the Olympic Games is a complex task involving a multitude of individuals and stakeholder groups. In 2000, Australia's largest city, Sydney, staged the Summer Olympic Games. The agency given primary responsibility for these Games was the Sydney Organizing Committee for the Olympic Games (SOCOG). Two additional organizations also played a central role in the management of the event: The Australian Olympic Committee and the New South Wales Government. This article explores the role played by the host national Olympic committee as a key Olympic stakeholder in the organization of the Olympic Games. The research highlights that organization of a mega-project, such as the Olympic Games, is not only the result of recent developments but also of countless social and organizational figurations that developed over many years prior to the winning of a bid to stage the event.</a:t>
            </a:r>
            <a:endParaRPr lang="en-US" dirty="0"/>
          </a:p>
          <a:p>
            <a:pPr algn="just"/>
            <a:r>
              <a:rPr lang="en-US" i="1" dirty="0"/>
              <a:t> </a:t>
            </a:r>
            <a:endParaRPr lang="en-US" dirty="0"/>
          </a:p>
          <a:p>
            <a:pPr algn="just"/>
            <a:r>
              <a:rPr lang="en-US" i="1" dirty="0"/>
              <a:t>Keywords: mega-events; Olympic games; organizational power; stakeholder management</a:t>
            </a:r>
            <a:endParaRPr lang="en-US" dirty="0"/>
          </a:p>
        </p:txBody>
      </p:sp>
    </p:spTree>
    <p:extLst>
      <p:ext uri="{BB962C8B-B14F-4D97-AF65-F5344CB8AC3E}">
        <p14:creationId xmlns:p14="http://schemas.microsoft.com/office/powerpoint/2010/main" val="140894400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Mega Event</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marL="0" indent="0">
              <a:buNone/>
            </a:pPr>
            <a:r>
              <a:rPr lang="en-US" dirty="0" err="1"/>
              <a:t>Gargalianos</a:t>
            </a:r>
            <a:r>
              <a:rPr lang="en-US" dirty="0"/>
              <a:t>, D., </a:t>
            </a:r>
            <a:r>
              <a:rPr lang="en-US" dirty="0" err="1"/>
              <a:t>Toohey</a:t>
            </a:r>
            <a:r>
              <a:rPr lang="en-US" dirty="0"/>
              <a:t>, K., &amp; </a:t>
            </a:r>
            <a:r>
              <a:rPr lang="en-US" dirty="0" err="1"/>
              <a:t>Stotlar</a:t>
            </a:r>
            <a:r>
              <a:rPr lang="en-US" dirty="0"/>
              <a:t>, D. (2015). Olympic Games Complexity Model (</a:t>
            </a:r>
            <a:r>
              <a:rPr lang="en-US" dirty="0" err="1"/>
              <a:t>Ogcm</a:t>
            </a:r>
            <a:r>
              <a:rPr lang="en-US" dirty="0"/>
              <a:t>). </a:t>
            </a:r>
            <a:r>
              <a:rPr lang="en-US" i="1" dirty="0"/>
              <a:t>Event Management</a:t>
            </a:r>
            <a:r>
              <a:rPr lang="en-US" dirty="0"/>
              <a:t>, 19, pp. 47–55 </a:t>
            </a:r>
          </a:p>
          <a:p>
            <a:r>
              <a:rPr lang="en-US" i="1" dirty="0"/>
              <a:t>Abstract: The Olympic Games (OG) is a complex event project. This conceptual article aims at presenting the complexity of the Games by virtue of a three-dimensional, graphic model depicting the event’s stakeholders and the interrelationships among them from the perspective of an Organizing Committee for the Olympic Games (OCOG). The model evolved from: a) content analysis of relevant literature (i.e., IOC organizational documents regarding the OCOG) and b) personal participation and observation of the authors in the organization of the Games. The model allows managers of OCOGs, especially those who do not have previous experience in Olympic matters, to quickly and comprehensively understand the complex and entwined organizational processes, as well the various stakeholder relationships that may not at first be readily apparent</a:t>
            </a:r>
            <a:r>
              <a:rPr lang="en-US" i="1" dirty="0" smtClean="0"/>
              <a:t>.</a:t>
            </a:r>
            <a:endParaRPr lang="en-US" dirty="0"/>
          </a:p>
          <a:p>
            <a:r>
              <a:rPr lang="en-US" i="1" dirty="0"/>
              <a:t>Keywords: Olympic Games (OG); Complexity; Stakeholders</a:t>
            </a:r>
            <a:endParaRPr lang="en-US" dirty="0"/>
          </a:p>
          <a:p>
            <a:endParaRPr lang="en-US" dirty="0"/>
          </a:p>
        </p:txBody>
      </p:sp>
    </p:spTree>
    <p:extLst>
      <p:ext uri="{BB962C8B-B14F-4D97-AF65-F5344CB8AC3E}">
        <p14:creationId xmlns:p14="http://schemas.microsoft.com/office/powerpoint/2010/main" val="126792029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Mega Event</a:t>
            </a:r>
            <a:endParaRPr lang="en-US" dirty="0"/>
          </a:p>
        </p:txBody>
      </p:sp>
      <p:sp>
        <p:nvSpPr>
          <p:cNvPr id="3" name="Content Placeholder 2"/>
          <p:cNvSpPr>
            <a:spLocks noGrp="1"/>
          </p:cNvSpPr>
          <p:nvPr>
            <p:ph idx="1"/>
          </p:nvPr>
        </p:nvSpPr>
        <p:spPr>
          <a:xfrm>
            <a:off x="389107" y="2133600"/>
            <a:ext cx="8469144" cy="4724400"/>
          </a:xfrm>
        </p:spPr>
        <p:txBody>
          <a:bodyPr>
            <a:normAutofit fontScale="62500" lnSpcReduction="20000"/>
          </a:bodyPr>
          <a:lstStyle/>
          <a:p>
            <a:pPr marL="0" indent="0">
              <a:buNone/>
            </a:pPr>
            <a:r>
              <a:rPr lang="en-US" dirty="0" err="1"/>
              <a:t>Sadd</a:t>
            </a:r>
            <a:r>
              <a:rPr lang="en-US" dirty="0"/>
              <a:t>, D. (2010). What is event-led regeneration? Are we confusing terminology or will London 2012 be the first games to truly benefit the local existing population? </a:t>
            </a:r>
            <a:r>
              <a:rPr lang="en-US" i="1" dirty="0"/>
              <a:t>Event Management, </a:t>
            </a:r>
            <a:r>
              <a:rPr lang="en-US" dirty="0"/>
              <a:t>13, 265–275. </a:t>
            </a:r>
          </a:p>
          <a:p>
            <a:r>
              <a:rPr lang="en-US" i="1" dirty="0"/>
              <a:t>Abstract: When London won the bid to host the Games, the vision was underpinned by key themes, one of which was to leave a legacy of benefiting the community through regeneration. The regeneration of the Lower Lea Valley was promised to be for the direct benefit of everyone who lives and works there, involving significant social and economic advancement. However, Mace, Hall, and </a:t>
            </a:r>
            <a:r>
              <a:rPr lang="en-US" i="1" dirty="0" err="1"/>
              <a:t>Gallent</a:t>
            </a:r>
            <a:r>
              <a:rPr lang="en-US" i="1" dirty="0"/>
              <a:t> draw parallels through the previous urban regeneration projects in major cities and they argue that for regeneration to work it has to be for the benefit of the existing communities and not “new” communities who inhabit the area post the Games. Could this happen in East London and, despite Government plans, the developments lead to an extension of the Docklands renaissance, inhabited instead by mostly middle class workers? This article explores the difference between regeneration and gentrification in the context of London 2012 and other Olympic Games. Much of the published literature regarding London’s legacy of urban regeneration has a positive slant, yet, through the analysis of documentation from previous Games and through in-depth interviews with key stakeholders, the research highlights a number of issues that London 2012 will need to address.</a:t>
            </a:r>
            <a:endParaRPr lang="en-US" dirty="0"/>
          </a:p>
          <a:p>
            <a:pPr marL="0" indent="0">
              <a:buNone/>
            </a:pPr>
            <a:endParaRPr lang="en-US" dirty="0"/>
          </a:p>
          <a:p>
            <a:r>
              <a:rPr lang="en-US" i="1" dirty="0"/>
              <a:t>Keywords: Regeneration; Event legacies; London 2012; Gentrification; Community as “stakeholder</a:t>
            </a:r>
            <a:r>
              <a:rPr lang="en-US" i="1" dirty="0" smtClean="0"/>
              <a:t>”</a:t>
            </a:r>
            <a:endParaRPr lang="en-US" dirty="0"/>
          </a:p>
        </p:txBody>
      </p:sp>
    </p:spTree>
    <p:extLst>
      <p:ext uri="{BB962C8B-B14F-4D97-AF65-F5344CB8AC3E}">
        <p14:creationId xmlns:p14="http://schemas.microsoft.com/office/powerpoint/2010/main" val="346953347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Mega Event</a:t>
            </a:r>
            <a:endParaRPr lang="en-US" dirty="0"/>
          </a:p>
        </p:txBody>
      </p:sp>
      <p:sp>
        <p:nvSpPr>
          <p:cNvPr id="3" name="Content Placeholder 2"/>
          <p:cNvSpPr>
            <a:spLocks noGrp="1"/>
          </p:cNvSpPr>
          <p:nvPr>
            <p:ph idx="1"/>
          </p:nvPr>
        </p:nvSpPr>
        <p:spPr>
          <a:xfrm>
            <a:off x="389107" y="2133600"/>
            <a:ext cx="8469144" cy="4724400"/>
          </a:xfrm>
        </p:spPr>
        <p:txBody>
          <a:bodyPr>
            <a:normAutofit fontScale="55000" lnSpcReduction="20000"/>
          </a:bodyPr>
          <a:lstStyle/>
          <a:p>
            <a:pPr marL="0" indent="0">
              <a:buNone/>
            </a:pPr>
            <a:r>
              <a:rPr lang="en-US" dirty="0"/>
              <a:t>Harris, R. (2014). The role of large-scale sporting events in host community education for sustainable development: An exploratory case study of the Sydney 2000 Olympic games. </a:t>
            </a:r>
            <a:r>
              <a:rPr lang="en-US" i="1" dirty="0"/>
              <a:t>Event Management</a:t>
            </a:r>
            <a:r>
              <a:rPr lang="en-US" dirty="0"/>
              <a:t>, 18, 207–230.</a:t>
            </a:r>
          </a:p>
          <a:p>
            <a:r>
              <a:rPr lang="en-US" i="1" dirty="0"/>
              <a:t>Abstract: This study explores the relationship between large-scale sporting events (LSSEs) and education for sustainable development (</a:t>
            </a:r>
            <a:r>
              <a:rPr lang="en-US" i="1" dirty="0" err="1"/>
              <a:t>EfSD</a:t>
            </a:r>
            <a:r>
              <a:rPr lang="en-US" i="1" dirty="0"/>
              <a:t>) from the perspective of the host communities in which they take place. Over the past decade there has been an increasing acknowledgement by both the owners of these types of events and their hosting communities that they offer meaningful opportunities to engage in practices linked to </a:t>
            </a:r>
            <a:r>
              <a:rPr lang="en-US" i="1" dirty="0" err="1"/>
              <a:t>EfSD</a:t>
            </a:r>
            <a:r>
              <a:rPr lang="en-US" i="1" dirty="0"/>
              <a:t>. This acknowledgement, however, has not been accompanied by any discernible interest by researchers. This exploratory study goes some way towards redress- </a:t>
            </a:r>
            <a:r>
              <a:rPr lang="en-US" i="1" dirty="0" err="1"/>
              <a:t>ing</a:t>
            </a:r>
            <a:r>
              <a:rPr lang="en-US" i="1" dirty="0"/>
              <a:t> this situation and in so doing provides a platform upon which future research in this area can be built. Additionally, its findings are intended to be of value to communities who are bidding for, or hosting, LSSEs. A case study-based explorative research approach was employed in this inquiry utilizing the Sydney 2000 Olympic Games (SOG). This event was chosen in part because its practices in the sustainability area are generally well documented, but more importantly because it represents a watershed event in terms of the engagement of a LSSE with a sustainable development agenda. The conceptual framework used to guide this study drew upon stakeholder theory and the limited literature associated with sustainable development and LSSEs. Secondary data in the form of reports, studies, audio visual, and other material, along with personal interviews, were used to explore the elements of this proposed framework and their relationship to one another. The study found the process of </a:t>
            </a:r>
            <a:r>
              <a:rPr lang="en-US" i="1" dirty="0" err="1"/>
              <a:t>EfSD</a:t>
            </a:r>
            <a:r>
              <a:rPr lang="en-US" i="1" dirty="0"/>
              <a:t> in the context of the SOG to be: dominated by the government sector; involve a diverse range of programs and initiatives; largely of an informal educational nature; and to have impacted organizations, groups, and individuals (to varying degrees) across the community. The </a:t>
            </a:r>
            <a:r>
              <a:rPr lang="en-US" i="1" dirty="0" err="1"/>
              <a:t>EfSD</a:t>
            </a:r>
            <a:r>
              <a:rPr lang="en-US" i="1" dirty="0"/>
              <a:t> process was also found to have been influenced by a number of factors, with some serving to strengthen the process, while others acted as constraints upon it. Additionally, the study identified a number of host community </a:t>
            </a:r>
            <a:r>
              <a:rPr lang="en-US" i="1" dirty="0" err="1"/>
              <a:t>EfSD</a:t>
            </a:r>
            <a:r>
              <a:rPr lang="en-US" i="1" dirty="0"/>
              <a:t> legacies, along with the potential for such legacies to extend to non-hosting communities. </a:t>
            </a:r>
            <a:endParaRPr lang="en-US" dirty="0"/>
          </a:p>
          <a:p>
            <a:r>
              <a:rPr lang="en-US" i="1" dirty="0"/>
              <a:t>Keywords: Sustainable development; Education for sustainable development (</a:t>
            </a:r>
            <a:r>
              <a:rPr lang="en-US" i="1" dirty="0" err="1"/>
              <a:t>EfSD</a:t>
            </a:r>
            <a:r>
              <a:rPr lang="en-US" i="1" dirty="0"/>
              <a:t>); Legacy; Sydney 2000 Olympic Games (SOG)</a:t>
            </a:r>
            <a:endParaRPr lang="en-US" dirty="0"/>
          </a:p>
          <a:p>
            <a:endParaRPr lang="en-US" dirty="0"/>
          </a:p>
        </p:txBody>
      </p:sp>
    </p:spTree>
    <p:extLst>
      <p:ext uri="{BB962C8B-B14F-4D97-AF65-F5344CB8AC3E}">
        <p14:creationId xmlns:p14="http://schemas.microsoft.com/office/powerpoint/2010/main" val="61159646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  Stakeholder Management for Hallmark Events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dirty="0"/>
              <a:t>When events become permanent institutions, co-branded with their city or destination, we can call them Hallmark Events (the term Signature Event is sometimes used)</a:t>
            </a:r>
            <a:r>
              <a:rPr lang="en-US" dirty="0" smtClean="0"/>
              <a:t>.</a:t>
            </a:r>
          </a:p>
          <a:p>
            <a:r>
              <a:rPr lang="en-US" dirty="0" smtClean="0"/>
              <a:t> </a:t>
            </a:r>
            <a:r>
              <a:rPr lang="en-US" dirty="0"/>
              <a:t>They are usually old, large, and considered to be (or to embody) traditions. As institutions, they solve important social problems or satisfy a range of community goals and benefits (</a:t>
            </a:r>
            <a:r>
              <a:rPr lang="en-US" dirty="0" err="1"/>
              <a:t>Nordvall</a:t>
            </a:r>
            <a:r>
              <a:rPr lang="en-US" dirty="0"/>
              <a:t> &amp; </a:t>
            </a:r>
            <a:r>
              <a:rPr lang="en-US" dirty="0" err="1"/>
              <a:t>Heldt</a:t>
            </a:r>
            <a:r>
              <a:rPr lang="en-US" dirty="0"/>
              <a:t>, 2017), from culture to tourism (Todd, Leask &amp; Ensor, 2017) and legacy projects (</a:t>
            </a:r>
            <a:r>
              <a:rPr lang="en-US" dirty="0" err="1"/>
              <a:t>Beek</a:t>
            </a:r>
            <a:r>
              <a:rPr lang="en-US" dirty="0"/>
              <a:t> &amp; Go, 2017). </a:t>
            </a:r>
            <a:endParaRPr lang="en-US" dirty="0" smtClean="0"/>
          </a:p>
          <a:p>
            <a:r>
              <a:rPr lang="en-US" dirty="0" smtClean="0"/>
              <a:t>And </a:t>
            </a:r>
            <a:r>
              <a:rPr lang="en-US" dirty="0"/>
              <a:t>they are place dependent, meaning they cannot be moved or separated from their environment without losing their inherent appeal. If a hallmark event fails, or is at risk, there will be a public outcry and a political will to save it. </a:t>
            </a:r>
            <a:endParaRPr lang="en-US" dirty="0" smtClean="0"/>
          </a:p>
          <a:p>
            <a:r>
              <a:rPr lang="en-US" dirty="0" smtClean="0"/>
              <a:t>All </a:t>
            </a:r>
            <a:r>
              <a:rPr lang="en-US" dirty="0"/>
              <a:t>of this implies they have worked out their stakeholder relationship for mutual benefit, have solved problems or survived crises, and have become resilient. </a:t>
            </a:r>
          </a:p>
          <a:p>
            <a:endParaRPr lang="en-US" dirty="0"/>
          </a:p>
        </p:txBody>
      </p:sp>
    </p:spTree>
    <p:extLst>
      <p:ext uri="{BB962C8B-B14F-4D97-AF65-F5344CB8AC3E}">
        <p14:creationId xmlns:p14="http://schemas.microsoft.com/office/powerpoint/2010/main" val="199979349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Todd, L., </a:t>
            </a:r>
            <a:r>
              <a:rPr lang="en-US" dirty="0" err="1"/>
              <a:t>Leask</a:t>
            </a:r>
            <a:r>
              <a:rPr lang="en-US" dirty="0"/>
              <a:t>, A., &amp; Ensor, J. (2017). Understanding primary stakeholders' multiple roles in hallmark event tourism management. Tourism management, 59, 494-509.</a:t>
            </a:r>
          </a:p>
          <a:p>
            <a:pPr algn="just"/>
            <a:r>
              <a:rPr lang="en-US" i="1" dirty="0"/>
              <a:t>Abstract: This paper contributes insights into stakeholder theory in hallmark event tourism and the implications for engaging primary stakeholders in further tourism management settings. The tangible and symbolic tourism benefits instilled in destinations by hallmark events are well-documented; with destination managers increasingly adopting event portfolio approaches to nurture and develop existing and new hallmark events. Nevertheless, limited understanding exists of how stakeholders engage with hallmark events over time; their lived experiences in event tourism; and consequent management implications. This paper uncovers multiple and shifting roles of primary stakeholders in a long-established hallmark event tourism context (Edinburgh's Festival Fringe). It presents a typology identifying five primary stakeholder roles. Phenomenological interviews with twenty-one primary stakeholders revealed that most fulfilled multiple roles. Existing concurrently and historically, these differed throughout stakeholders' lived experiences and engagement. In its findings, this paper extends knowledge of stakeholders' roles in event tourism and implications in further tourism management settings.</a:t>
            </a:r>
            <a:endParaRPr lang="en-US" dirty="0"/>
          </a:p>
          <a:p>
            <a:pPr algn="just"/>
            <a:r>
              <a:rPr lang="en-US" i="1" dirty="0" smtClean="0"/>
              <a:t>Keywords</a:t>
            </a:r>
            <a:r>
              <a:rPr lang="en-US" i="1" dirty="0"/>
              <a:t>: Stakeholders; Multiple roles; Hallmark event tourism; Lived experience</a:t>
            </a:r>
            <a:endParaRPr lang="en-US" dirty="0"/>
          </a:p>
        </p:txBody>
      </p:sp>
    </p:spTree>
    <p:extLst>
      <p:ext uri="{BB962C8B-B14F-4D97-AF65-F5344CB8AC3E}">
        <p14:creationId xmlns:p14="http://schemas.microsoft.com/office/powerpoint/2010/main" val="95275184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Beek</a:t>
            </a:r>
            <a:r>
              <a:rPr lang="en-US" dirty="0"/>
              <a:t>, R. M., &amp; Go, F. (2017). Legacy of Hallmark Events: Cross-Cultural Analysis Among Emerging Destinations. In </a:t>
            </a:r>
            <a:r>
              <a:rPr lang="en-US" i="1" dirty="0"/>
              <a:t>Global Innovation and Entrepreneurship</a:t>
            </a:r>
            <a:r>
              <a:rPr lang="en-US" dirty="0"/>
              <a:t> (pp. 273-314). Palgrave Macmillan, Cham.</a:t>
            </a:r>
          </a:p>
          <a:p>
            <a:pPr algn="just"/>
            <a:r>
              <a:rPr lang="en-US" i="1" dirty="0"/>
              <a:t>Abstract: Destinations strive to host international hallmark events like the Olympic Games and FIFA World Cup™ to create a positive legacy. Hallmark events influence multiple domains of legacy (e.g. economic, infrastructural, social, and political) that vary in terms of tonality, tangibility, and sustainability. Recent hallmark events as well as international hallmark events in the upcoming decade will be mainly hosted by emerging destinations, including Brazil, Russia, India, China, and South Africa (BRICSA). Which tendencies and dilemmas can be identified when comparing the legacy of hallmark events hosted in these so-called BRICSA destinations? Cross-cultural dynamics are of importance in such a multiple case study among different destinations and different hallmark events (</a:t>
            </a:r>
            <a:r>
              <a:rPr lang="en-US" i="1" dirty="0" err="1"/>
              <a:t>Preuss</a:t>
            </a:r>
            <a:r>
              <a:rPr lang="en-US" i="1" dirty="0"/>
              <a:t> European Sport Management Quarterly, 11(1):55–71, 2007). This chapter contributes to the understanding of the heterogeneous effects of hosting hallmark events in emerging destinations in order to, first, support decision makers in their judgment about the organization of such comprehensive projects. Second, this chapter provides a research agenda to indicate relevant gaps in the understandings of the legacy of hallmark events, especially when related to the context of emerging destinations. Third, as methodology lacks to draw tendencies based on the conclusions of previous investigations of hallmark event legacy, this chapter aims to indicate research approaches for comparative multiple case studies</a:t>
            </a:r>
            <a:r>
              <a:rPr lang="en-US" i="1" dirty="0" smtClean="0"/>
              <a:t>.</a:t>
            </a:r>
            <a:endParaRPr lang="en-US" dirty="0"/>
          </a:p>
          <a:p>
            <a:pPr algn="just"/>
            <a:r>
              <a:rPr lang="en-US" i="1" dirty="0"/>
              <a:t>Keywords: Olympic Game Sport Event Multiple Case Study Stakeholder Dialogue Destination Image</a:t>
            </a:r>
            <a:endParaRPr lang="en-US" dirty="0"/>
          </a:p>
        </p:txBody>
      </p:sp>
    </p:spTree>
    <p:extLst>
      <p:ext uri="{BB962C8B-B14F-4D97-AF65-F5344CB8AC3E}">
        <p14:creationId xmlns:p14="http://schemas.microsoft.com/office/powerpoint/2010/main" val="15773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smtClean="0"/>
              <a:t>Richards</a:t>
            </a:r>
            <a:r>
              <a:rPr lang="en-US" dirty="0"/>
              <a:t>, G. (2015). Events in the network society: The role of pulsar and iterative events. </a:t>
            </a:r>
            <a:r>
              <a:rPr lang="en-US" i="1" dirty="0"/>
              <a:t>Event Management, 19</a:t>
            </a:r>
            <a:r>
              <a:rPr lang="en-US" dirty="0"/>
              <a:t>, 553–566.</a:t>
            </a:r>
          </a:p>
          <a:p>
            <a:pPr algn="just"/>
            <a:r>
              <a:rPr lang="en-US" i="1" dirty="0"/>
              <a:t>Abstract: This conceptual article argues for a broader view of the role of events in social systems. When analyzed as social phenomena, events can be seen as social actors that have the potential to both sustain and transform social systems. The maintenance of social systems is often reliant on iterative events, regularly occurring celebrations that tend to confirm social structures. In contrast, pulsar events have the potential to transform social structures. In this sense events can be seen as actors that have important influences on social systems, particularly in linking localized small world networks with the global space of flows. These ideas are explored through the case of Barcelona, which illustrates the interplay between these different types of events in their total portfolio, and how the extension of ritual in the sense of Collins can also contribute to the generation of new relationships and practices in the contemporary network society. Barcelona is examined as an eventful city in which the alternation of continuity through iterative events and change through pulsar events contributes to increasing the network effects of events</a:t>
            </a:r>
            <a:r>
              <a:rPr lang="en-US" i="1" dirty="0" smtClean="0"/>
              <a:t>.</a:t>
            </a:r>
            <a:r>
              <a:rPr lang="en-US" i="1" dirty="0"/>
              <a:t> </a:t>
            </a:r>
            <a:endParaRPr lang="en-US" dirty="0"/>
          </a:p>
          <a:p>
            <a:pPr algn="just"/>
            <a:r>
              <a:rPr lang="en-US" i="1" dirty="0"/>
              <a:t>Key words: Event effects; Event portfolio; Social practices; Pulsar events; Iterative events; </a:t>
            </a:r>
            <a:r>
              <a:rPr lang="en-US" i="1" dirty="0" smtClean="0"/>
              <a:t>Barcelona</a:t>
            </a:r>
            <a:endParaRPr lang="en-US" dirty="0"/>
          </a:p>
        </p:txBody>
      </p:sp>
    </p:spTree>
    <p:extLst>
      <p:ext uri="{BB962C8B-B14F-4D97-AF65-F5344CB8AC3E}">
        <p14:creationId xmlns:p14="http://schemas.microsoft.com/office/powerpoint/2010/main" val="269645172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err="1"/>
              <a:t>Nordvall</a:t>
            </a:r>
            <a:r>
              <a:rPr lang="en-US" dirty="0"/>
              <a:t>, A., &amp; </a:t>
            </a:r>
            <a:r>
              <a:rPr lang="en-US" dirty="0" err="1"/>
              <a:t>Heldt</a:t>
            </a:r>
            <a:r>
              <a:rPr lang="en-US" dirty="0"/>
              <a:t>, T. (2017). Understanding hallmark event failure: a case study of a Swedish music festival. </a:t>
            </a:r>
            <a:r>
              <a:rPr lang="en-US" i="1" dirty="0"/>
              <a:t>International Journal of Event and Festival Management</a:t>
            </a:r>
            <a:r>
              <a:rPr lang="en-US" dirty="0"/>
              <a:t>, </a:t>
            </a:r>
            <a:r>
              <a:rPr lang="en-US" i="1" dirty="0"/>
              <a:t>8</a:t>
            </a:r>
            <a:r>
              <a:rPr lang="en-US" dirty="0"/>
              <a:t>(2), 172-185.</a:t>
            </a:r>
          </a:p>
          <a:p>
            <a:pPr algn="just"/>
            <a:r>
              <a:rPr lang="en-US" i="1" dirty="0"/>
              <a:t>Abstract: Purpose: Hallmark events can be very beneficial for host communities, not least due to their potential in attracting tourists. The Peace &amp; Love music festival was the hallmark event of the Swedish city </a:t>
            </a:r>
            <a:r>
              <a:rPr lang="en-US" i="1" dirty="0" err="1"/>
              <a:t>Borlänge</a:t>
            </a:r>
            <a:r>
              <a:rPr lang="en-US" i="1" dirty="0"/>
              <a:t>. In 2013, the event organization declared bankruptcy and canceled the forthcoming festival. The purpose of this paper is to identify and discuss the factors that caused the failure of the 2013 Peace &amp; Love festival.</a:t>
            </a:r>
            <a:endParaRPr lang="en-US" dirty="0"/>
          </a:p>
          <a:p>
            <a:pPr algn="just"/>
            <a:r>
              <a:rPr lang="en-US" i="1" dirty="0"/>
              <a:t>Design/methodology/approach: The case of the Peace &amp; Love festival is analyzed using three data sources: interviews with the former members of the event organization; secondary data describing the Swedish festival industry; and festival visitors’ perspectives represented by comments on social media. An organizational ecology perspective frames the analysis.</a:t>
            </a:r>
            <a:endParaRPr lang="en-US" dirty="0"/>
          </a:p>
          <a:p>
            <a:pPr algn="just"/>
            <a:r>
              <a:rPr lang="en-US" i="1" dirty="0"/>
              <a:t>Findings: The results of the study reveal that the failure of the event can be understood by a combination of three components: an organization in a vulnerable position, a strong new competitor entering the Swedish festival market, and uncertain visitors searching for the new place to be.</a:t>
            </a:r>
            <a:endParaRPr lang="en-US" dirty="0"/>
          </a:p>
          <a:p>
            <a:pPr algn="just"/>
            <a:r>
              <a:rPr lang="en-US" i="1" dirty="0"/>
              <a:t>Originality/value: Very few studies have researched event failure, although the subject is a recommended priority within the field of festival studies. This study presents a thorough examination of a hallmark event failure, which contributes to this area of knowledge and provides relevant information for organizations and host cities</a:t>
            </a:r>
            <a:r>
              <a:rPr lang="en-US" i="1" dirty="0" smtClean="0"/>
              <a:t>.</a:t>
            </a:r>
            <a:endParaRPr lang="en-US" dirty="0"/>
          </a:p>
          <a:p>
            <a:pPr algn="just"/>
            <a:r>
              <a:rPr lang="en-US" i="1" dirty="0"/>
              <a:t>Keywords: Event failure, Festival industry, Festival organization, Hallmark event, Organizational ecology, Festival visitors’ </a:t>
            </a:r>
            <a:r>
              <a:rPr lang="en-US" i="1" dirty="0" err="1"/>
              <a:t>behaviour</a:t>
            </a:r>
            <a:endParaRPr lang="en-US" dirty="0"/>
          </a:p>
          <a:p>
            <a:pPr algn="just"/>
            <a:endParaRPr lang="en-US" dirty="0"/>
          </a:p>
        </p:txBody>
      </p:sp>
    </p:spTree>
    <p:extLst>
      <p:ext uri="{BB962C8B-B14F-4D97-AF65-F5344CB8AC3E}">
        <p14:creationId xmlns:p14="http://schemas.microsoft.com/office/powerpoint/2010/main" val="231860812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284163" y="2133600"/>
            <a:ext cx="8574087" cy="3992563"/>
          </a:xfrm>
        </p:spPr>
        <p:txBody>
          <a:bodyPr>
            <a:normAutofit fontScale="85000" lnSpcReduction="20000"/>
          </a:bodyPr>
          <a:lstStyle/>
          <a:p>
            <a:pPr marL="0" indent="0" algn="just">
              <a:buNone/>
            </a:pPr>
            <a:r>
              <a:rPr lang="en-US" dirty="0"/>
              <a:t>Ritchie, J. B., &amp; </a:t>
            </a:r>
            <a:r>
              <a:rPr lang="en-US" dirty="0" err="1"/>
              <a:t>Beliveau</a:t>
            </a:r>
            <a:r>
              <a:rPr lang="en-US" dirty="0"/>
              <a:t>, D. (1974). Hallmark events: An evaluation of a strategic response to seasonality in the travel market. Journal of travel research, 13(2), 14-20.</a:t>
            </a:r>
          </a:p>
          <a:p>
            <a:pPr algn="just"/>
            <a:r>
              <a:rPr lang="en-US" i="1" dirty="0"/>
              <a:t>Abstract: Cyclical demand in the leisure, recreation, and travel markets is a major factor contributing to low productivity and low returns on investment among the suppliers of goods and services to these markets. One strategic response to "the seasonality problem," which has had varying degrees of success in different regions, is termed the Hallmark Event. Such events, built around a major theme, serve to focus tourism and recreational planning on a particular period of the year. The present research provides both an in-depth, cross-sectional study of one such activity (The Quebec Winter Carnival) as well as a longitudinal analysis of the event’s evolution over its 20-year history. Finally, the social and economic implications of the findings are discussed with a view to aiding persons interested in developing such events.</a:t>
            </a:r>
            <a:endParaRPr lang="en-US" dirty="0"/>
          </a:p>
          <a:p>
            <a:pPr algn="just"/>
            <a:endParaRPr lang="en-US" dirty="0"/>
          </a:p>
        </p:txBody>
      </p:sp>
    </p:spTree>
    <p:extLst>
      <p:ext uri="{BB962C8B-B14F-4D97-AF65-F5344CB8AC3E}">
        <p14:creationId xmlns:p14="http://schemas.microsoft.com/office/powerpoint/2010/main" val="422550654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379379" y="2133600"/>
            <a:ext cx="8478871" cy="4724400"/>
          </a:xfrm>
        </p:spPr>
        <p:txBody>
          <a:bodyPr>
            <a:normAutofit fontScale="85000" lnSpcReduction="10000"/>
          </a:bodyPr>
          <a:lstStyle/>
          <a:p>
            <a:pPr marL="0" indent="0" algn="just">
              <a:buNone/>
            </a:pPr>
            <a:r>
              <a:rPr lang="en-US" dirty="0"/>
              <a:t>Getz, D., </a:t>
            </a:r>
            <a:r>
              <a:rPr lang="en-US" dirty="0" err="1"/>
              <a:t>Svensson</a:t>
            </a:r>
            <a:r>
              <a:rPr lang="en-US" dirty="0"/>
              <a:t>, B., </a:t>
            </a:r>
            <a:r>
              <a:rPr lang="en-US" dirty="0" err="1"/>
              <a:t>Peterssen</a:t>
            </a:r>
            <a:r>
              <a:rPr lang="en-US" dirty="0"/>
              <a:t>, R., &amp; </a:t>
            </a:r>
            <a:r>
              <a:rPr lang="en-US" dirty="0" err="1"/>
              <a:t>Gunnervall</a:t>
            </a:r>
            <a:r>
              <a:rPr lang="en-US" dirty="0"/>
              <a:t>, A. (2012). Hallmark Events: Definition, Goals and Planning Process. </a:t>
            </a:r>
            <a:r>
              <a:rPr lang="en-US" i="1" dirty="0"/>
              <a:t>International Journal of Event Management Research, 7</a:t>
            </a:r>
            <a:r>
              <a:rPr lang="en-US" dirty="0"/>
              <a:t>, Number (1/2)</a:t>
            </a:r>
          </a:p>
          <a:p>
            <a:pPr algn="just"/>
            <a:r>
              <a:rPr lang="en-US" i="1" dirty="0"/>
              <a:t>Abstract: This paper defines and conceptualizes hallmark events, as there is neither clarity in the literature about what the term means nor the exact roles they should play within a community and tourism context. This generates a model for use by communities and other event-tourism developers. Our model is structured around three main outcome goals (attraction, image and branding, and the community) and three major process goals (sustainability, marketing, and organization and ownership). This paper is the first attempt to define and conceptualize a critical concept in both the event tourism and event management literature. </a:t>
            </a:r>
            <a:endParaRPr lang="en-US" dirty="0"/>
          </a:p>
          <a:p>
            <a:pPr marL="0" indent="0" algn="just">
              <a:buNone/>
            </a:pPr>
            <a:endParaRPr lang="en-US" dirty="0"/>
          </a:p>
          <a:p>
            <a:pPr algn="just"/>
            <a:r>
              <a:rPr lang="en-US" i="1" dirty="0"/>
              <a:t>Keywords: Hallmark events; ontology; planning process; model</a:t>
            </a:r>
            <a:endParaRPr lang="en-US" dirty="0"/>
          </a:p>
          <a:p>
            <a:pPr algn="just"/>
            <a:endParaRPr lang="en-US" dirty="0"/>
          </a:p>
        </p:txBody>
      </p:sp>
    </p:spTree>
    <p:extLst>
      <p:ext uri="{BB962C8B-B14F-4D97-AF65-F5344CB8AC3E}">
        <p14:creationId xmlns:p14="http://schemas.microsoft.com/office/powerpoint/2010/main" val="109545245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Hallmark Events</a:t>
            </a:r>
            <a:endParaRPr lang="en-US" dirty="0"/>
          </a:p>
        </p:txBody>
      </p:sp>
      <p:sp>
        <p:nvSpPr>
          <p:cNvPr id="3" name="Content Placeholder 2"/>
          <p:cNvSpPr>
            <a:spLocks noGrp="1"/>
          </p:cNvSpPr>
          <p:nvPr>
            <p:ph idx="1"/>
          </p:nvPr>
        </p:nvSpPr>
        <p:spPr>
          <a:xfrm>
            <a:off x="379379" y="2133600"/>
            <a:ext cx="8478871" cy="4724400"/>
          </a:xfrm>
        </p:spPr>
        <p:txBody>
          <a:bodyPr>
            <a:normAutofit/>
          </a:bodyPr>
          <a:lstStyle/>
          <a:p>
            <a:pPr marL="0" indent="0" algn="just">
              <a:buNone/>
            </a:pPr>
            <a:r>
              <a:rPr lang="en-US" dirty="0"/>
              <a:t>Brent Ritchie, J. R. (1984). Assessing the impact of hallmark events: Conceptual and research issues. Journal of travel research, 23(1), 2-11.</a:t>
            </a:r>
          </a:p>
          <a:p>
            <a:pPr algn="just"/>
            <a:r>
              <a:rPr lang="en-US" i="1" dirty="0"/>
              <a:t>Abstract: This article examines the numerous impacts of hallmark events on the destination area which has generated the event. These effects include not only the economic results but also the physical, socio-cultural, psychological, and political impacts such events have.</a:t>
            </a:r>
            <a:endParaRPr lang="en-US" dirty="0"/>
          </a:p>
          <a:p>
            <a:pPr algn="just"/>
            <a:endParaRPr lang="en-US" dirty="0"/>
          </a:p>
        </p:txBody>
      </p:sp>
    </p:spTree>
    <p:extLst>
      <p:ext uri="{BB962C8B-B14F-4D97-AF65-F5344CB8AC3E}">
        <p14:creationId xmlns:p14="http://schemas.microsoft.com/office/powerpoint/2010/main" val="99818050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Stakeholder Management for Iconic Events</a:t>
            </a:r>
            <a:endParaRPr lang="en-US" dirty="0"/>
          </a:p>
        </p:txBody>
      </p:sp>
      <p:sp>
        <p:nvSpPr>
          <p:cNvPr id="3" name="Content Placeholder 2"/>
          <p:cNvSpPr>
            <a:spLocks noGrp="1"/>
          </p:cNvSpPr>
          <p:nvPr>
            <p:ph idx="1"/>
          </p:nvPr>
        </p:nvSpPr>
        <p:spPr>
          <a:xfrm>
            <a:off x="379379" y="2133600"/>
            <a:ext cx="8478871" cy="4724400"/>
          </a:xfrm>
        </p:spPr>
        <p:txBody>
          <a:bodyPr>
            <a:normAutofit lnSpcReduction="10000"/>
          </a:bodyPr>
          <a:lstStyle/>
          <a:p>
            <a:r>
              <a:rPr lang="en-US" dirty="0"/>
              <a:t>These events have symbolic meaning to special-interest groups. Hallmark events also have symbolic meaning, so there is a possible overlap. </a:t>
            </a:r>
            <a:endParaRPr lang="en-US" dirty="0" smtClean="0"/>
          </a:p>
          <a:p>
            <a:r>
              <a:rPr lang="en-US" dirty="0" smtClean="0"/>
              <a:t>For </a:t>
            </a:r>
            <a:r>
              <a:rPr lang="en-US" dirty="0"/>
              <a:t>example, Boston Marathon is iconic in the running world and is a signature event for the city. </a:t>
            </a:r>
            <a:endParaRPr lang="en-US" dirty="0" smtClean="0"/>
          </a:p>
          <a:p>
            <a:r>
              <a:rPr lang="en-US" dirty="0" smtClean="0"/>
              <a:t>But </a:t>
            </a:r>
            <a:r>
              <a:rPr lang="en-US" dirty="0"/>
              <a:t>numerous iconic events will remain small and known only to insiders (raising the importance of Social Worlds theory). </a:t>
            </a:r>
            <a:endParaRPr lang="en-US" dirty="0" smtClean="0"/>
          </a:p>
          <a:p>
            <a:r>
              <a:rPr lang="en-US" dirty="0"/>
              <a:t>Accordingly, their primary stakeholders are members of particular social worlds or other defined special-interest groups, such as foodies, cyclist (Bull &amp; Lovell, 2007; </a:t>
            </a:r>
            <a:r>
              <a:rPr lang="en-US" dirty="0" err="1"/>
              <a:t>Berridge</a:t>
            </a:r>
            <a:r>
              <a:rPr lang="en-US" dirty="0"/>
              <a:t>, 2012) amateur runners, or yoga practitioners. </a:t>
            </a:r>
          </a:p>
        </p:txBody>
      </p:sp>
    </p:spTree>
    <p:extLst>
      <p:ext uri="{BB962C8B-B14F-4D97-AF65-F5344CB8AC3E}">
        <p14:creationId xmlns:p14="http://schemas.microsoft.com/office/powerpoint/2010/main" val="236454009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Iconic Events</a:t>
            </a:r>
            <a:endParaRPr lang="en-US" dirty="0"/>
          </a:p>
        </p:txBody>
      </p:sp>
      <p:sp>
        <p:nvSpPr>
          <p:cNvPr id="3" name="Content Placeholder 2"/>
          <p:cNvSpPr>
            <a:spLocks noGrp="1"/>
          </p:cNvSpPr>
          <p:nvPr>
            <p:ph idx="1"/>
          </p:nvPr>
        </p:nvSpPr>
        <p:spPr>
          <a:xfrm>
            <a:off x="284163" y="2057400"/>
            <a:ext cx="8574087" cy="4800600"/>
          </a:xfrm>
        </p:spPr>
        <p:txBody>
          <a:bodyPr>
            <a:normAutofit fontScale="70000" lnSpcReduction="20000"/>
          </a:bodyPr>
          <a:lstStyle/>
          <a:p>
            <a:pPr marL="0" indent="0">
              <a:buNone/>
            </a:pPr>
            <a:r>
              <a:rPr lang="en-US" dirty="0"/>
              <a:t>Bull, C., &amp; Lovell, J. (2007). The impact of hosting major sporting events on local residents: An analysis of the views and perceptions of Canterbury residents in relation to the Tour de France 2007. </a:t>
            </a:r>
            <a:r>
              <a:rPr lang="en-US" i="1" dirty="0"/>
              <a:t>Journal of Sport &amp; Tourism</a:t>
            </a:r>
            <a:r>
              <a:rPr lang="en-US" dirty="0"/>
              <a:t>, </a:t>
            </a:r>
            <a:r>
              <a:rPr lang="en-US" i="1" dirty="0"/>
              <a:t>12</a:t>
            </a:r>
            <a:r>
              <a:rPr lang="en-US" dirty="0"/>
              <a:t>(3-4), 229-248.</a:t>
            </a:r>
          </a:p>
          <a:p>
            <a:r>
              <a:rPr lang="en-US" dirty="0"/>
              <a:t>Abstract: While much is written on the economic and social impacts of certain types of major sports tourism event such as the Olympic Games and soccer World Cup, there has been relatively little assessment of different types of event, such as the Tour de France. Furthermore, most impact studies assess the impacts either during or after the event. This paper examines certain impacts in relation to the Tour de France Stage One race that ended in the city of Canterbury on 8 July 2007, but adopts a different approach by examining the views and perceptions of residents in the run up to the event rather than looking at impacts per se. 408 residents were interviewed to assess the extent to which the local population was aware of the event, likely to participate in it and how far they would support it. In addition, the study was also concerned to assess the effectiveness of the City Council's promotional campaign. Results showed that the vast majority of residents were aware of the event with many planning to watch the race or participate in related activities. Furthermore, despite the potential for various negative impacts, there was overwhelming support for the decision to host the event, suggesting a very successful promotional campaign by the City Council</a:t>
            </a:r>
            <a:r>
              <a:rPr lang="en-US" dirty="0" smtClean="0"/>
              <a:t>.</a:t>
            </a:r>
            <a:endParaRPr lang="en-US" dirty="0"/>
          </a:p>
          <a:p>
            <a:r>
              <a:rPr lang="en-US" dirty="0"/>
              <a:t>Keywords: Sports Tourism, Events, Tour de France, Residents' Perceptions, Social and Economic Impacts</a:t>
            </a:r>
          </a:p>
          <a:p>
            <a:endParaRPr lang="en-US" dirty="0"/>
          </a:p>
        </p:txBody>
      </p:sp>
    </p:spTree>
    <p:extLst>
      <p:ext uri="{BB962C8B-B14F-4D97-AF65-F5344CB8AC3E}">
        <p14:creationId xmlns:p14="http://schemas.microsoft.com/office/powerpoint/2010/main" val="112645204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Research Note:  Iconic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dirty="0" err="1"/>
              <a:t>Berridge</a:t>
            </a:r>
            <a:r>
              <a:rPr lang="en-US" dirty="0"/>
              <a:t>, G. (2012). The promotion of cycling in London: The impact of the 2007 Tour de France Grand Depart on the image and provision of cycling in the capital. </a:t>
            </a:r>
            <a:r>
              <a:rPr lang="en-US" i="1" dirty="0"/>
              <a:t>Journal of Sport &amp; Tourism</a:t>
            </a:r>
            <a:r>
              <a:rPr lang="en-US" dirty="0"/>
              <a:t>, </a:t>
            </a:r>
            <a:r>
              <a:rPr lang="en-US" i="1" dirty="0"/>
              <a:t>17</a:t>
            </a:r>
            <a:r>
              <a:rPr lang="en-US" dirty="0"/>
              <a:t>(1), 43-61.</a:t>
            </a:r>
          </a:p>
          <a:p>
            <a:r>
              <a:rPr lang="en-US" i="1" dirty="0"/>
              <a:t>Abstract: There is a growing recognition of the importance of events in society and of the wide ranging impacts that are </a:t>
            </a:r>
            <a:r>
              <a:rPr lang="en-US" i="1" dirty="0" err="1"/>
              <a:t>characterised</a:t>
            </a:r>
            <a:r>
              <a:rPr lang="en-US" i="1" dirty="0"/>
              <a:t> through economic, tourism, political, social, environmental and cultural impacts. The reasons for staging events are many and varied. Two areas that have attracted research are the impact on the image of a host and the legacy of the event. Research demonstrates that staging an event can enhance the image of a host and that it can also act as catalyst for development. What is less clear from research though is how a host city uses an event to act as a catalyst for any kind of cultural or social change, since many events have limited impact beyond the immediate aftermath of their occurrence. The purpose of this paper is to explore how a host city might use a major event to enhance its image to an internal (as well as external) audience in order to subsequently promote specific social and cultural development and, in doing so, provide a platform for a meaningful legacy to the host community that extends beyond the immediacy of the actual event. The paper demonstrates how the image of London was enhanced by carefully selected promotional messages that, in turn, provided a basis for its reinvention as a </a:t>
            </a:r>
            <a:r>
              <a:rPr lang="en-US" i="1" dirty="0" err="1"/>
              <a:t>cyclised</a:t>
            </a:r>
            <a:r>
              <a:rPr lang="en-US" i="1" dirty="0"/>
              <a:t> city</a:t>
            </a:r>
            <a:r>
              <a:rPr lang="en-US" i="1" dirty="0" smtClean="0"/>
              <a:t>.</a:t>
            </a:r>
            <a:endParaRPr lang="en-US" dirty="0"/>
          </a:p>
          <a:p>
            <a:r>
              <a:rPr lang="en-US" i="1" dirty="0"/>
              <a:t>Keywords: Tour de France, Event tourism, Image enhancement, Legacy, Cycling provision</a:t>
            </a:r>
            <a:endParaRPr lang="en-US" dirty="0"/>
          </a:p>
          <a:p>
            <a:endParaRPr lang="en-US" dirty="0"/>
          </a:p>
        </p:txBody>
      </p:sp>
    </p:spTree>
    <p:extLst>
      <p:ext uri="{BB962C8B-B14F-4D97-AF65-F5344CB8AC3E}">
        <p14:creationId xmlns:p14="http://schemas.microsoft.com/office/powerpoint/2010/main" val="302409183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Discussion Questions</a:t>
            </a:r>
            <a:endParaRPr lang="en-US" dirty="0"/>
          </a:p>
        </p:txBody>
      </p:sp>
      <p:sp>
        <p:nvSpPr>
          <p:cNvPr id="3" name="Content Placeholder 2"/>
          <p:cNvSpPr>
            <a:spLocks noGrp="1"/>
          </p:cNvSpPr>
          <p:nvPr>
            <p:ph idx="1"/>
          </p:nvPr>
        </p:nvSpPr>
        <p:spPr>
          <a:xfrm>
            <a:off x="284163" y="2133600"/>
            <a:ext cx="8574087" cy="4792494"/>
          </a:xfrm>
        </p:spPr>
        <p:txBody>
          <a:bodyPr/>
          <a:lstStyle/>
          <a:p>
            <a:pPr lvl="0"/>
            <a:r>
              <a:rPr lang="en-US" dirty="0"/>
              <a:t>How stakeholder theory applies to the management of various types of planned event, namely:</a:t>
            </a:r>
          </a:p>
          <a:p>
            <a:pPr lvl="1"/>
            <a:r>
              <a:rPr lang="en-US" sz="2400" dirty="0"/>
              <a:t>Sports</a:t>
            </a:r>
          </a:p>
          <a:p>
            <a:pPr lvl="1"/>
            <a:r>
              <a:rPr lang="en-US" sz="2400" dirty="0"/>
              <a:t>Festivals</a:t>
            </a:r>
          </a:p>
          <a:p>
            <a:pPr lvl="1"/>
            <a:r>
              <a:rPr lang="en-US" sz="2400" dirty="0"/>
              <a:t>Business Events</a:t>
            </a:r>
          </a:p>
          <a:p>
            <a:pPr lvl="1"/>
            <a:r>
              <a:rPr lang="en-US" sz="2400" dirty="0"/>
              <a:t>Entertainment</a:t>
            </a:r>
          </a:p>
          <a:p>
            <a:pPr lvl="1"/>
            <a:r>
              <a:rPr lang="en-US" sz="2400" dirty="0"/>
              <a:t>Mega Events</a:t>
            </a:r>
          </a:p>
          <a:p>
            <a:pPr lvl="1"/>
            <a:r>
              <a:rPr lang="en-US" sz="2400" dirty="0"/>
              <a:t>Hallmark </a:t>
            </a:r>
            <a:r>
              <a:rPr lang="en-US" sz="2400" dirty="0" smtClean="0"/>
              <a:t>Events</a:t>
            </a:r>
          </a:p>
          <a:p>
            <a:pPr lvl="1"/>
            <a:r>
              <a:rPr lang="en-US" dirty="0" smtClean="0"/>
              <a:t>Iconic </a:t>
            </a:r>
            <a:r>
              <a:rPr lang="en-US" dirty="0"/>
              <a:t>Events</a:t>
            </a:r>
          </a:p>
        </p:txBody>
      </p:sp>
    </p:spTree>
    <p:extLst>
      <p:ext uri="{BB962C8B-B14F-4D97-AF65-F5344CB8AC3E}">
        <p14:creationId xmlns:p14="http://schemas.microsoft.com/office/powerpoint/2010/main" val="77523670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Assessment Activities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a:p>
        </p:txBody>
      </p:sp>
    </p:spTree>
    <p:extLst>
      <p:ext uri="{BB962C8B-B14F-4D97-AF65-F5344CB8AC3E}">
        <p14:creationId xmlns:p14="http://schemas.microsoft.com/office/powerpoint/2010/main" val="30589031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6664" y="2719980"/>
            <a:ext cx="5601559" cy="1107996"/>
          </a:xfrm>
          <a:prstGeom prst="rect">
            <a:avLst/>
          </a:prstGeom>
          <a:noFill/>
        </p:spPr>
        <p:txBody>
          <a:bodyPr wrap="square" rtlCol="0">
            <a:spAutoFit/>
          </a:bodyPr>
          <a:lstStyle/>
          <a:p>
            <a:pPr algn="ctr"/>
            <a:r>
              <a:rPr lang="en-US" sz="6600" dirty="0" smtClean="0"/>
              <a:t>THANK YOU</a:t>
            </a:r>
            <a:endParaRPr lang="en-US" sz="6600" dirty="0"/>
          </a:p>
        </p:txBody>
      </p:sp>
    </p:spTree>
    <p:extLst>
      <p:ext uri="{BB962C8B-B14F-4D97-AF65-F5344CB8AC3E}">
        <p14:creationId xmlns:p14="http://schemas.microsoft.com/office/powerpoint/2010/main" val="1739958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Collaboration Theory</a:t>
            </a:r>
            <a:endParaRPr lang="en-US" dirty="0"/>
          </a:p>
        </p:txBody>
      </p:sp>
      <p:sp>
        <p:nvSpPr>
          <p:cNvPr id="3" name="Content Placeholder 2"/>
          <p:cNvSpPr>
            <a:spLocks noGrp="1"/>
          </p:cNvSpPr>
          <p:nvPr>
            <p:ph idx="1"/>
          </p:nvPr>
        </p:nvSpPr>
        <p:spPr>
          <a:xfrm>
            <a:off x="284163" y="2133601"/>
            <a:ext cx="8574087" cy="4724400"/>
          </a:xfrm>
        </p:spPr>
        <p:txBody>
          <a:bodyPr>
            <a:normAutofit fontScale="92500" lnSpcReduction="20000"/>
          </a:bodyPr>
          <a:lstStyle/>
          <a:p>
            <a:r>
              <a:rPr lang="en-US" dirty="0"/>
              <a:t>Various forms of cooperation or partnership link stakeholders, 'collaboration' goes beyond actions of mutual benefit. </a:t>
            </a:r>
            <a:endParaRPr lang="en-US" dirty="0" smtClean="0"/>
          </a:p>
          <a:p>
            <a:r>
              <a:rPr lang="en-US" dirty="0" smtClean="0"/>
              <a:t>According </a:t>
            </a:r>
            <a:r>
              <a:rPr lang="en-US" dirty="0"/>
              <a:t>to Gray (1989), collaboration is "a process of joint decision making among key stakeholders of a problem domain about the future of that domain" (Gray 1989:227). </a:t>
            </a:r>
            <a:endParaRPr lang="en-US" dirty="0" smtClean="0"/>
          </a:p>
          <a:p>
            <a:r>
              <a:rPr lang="en-US" dirty="0" smtClean="0"/>
              <a:t>The </a:t>
            </a:r>
            <a:r>
              <a:rPr lang="en-US" dirty="0"/>
              <a:t>"domain" in question is variously an event, portfolios of events, the entire population of events in an area, or event-tourism at the destination level. </a:t>
            </a:r>
            <a:endParaRPr lang="en-US" dirty="0" smtClean="0"/>
          </a:p>
          <a:p>
            <a:r>
              <a:rPr lang="en-US" dirty="0" smtClean="0"/>
              <a:t>The </a:t>
            </a:r>
            <a:r>
              <a:rPr lang="en-US" dirty="0"/>
              <a:t>stakeholders are considered to be autonomous, but by engaging in joint decision making they willingly give up a degree of independence - similar to the loss of complete independence when events become permanent institutions involving dependence on local government or other stakeholder support (Getz and Andersson 2008). </a:t>
            </a:r>
          </a:p>
          <a:p>
            <a:endParaRPr lang="en-US" dirty="0"/>
          </a:p>
        </p:txBody>
      </p:sp>
    </p:spTree>
    <p:extLst>
      <p:ext uri="{BB962C8B-B14F-4D97-AF65-F5344CB8AC3E}">
        <p14:creationId xmlns:p14="http://schemas.microsoft.com/office/powerpoint/2010/main" val="248005142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6</a:t>
            </a:r>
            <a:endParaRPr lang="en-US" dirty="0"/>
          </a:p>
        </p:txBody>
      </p:sp>
      <p:sp>
        <p:nvSpPr>
          <p:cNvPr id="8" name="Text Placeholder 7"/>
          <p:cNvSpPr>
            <a:spLocks noGrp="1"/>
          </p:cNvSpPr>
          <p:nvPr>
            <p:ph type="body" idx="1"/>
          </p:nvPr>
        </p:nvSpPr>
        <p:spPr/>
        <p:txBody>
          <a:bodyPr/>
          <a:lstStyle/>
          <a:p>
            <a:r>
              <a:rPr lang="en-US" dirty="0" smtClean="0"/>
              <a:t>STAKEHOLDER CONSIDERATIONS FOR RESIDENTS, COMMUNITIES AND CITIES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78884"/>
            <a:ext cx="7620000" cy="5238750"/>
          </a:xfrm>
          <a:prstGeom prst="rect">
            <a:avLst/>
          </a:prstGeom>
        </p:spPr>
      </p:pic>
    </p:spTree>
    <p:extLst>
      <p:ext uri="{BB962C8B-B14F-4D97-AF65-F5344CB8AC3E}">
        <p14:creationId xmlns:p14="http://schemas.microsoft.com/office/powerpoint/2010/main" val="224989109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buNone/>
            </a:pPr>
            <a:r>
              <a:rPr lang="en-US" dirty="0"/>
              <a:t>At the end of the chapter readers should be able to:</a:t>
            </a:r>
          </a:p>
          <a:p>
            <a:pPr marL="0" indent="0">
              <a:buNone/>
            </a:pPr>
            <a:endParaRPr lang="en-US" dirty="0"/>
          </a:p>
        </p:txBody>
      </p:sp>
    </p:spTree>
    <p:extLst>
      <p:ext uri="{BB962C8B-B14F-4D97-AF65-F5344CB8AC3E}">
        <p14:creationId xmlns:p14="http://schemas.microsoft.com/office/powerpoint/2010/main" val="29765717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1758782386"/>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164098980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412320609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dirty="0"/>
              <a:t>Maksim v. </a:t>
            </a:r>
            <a:r>
              <a:rPr lang="en-US" dirty="0" err="1"/>
              <a:t>Godovykh</a:t>
            </a:r>
            <a:r>
              <a:rPr lang="en-US" dirty="0"/>
              <a:t> – Rosen College of Hospitality Management - Russia</a:t>
            </a:r>
          </a:p>
        </p:txBody>
      </p:sp>
    </p:spTree>
    <p:extLst>
      <p:ext uri="{BB962C8B-B14F-4D97-AF65-F5344CB8AC3E}">
        <p14:creationId xmlns:p14="http://schemas.microsoft.com/office/powerpoint/2010/main" val="85469521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14906809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71610046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 Business Events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Ford, R., Peeper, W., &amp; </a:t>
            </a:r>
            <a:r>
              <a:rPr lang="en-US" dirty="0" err="1"/>
              <a:t>Gresock</a:t>
            </a:r>
            <a:r>
              <a:rPr lang="en-US" dirty="0"/>
              <a:t>, A. (2009). Friends to Grow and Foes to Know: Using a Stakeholder Matrix to Identify Management Strategies for Convention and Visitors Bureaus. </a:t>
            </a:r>
            <a:r>
              <a:rPr lang="en-US" i="1" dirty="0"/>
              <a:t>Journal of Convention &amp; Event Tourism</a:t>
            </a:r>
            <a:r>
              <a:rPr lang="en-US" dirty="0"/>
              <a:t>, 10: 3, 166 — 184</a:t>
            </a:r>
          </a:p>
          <a:p>
            <a:pPr algn="just"/>
            <a:r>
              <a:rPr lang="en-US" i="1" dirty="0"/>
              <a:t>Abstract: Effective stakeholder management is essential in today’s dynamic business environment, especially in the case of convention and visitors’ bureaus that are dependent upon destination stakeholder support for critical resources. This article uses the resource-dependency theory to propose a typology for strategically managing stakeholders using convention and visitors’ bureaus as a case example. Building on previous research, it offers a new focus and categorization using both control over resources and mission congruence to help executives strategically manage their stakeholders and achieve their mission. By analyzing how different stakeholders can be considered friends, foes, or neutrals, strategies are offered that convention and visitors bureaus, destination marketing organizations, and other organizations can use to manage multiple stakeholders. The framework presented also serves as a basis for empirical work with the potential to inform theory and practice</a:t>
            </a:r>
            <a:r>
              <a:rPr lang="en-US" i="1" dirty="0" smtClean="0"/>
              <a:t>.</a:t>
            </a:r>
            <a:endParaRPr lang="en-US" dirty="0"/>
          </a:p>
          <a:p>
            <a:pPr algn="just"/>
            <a:r>
              <a:rPr lang="en-US" i="1" dirty="0"/>
              <a:t>Keywords: resource dependency, stakeholder, convention and visitors’ bureaus, destination marketing organizations</a:t>
            </a:r>
            <a:endParaRPr lang="en-US" dirty="0"/>
          </a:p>
          <a:p>
            <a:pPr algn="just"/>
            <a:endParaRPr lang="en-US" dirty="0"/>
          </a:p>
        </p:txBody>
      </p:sp>
    </p:spTree>
    <p:extLst>
      <p:ext uri="{BB962C8B-B14F-4D97-AF65-F5344CB8AC3E}">
        <p14:creationId xmlns:p14="http://schemas.microsoft.com/office/powerpoint/2010/main" val="309846567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Residents</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r>
              <a:rPr lang="en-US" dirty="0"/>
              <a:t>One of the foundation principles of stakeholder theory is that those who affect and can be affected by the focal organization have legitimate claims to be consulted or involved. </a:t>
            </a:r>
            <a:endParaRPr lang="en-US" dirty="0" smtClean="0"/>
          </a:p>
          <a:p>
            <a:r>
              <a:rPr lang="en-US" dirty="0" smtClean="0"/>
              <a:t>No </a:t>
            </a:r>
            <a:r>
              <a:rPr lang="en-US" dirty="0"/>
              <a:t>group is more deserving of key stakeholder status than residents, as in the world of events they are the source of consumer demand, volunteer support and political influence on the one hand, and are the most impacted group, directly or indirectly, by events and tourism. </a:t>
            </a:r>
            <a:endParaRPr lang="en-US" dirty="0" smtClean="0"/>
          </a:p>
          <a:p>
            <a:r>
              <a:rPr lang="en-US" dirty="0" smtClean="0"/>
              <a:t>Failure </a:t>
            </a:r>
            <a:r>
              <a:rPr lang="en-US" dirty="0"/>
              <a:t>to inform, consult and involve the host community is undoubtedly a recipe for problems, if not disaster, as witnessed by many events that have withered or been terminated because of their poor relations or bad image within a community. </a:t>
            </a:r>
            <a:endParaRPr lang="en-US" dirty="0" smtClean="0"/>
          </a:p>
          <a:p>
            <a:r>
              <a:rPr lang="en-US" dirty="0" smtClean="0"/>
              <a:t>And </a:t>
            </a:r>
            <a:r>
              <a:rPr lang="en-US" dirty="0"/>
              <a:t>certainly a failure to secure adequate resources, the most common direct reason for failure, is at least partially attributable to not possessing strong stakeholder support. </a:t>
            </a:r>
          </a:p>
        </p:txBody>
      </p:sp>
    </p:spTree>
    <p:extLst>
      <p:ext uri="{BB962C8B-B14F-4D97-AF65-F5344CB8AC3E}">
        <p14:creationId xmlns:p14="http://schemas.microsoft.com/office/powerpoint/2010/main" val="3853712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Collaboration Theory</a:t>
            </a:r>
            <a:endParaRPr lang="en-US" dirty="0"/>
          </a:p>
        </p:txBody>
      </p:sp>
      <p:sp>
        <p:nvSpPr>
          <p:cNvPr id="3" name="Content Placeholder 2"/>
          <p:cNvSpPr>
            <a:spLocks noGrp="1"/>
          </p:cNvSpPr>
          <p:nvPr>
            <p:ph idx="1"/>
          </p:nvPr>
        </p:nvSpPr>
        <p:spPr>
          <a:xfrm>
            <a:off x="284163" y="2133601"/>
            <a:ext cx="8574087" cy="4724400"/>
          </a:xfrm>
        </p:spPr>
        <p:txBody>
          <a:bodyPr>
            <a:normAutofit fontScale="70000" lnSpcReduction="20000"/>
          </a:bodyPr>
          <a:lstStyle/>
          <a:p>
            <a:r>
              <a:rPr lang="en-US" dirty="0" smtClean="0"/>
              <a:t>Not </a:t>
            </a:r>
            <a:r>
              <a:rPr lang="en-US" dirty="0"/>
              <a:t>all stakeholders will become partners or collaborators, but there are some common scenarios where it will be beneficial or necessary. </a:t>
            </a:r>
            <a:endParaRPr lang="en-US" dirty="0" smtClean="0"/>
          </a:p>
          <a:p>
            <a:r>
              <a:rPr lang="en-US" dirty="0" smtClean="0"/>
              <a:t>Events </a:t>
            </a:r>
            <a:r>
              <a:rPr lang="en-US" dirty="0"/>
              <a:t>that involve other organizations, as co-producers must establish a decision-making process that all can agree upon, and that is collaboration. Compromises might be necessary, and common goals agreed upon. </a:t>
            </a:r>
            <a:endParaRPr lang="en-US" dirty="0" smtClean="0"/>
          </a:p>
          <a:p>
            <a:r>
              <a:rPr lang="en-US" dirty="0" smtClean="0"/>
              <a:t>Within </a:t>
            </a:r>
            <a:r>
              <a:rPr lang="en-US" dirty="0"/>
              <a:t>cities or managed portfolios of events the actors, each an independent event organization plus agencies that co-ordinate and fund the collaborations, will want to share resources, marketing, office space, staff, venues, whatever. </a:t>
            </a:r>
            <a:endParaRPr lang="en-US" dirty="0" smtClean="0"/>
          </a:p>
          <a:p>
            <a:r>
              <a:rPr lang="en-US" dirty="0" smtClean="0"/>
              <a:t>This </a:t>
            </a:r>
            <a:r>
              <a:rPr lang="en-US" dirty="0"/>
              <a:t>cannot be done with a mechanism for joint decision-making. </a:t>
            </a:r>
            <a:endParaRPr lang="en-US" dirty="0" smtClean="0"/>
          </a:p>
          <a:p>
            <a:r>
              <a:rPr lang="en-US" dirty="0" smtClean="0"/>
              <a:t>Within </a:t>
            </a:r>
            <a:r>
              <a:rPr lang="en-US" dirty="0"/>
              <a:t>tourist destinations there might arise a marketing consortia to promote event tourism that requires more than each partner making a financial contribution; true collaboration will arise when these partners agree that a joint strategy and campaign works better than individual efforts and all collaborators must agree on the terms and their responsibilities. </a:t>
            </a:r>
            <a:endParaRPr lang="en-US" dirty="0" smtClean="0"/>
          </a:p>
          <a:p>
            <a:r>
              <a:rPr lang="en-US" dirty="0" smtClean="0"/>
              <a:t>In </a:t>
            </a:r>
            <a:r>
              <a:rPr lang="en-US" dirty="0"/>
              <a:t>all cases, the collaborations involve more than co-operation, they bring people and organizations together in formal ways that create synergy.  </a:t>
            </a:r>
          </a:p>
          <a:p>
            <a:endParaRPr lang="en-US" dirty="0"/>
          </a:p>
        </p:txBody>
      </p:sp>
    </p:spTree>
    <p:extLst>
      <p:ext uri="{BB962C8B-B14F-4D97-AF65-F5344CB8AC3E}">
        <p14:creationId xmlns:p14="http://schemas.microsoft.com/office/powerpoint/2010/main" val="358886689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Residents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r>
              <a:rPr lang="en-US" dirty="0" smtClean="0"/>
              <a:t>The </a:t>
            </a:r>
            <a:r>
              <a:rPr lang="en-US" dirty="0"/>
              <a:t>interesting thing about residents, as a stakeholder group (or constituency) is that their needs and interests transcend the full spectrum of interests by all the other possible stakeholder categories. </a:t>
            </a:r>
            <a:r>
              <a:rPr lang="en-US" dirty="0">
                <a:solidFill>
                  <a:srgbClr val="FF0000"/>
                </a:solidFill>
              </a:rPr>
              <a:t>Figure   illustrates </a:t>
            </a:r>
            <a:r>
              <a:rPr lang="en-US" dirty="0"/>
              <a:t>this thesis, showing how the needs (or demands or wants) of residents will emerge through health agencies, sports clubs and teams, parks and recreation, arts and culture, green cities and environmental lobbies, the private sector and jobs, and of course local/regional government and politics. </a:t>
            </a:r>
            <a:endParaRPr lang="en-US" dirty="0" smtClean="0"/>
          </a:p>
          <a:p>
            <a:r>
              <a:rPr lang="en-US" dirty="0" smtClean="0"/>
              <a:t>So </a:t>
            </a:r>
            <a:r>
              <a:rPr lang="en-US" dirty="0"/>
              <a:t>if 'residents' or the 'community' is the number one salient stakeholder group, it can be either approached through all the clubs, institutions, agencies and companies based in the area, or through omnibus resident surveys and consultation mechanisms. </a:t>
            </a:r>
          </a:p>
          <a:p>
            <a:r>
              <a:rPr lang="en-US" dirty="0" smtClean="0"/>
              <a:t>A </a:t>
            </a:r>
            <a:r>
              <a:rPr lang="en-US" dirty="0"/>
              <a:t>big job! </a:t>
            </a:r>
          </a:p>
        </p:txBody>
      </p:sp>
    </p:spTree>
    <p:extLst>
      <p:ext uri="{BB962C8B-B14F-4D97-AF65-F5344CB8AC3E}">
        <p14:creationId xmlns:p14="http://schemas.microsoft.com/office/powerpoint/2010/main" val="1472980347"/>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Residents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68695" y="2366963"/>
            <a:ext cx="5012055" cy="3759200"/>
          </a:xfrm>
          <a:prstGeom prst="rect">
            <a:avLst/>
          </a:prstGeom>
          <a:noFill/>
          <a:ln>
            <a:noFill/>
          </a:ln>
        </p:spPr>
      </p:pic>
    </p:spTree>
    <p:extLst>
      <p:ext uri="{BB962C8B-B14F-4D97-AF65-F5344CB8AC3E}">
        <p14:creationId xmlns:p14="http://schemas.microsoft.com/office/powerpoint/2010/main" val="12740800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Residents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There is quite a lot of literature on community impacts and the effects of events on residents in general, but most of it does not relate explicitly to stakeholder management. </a:t>
            </a:r>
          </a:p>
          <a:p>
            <a:r>
              <a:rPr lang="en-US" dirty="0" smtClean="0"/>
              <a:t>A </a:t>
            </a:r>
            <a:r>
              <a:rPr lang="en-US" dirty="0"/>
              <a:t>starting point is to recognize that community or resident needs and wants are not homogeneous. </a:t>
            </a:r>
            <a:endParaRPr lang="en-US" dirty="0" smtClean="0"/>
          </a:p>
          <a:p>
            <a:r>
              <a:rPr lang="en-US" dirty="0" smtClean="0"/>
              <a:t>The </a:t>
            </a:r>
            <a:r>
              <a:rPr lang="en-US" dirty="0"/>
              <a:t>diagram shows a number of stakeholder categories that often are organized as lobby groups (or at least have identifiable spokespeople), but these are also all of interest to the community at large - including the industry and corporate perspectives, as that is where jobs are created.  </a:t>
            </a:r>
            <a:endParaRPr lang="en-US" dirty="0" smtClean="0"/>
          </a:p>
          <a:p>
            <a:r>
              <a:rPr lang="en-US" dirty="0" smtClean="0"/>
              <a:t>In </a:t>
            </a:r>
            <a:r>
              <a:rPr lang="en-US" dirty="0"/>
              <a:t>addition, residents frequently organize around issues that affect the places in which they live, giving rise to the 'not in my backyard syndrome'.</a:t>
            </a:r>
          </a:p>
          <a:p>
            <a:endParaRPr lang="en-US" dirty="0"/>
          </a:p>
        </p:txBody>
      </p:sp>
    </p:spTree>
    <p:extLst>
      <p:ext uri="{BB962C8B-B14F-4D97-AF65-F5344CB8AC3E}">
        <p14:creationId xmlns:p14="http://schemas.microsoft.com/office/powerpoint/2010/main" val="378138813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 Residents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r>
              <a:rPr lang="en-US" dirty="0"/>
              <a:t>For many events the most important supporter and regulator is the local authority or municipality. From the perspective of local government events fulfill diverse and important roles, and over the past several decades events have come to occupy a prominent and sometimes central place community and urban policies. This trend is documented in the book Eventful Cities (Richards and Palmer 2010). </a:t>
            </a:r>
          </a:p>
          <a:p>
            <a:r>
              <a:rPr lang="en-US" dirty="0"/>
              <a:t> </a:t>
            </a:r>
          </a:p>
          <a:p>
            <a:r>
              <a:rPr lang="en-US" i="1" dirty="0"/>
              <a:t>Politicians</a:t>
            </a:r>
            <a:r>
              <a:rPr lang="en-US" dirty="0"/>
              <a:t> speak for residents, especially if they are elected at the level of neighborhood or community, but politicians do not always reflect the range of values and opinions found in their wards. In good governance of a city or nation, elected officials cannot simply bow to pressure from lobbyists or take parochial positions on all issues, they have to represent the whole. </a:t>
            </a:r>
          </a:p>
          <a:p>
            <a:endParaRPr lang="en-US" dirty="0"/>
          </a:p>
        </p:txBody>
      </p:sp>
    </p:spTree>
    <p:extLst>
      <p:ext uri="{BB962C8B-B14F-4D97-AF65-F5344CB8AC3E}">
        <p14:creationId xmlns:p14="http://schemas.microsoft.com/office/powerpoint/2010/main" val="113304310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Note: Stakeholders and the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Van Niekerk, M. (2014). The role of the public sector in tourism destination management from a network relationship approach. </a:t>
            </a:r>
            <a:r>
              <a:rPr lang="en-US" i="1" dirty="0"/>
              <a:t>Tourism Analysis</a:t>
            </a:r>
            <a:r>
              <a:rPr lang="en-US" dirty="0"/>
              <a:t>, 19, 701–718.</a:t>
            </a:r>
          </a:p>
          <a:p>
            <a:pPr algn="just"/>
            <a:r>
              <a:rPr lang="en-US" i="1" dirty="0"/>
              <a:t>Abstract: The study aims to determine the suitability of the dyadic approach and the network relationship approach when engaging destination stakeholders and to identify the roles of the public sector within destination management. These study aims are investigated in the context of </a:t>
            </a:r>
            <a:r>
              <a:rPr lang="en-US" i="1" dirty="0" err="1"/>
              <a:t>Mbombela</a:t>
            </a:r>
            <a:r>
              <a:rPr lang="en-US" i="1" dirty="0"/>
              <a:t> Local Municipality, South Africa. A conceptual framework was developed based on a literature review. Data were then collected through official documents, 55 semi-structured interviews with key stakeholders, a local economic summit, forum discussions, and 504 demand- and 403 supply-side questionnaires. The study findings suggest that the network relationship approach was the most suitable approach for the engagement of destination stakeholders. In addition to the roles identified in previous studies, the study findings identified several additional roles that the public sector should fulfill in destination management. Based on the study findings, a new conceptual framework for the role of the public sector in destination management has been proposed. By utilizing the conceptual framework developed in this study, destinations can engage their stakeholders more effectively and increase the attractiveness of their destinations. This is one of a few studies from Africa providing empirical findings on destination management and the role of the public sector within destination management</a:t>
            </a:r>
            <a:r>
              <a:rPr lang="en-US" i="1" dirty="0" smtClean="0"/>
              <a:t>.</a:t>
            </a:r>
            <a:endParaRPr lang="en-US" dirty="0"/>
          </a:p>
          <a:p>
            <a:pPr algn="just"/>
            <a:r>
              <a:rPr lang="en-US" i="1" dirty="0"/>
              <a:t>Keywords: Destination management; Roles of public sector; Network relationship approach; Stakeholder </a:t>
            </a:r>
            <a:r>
              <a:rPr lang="en-US" i="1" dirty="0" smtClean="0"/>
              <a:t>theory</a:t>
            </a:r>
            <a:endParaRPr lang="en-US" dirty="0"/>
          </a:p>
        </p:txBody>
      </p:sp>
    </p:spTree>
    <p:extLst>
      <p:ext uri="{BB962C8B-B14F-4D97-AF65-F5344CB8AC3E}">
        <p14:creationId xmlns:p14="http://schemas.microsoft.com/office/powerpoint/2010/main" val="144394125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Note: Stakeholders and </a:t>
            </a:r>
            <a:r>
              <a:rPr lang="en-US" smtClean="0"/>
              <a:t>the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55000" lnSpcReduction="20000"/>
          </a:bodyPr>
          <a:lstStyle/>
          <a:p>
            <a:pPr marL="0" indent="0" algn="just">
              <a:buNone/>
            </a:pPr>
            <a:r>
              <a:rPr lang="en-US" dirty="0"/>
              <a:t>Reid, S. (2011). Event stakeholder management: Developing sustainable rural event practices. </a:t>
            </a:r>
            <a:r>
              <a:rPr lang="en-US" i="1" dirty="0"/>
              <a:t>International Journal of Event and Festival Management</a:t>
            </a:r>
            <a:r>
              <a:rPr lang="en-US" dirty="0"/>
              <a:t>, 2 (1), 20 - 36.</a:t>
            </a:r>
          </a:p>
          <a:p>
            <a:pPr algn="just"/>
            <a:r>
              <a:rPr lang="en-US" i="1" dirty="0"/>
              <a:t>Abstract: Purpose – Changes to the economic and social fabric of rural communities in Australia have resulted in an outmigration of residents, shifting economies and disenfranchisement with rural life styles. As a result, events provide important social and recreational opportunities for residents. However, rural communities are constrained by limited resources, such as the number of individuals who are willing and able to participate in event organizations; therefore, it is essential for the sustainable organization of events that stakeholders are attracted and retained. This paper aims to apply a stakeholder theoretical approach to the organizing and planning of rural events to identify event stakeholders, monitor satisfaction and ensure stakeholder retention within rural events. Design/methodology/approach – A qualitative research design using a multiple case study approach examined event stakeholders in three rural communities of Southwest Queensland, Australia. In total, 54 in-depth interviews were undertaken with event stakeholders and analyzed using an iterative thematic content analysis.</a:t>
            </a:r>
            <a:endParaRPr lang="en-US" dirty="0"/>
          </a:p>
          <a:p>
            <a:pPr algn="just"/>
            <a:r>
              <a:rPr lang="en-US" i="1" dirty="0"/>
              <a:t>Findings – The findings reveal that rural-event stakeholders fulfill multiple roles, differentiated by risk, and fraught with competing or conflicting agendas. The paper identifies strategies that event organizers utilize to manage relationships, and that facilitate stakeholder satisfaction and continued involvement.</a:t>
            </a:r>
            <a:endParaRPr lang="en-US" dirty="0"/>
          </a:p>
          <a:p>
            <a:pPr algn="just"/>
            <a:r>
              <a:rPr lang="en-US" i="1" dirty="0"/>
              <a:t>Originality/value – There is limited understanding of event stakeholders, particularly in rural communities. Involving rural residents in organizing and planning events develops individual skills, knowledge and capacity. Rural communities benefit from an ability to deal with adverse conditions based on improvements in capacity of individuals and the community</a:t>
            </a:r>
            <a:r>
              <a:rPr lang="en-US" i="1" dirty="0" smtClean="0"/>
              <a:t>.</a:t>
            </a:r>
            <a:endParaRPr lang="en-US" dirty="0"/>
          </a:p>
          <a:p>
            <a:pPr algn="just"/>
            <a:r>
              <a:rPr lang="en-US" i="1" dirty="0"/>
              <a:t>Keywords Rural areas, Stakeholder analysis, Australia, Event management</a:t>
            </a:r>
            <a:endParaRPr lang="en-US" dirty="0"/>
          </a:p>
          <a:p>
            <a:pPr marL="0" indent="0" algn="just">
              <a:buNone/>
            </a:pPr>
            <a:endParaRPr lang="en-US" dirty="0"/>
          </a:p>
        </p:txBody>
      </p:sp>
    </p:spTree>
    <p:extLst>
      <p:ext uri="{BB962C8B-B14F-4D97-AF65-F5344CB8AC3E}">
        <p14:creationId xmlns:p14="http://schemas.microsoft.com/office/powerpoint/2010/main" val="228058419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Note: Stakeholders and </a:t>
            </a:r>
            <a:r>
              <a:rPr lang="en-US" smtClean="0"/>
              <a:t>the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a:t>Reid, S. (2007). Identifying social consequences of rural events. </a:t>
            </a:r>
            <a:r>
              <a:rPr lang="en-US" i="1" dirty="0"/>
              <a:t>Event Management, </a:t>
            </a:r>
            <a:r>
              <a:rPr lang="en-US" dirty="0"/>
              <a:t>11 (1/2), 89-98.</a:t>
            </a:r>
          </a:p>
          <a:p>
            <a:pPr algn="just"/>
            <a:r>
              <a:rPr lang="en-US" i="1" dirty="0"/>
              <a:t>Abstract: Events have a range of consequences for host communities. While a number of researchers have focused upon impact assessment, there are some fundamental issues that require addressing. Firstly, most research investigating the social impacts of events use predefined quantitative assessment techniques or tools. These tools limit the ability of respondents to indicate the diversity of social consequences that they may experience. Secondly, the labeling of social consequences as positive or negative fails to acknowledge the “shades of gray” that may exist. Thirdly, there is a lack of research specifically investigating the social consequences of events within rural communities. Therefore, there is a need to identify a range of social consequences that occur as a result of hosting events, especially within rural communities. This is best achieved from the perspective of those experiencing the phenomena, thus qualitatively. This article aims to address these gaps by examining the social consequences of rural events from an event stakeholder perspective within three rural communities of Southwest Queensland, Australia. Specifically, this article reports on a number of social consequences identified that have been underutilized or discussed within the existing literature. </a:t>
            </a:r>
            <a:endParaRPr lang="en-US" dirty="0"/>
          </a:p>
          <a:p>
            <a:pPr algn="just"/>
            <a:r>
              <a:rPr lang="en-US" i="1" dirty="0"/>
              <a:t>Keywords: Social consequences; Rural events</a:t>
            </a:r>
            <a:endParaRPr lang="en-US" dirty="0"/>
          </a:p>
          <a:p>
            <a:pPr marL="0" indent="0" algn="just">
              <a:buNone/>
            </a:pPr>
            <a:endParaRPr lang="en-US" dirty="0"/>
          </a:p>
        </p:txBody>
      </p:sp>
    </p:spTree>
    <p:extLst>
      <p:ext uri="{BB962C8B-B14F-4D97-AF65-F5344CB8AC3E}">
        <p14:creationId xmlns:p14="http://schemas.microsoft.com/office/powerpoint/2010/main" val="357482168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Note: Stakeholders and </a:t>
            </a:r>
            <a:r>
              <a:rPr lang="en-US" smtClean="0"/>
              <a:t>the Community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buNone/>
            </a:pPr>
            <a:r>
              <a:rPr lang="en-US" dirty="0" err="1"/>
              <a:t>Whitford</a:t>
            </a:r>
            <a:r>
              <a:rPr lang="en-US" dirty="0"/>
              <a:t>, M. (2004). Event public policy development in the Northern Sub-Regional Organization of Councils, Queensland Australia: Rhetoric or realization? Journal of Convention and Event Tourism, 6(3), 81–99.</a:t>
            </a:r>
          </a:p>
          <a:p>
            <a:r>
              <a:rPr lang="en-US" i="1" dirty="0"/>
              <a:t>Abstract: Over the last two decades, Australia has witnessed the emergence of a socially and economically significant event industry with an increasingly professional profile. Many governments, as stake- holders in the development of events, have produced policies designed to facilitate the growth and potential of events as a platform for industry and economic development (Burgan and Mules, 2000). Thus, events are increasingly becoming an integral and essential component of regional development. The purpose of this qualitative study was to analyze and evaluate public policies pertaining to events produced from 1980 to 2002 by the Northern Sub-Regional Organization of Councils (NORSROC) located in South East Queensland’s Sunshine Coast, Australia.</a:t>
            </a:r>
            <a:endParaRPr lang="en-US" dirty="0"/>
          </a:p>
          <a:p>
            <a:r>
              <a:rPr lang="en-US" i="1" dirty="0" smtClean="0"/>
              <a:t>The </a:t>
            </a:r>
            <a:r>
              <a:rPr lang="en-US" i="1" dirty="0"/>
              <a:t>seven NORSROC local governments are situated in and around the tourist region of the Sunshine Coast of Queensland. The results of analysis revealed NORSROC members, over a twenty-two year period, produced a scant number of non-specific event policies that were developed in what appeared to be a small and potentially insular event policy community. Furthermore, NORSROC public policies appeared to give little recognition to events as a vehicle to facilitate entrepreneurial enterprises and/or regional development. Arguably, the sustainability of events in the region will be severely curtailed if NORSROC members do not adopt a more whole of government, proactive entrepreneurial approach to the development of event public policy so they can ensure in future years, they have “something to offer everyone” (Touring the Sunshine Coast, 2003, p. 1). </a:t>
            </a:r>
            <a:endParaRPr lang="en-US" dirty="0"/>
          </a:p>
          <a:p>
            <a:r>
              <a:rPr lang="en-US" i="1" dirty="0"/>
              <a:t>Keywords: Australian local government, public policy, events, con- tent analysis, policy community</a:t>
            </a:r>
            <a:r>
              <a:rPr lang="en-US" dirty="0"/>
              <a:t>	</a:t>
            </a:r>
          </a:p>
          <a:p>
            <a:pPr marL="0" indent="0">
              <a:buNone/>
            </a:pPr>
            <a:endParaRPr lang="en-US" dirty="0"/>
          </a:p>
        </p:txBody>
      </p:sp>
    </p:spTree>
    <p:extLst>
      <p:ext uri="{BB962C8B-B14F-4D97-AF65-F5344CB8AC3E}">
        <p14:creationId xmlns:p14="http://schemas.microsoft.com/office/powerpoint/2010/main" val="278250183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Communities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77523670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Cities/Destinations</a:t>
            </a:r>
            <a:endParaRPr lang="en-US" dirty="0"/>
          </a:p>
        </p:txBody>
      </p:sp>
      <p:sp>
        <p:nvSpPr>
          <p:cNvPr id="3" name="Content Placeholder 2"/>
          <p:cNvSpPr>
            <a:spLocks noGrp="1"/>
          </p:cNvSpPr>
          <p:nvPr>
            <p:ph idx="1"/>
          </p:nvPr>
        </p:nvSpPr>
        <p:spPr>
          <a:xfrm>
            <a:off x="284163" y="2133600"/>
            <a:ext cx="8574087" cy="3992563"/>
          </a:xfrm>
        </p:spPr>
        <p:txBody>
          <a:bodyPr>
            <a:normAutofit fontScale="85000" lnSpcReduction="20000"/>
          </a:bodyPr>
          <a:lstStyle/>
          <a:p>
            <a:r>
              <a:rPr lang="en-US" dirty="0"/>
              <a:t>Destinations can be defined in many ways, such as by reference to tourist image or origin-destination analysis, by calling cities and resorts destinations, by simply using government jurisdictions and of course by reference to the work of DMOs (Destination Marketing Organizations). But here is one that is especially formulated for this book:</a:t>
            </a:r>
          </a:p>
          <a:p>
            <a:r>
              <a:rPr lang="en-US" i="1" dirty="0"/>
              <a:t>A tourist destination consists of the network of government agencies, marketing organizations, services, and attractions that collaborate to attract and serve the needs of visitors. </a:t>
            </a:r>
            <a:endParaRPr lang="en-US" dirty="0"/>
          </a:p>
          <a:p>
            <a:r>
              <a:rPr lang="en-US" dirty="0"/>
              <a:t> </a:t>
            </a:r>
          </a:p>
          <a:p>
            <a:r>
              <a:rPr lang="en-US" dirty="0"/>
              <a:t>A number of researchers have pointed to the vital role of networks and collaboration in making tourism destinations function, such the paper by </a:t>
            </a:r>
            <a:r>
              <a:rPr lang="en-US" dirty="0" err="1"/>
              <a:t>Framke</a:t>
            </a:r>
            <a:r>
              <a:rPr lang="en-US" dirty="0"/>
              <a:t>. </a:t>
            </a:r>
          </a:p>
          <a:p>
            <a:endParaRPr lang="en-US" dirty="0"/>
          </a:p>
        </p:txBody>
      </p:sp>
    </p:spTree>
    <p:extLst>
      <p:ext uri="{BB962C8B-B14F-4D97-AF65-F5344CB8AC3E}">
        <p14:creationId xmlns:p14="http://schemas.microsoft.com/office/powerpoint/2010/main" val="2776543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Collaboration Theory</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Jamal and Getz (1995, p.190) laid out a process for collaboration among tourism partners that is applicable to many event management and tourism contexts. </a:t>
            </a:r>
            <a:endParaRPr lang="en-US" dirty="0" smtClean="0"/>
          </a:p>
          <a:p>
            <a:r>
              <a:rPr lang="en-US" dirty="0" smtClean="0"/>
              <a:t>Step </a:t>
            </a:r>
            <a:r>
              <a:rPr lang="en-US" dirty="0"/>
              <a:t>one is "Problem-Setting", basically establishing the "domain" for collaboration - such as creating and managing an event portfolio among disparate partners. </a:t>
            </a:r>
            <a:endParaRPr lang="en-US" dirty="0" smtClean="0"/>
          </a:p>
          <a:p>
            <a:r>
              <a:rPr lang="en-US" dirty="0" smtClean="0"/>
              <a:t>A </a:t>
            </a:r>
            <a:r>
              <a:rPr lang="en-US" dirty="0"/>
              <a:t>number of "facilitating conditions" have to be discussed and established, namely:</a:t>
            </a:r>
          </a:p>
          <a:p>
            <a:pPr lvl="1">
              <a:lnSpc>
                <a:spcPct val="120000"/>
              </a:lnSpc>
              <a:spcBef>
                <a:spcPts val="0"/>
              </a:spcBef>
            </a:pPr>
            <a:r>
              <a:rPr lang="en-US" dirty="0"/>
              <a:t>recognition of interdependence (a precondition)</a:t>
            </a:r>
          </a:p>
          <a:p>
            <a:pPr lvl="1">
              <a:lnSpc>
                <a:spcPct val="120000"/>
              </a:lnSpc>
              <a:spcBef>
                <a:spcPts val="0"/>
              </a:spcBef>
            </a:pPr>
            <a:r>
              <a:rPr lang="en-US" dirty="0"/>
              <a:t>identification of the stakeholders (are they all at the table?)</a:t>
            </a:r>
          </a:p>
          <a:p>
            <a:pPr lvl="1">
              <a:lnSpc>
                <a:spcPct val="120000"/>
              </a:lnSpc>
              <a:spcBef>
                <a:spcPts val="0"/>
              </a:spcBef>
            </a:pPr>
            <a:r>
              <a:rPr lang="en-US" dirty="0"/>
              <a:t>perceptions of legitimacy among stakeholders (see the later discussion of legitimacy)</a:t>
            </a:r>
          </a:p>
          <a:p>
            <a:pPr lvl="1">
              <a:lnSpc>
                <a:spcPct val="120000"/>
              </a:lnSpc>
              <a:spcBef>
                <a:spcPts val="0"/>
              </a:spcBef>
            </a:pPr>
            <a:r>
              <a:rPr lang="en-US" dirty="0"/>
              <a:t>hire or co-opt a legitimate and skilled convener (this might be a first step)</a:t>
            </a:r>
          </a:p>
          <a:p>
            <a:pPr lvl="1">
              <a:lnSpc>
                <a:spcPct val="120000"/>
              </a:lnSpc>
              <a:spcBef>
                <a:spcPts val="0"/>
              </a:spcBef>
            </a:pPr>
            <a:r>
              <a:rPr lang="en-US" dirty="0"/>
              <a:t>positive beliefs about outcomes </a:t>
            </a:r>
          </a:p>
          <a:p>
            <a:pPr lvl="1">
              <a:lnSpc>
                <a:spcPct val="120000"/>
              </a:lnSpc>
              <a:spcBef>
                <a:spcPts val="0"/>
              </a:spcBef>
            </a:pPr>
            <a:r>
              <a:rPr lang="en-US" dirty="0"/>
              <a:t>balancing power among the collaborators </a:t>
            </a:r>
          </a:p>
          <a:p>
            <a:pPr lvl="1">
              <a:lnSpc>
                <a:spcPct val="120000"/>
              </a:lnSpc>
              <a:spcBef>
                <a:spcPts val="0"/>
              </a:spcBef>
            </a:pPr>
            <a:r>
              <a:rPr lang="en-US" dirty="0"/>
              <a:t>a mandate for the collaboration</a:t>
            </a:r>
          </a:p>
          <a:p>
            <a:pPr lvl="1">
              <a:lnSpc>
                <a:spcPct val="120000"/>
              </a:lnSpc>
              <a:spcBef>
                <a:spcPts val="0"/>
              </a:spcBef>
            </a:pPr>
            <a:r>
              <a:rPr lang="en-US" dirty="0"/>
              <a:t>adequate resources to convene and enable collaboration </a:t>
            </a:r>
          </a:p>
        </p:txBody>
      </p:sp>
    </p:spTree>
    <p:extLst>
      <p:ext uri="{BB962C8B-B14F-4D97-AF65-F5344CB8AC3E}">
        <p14:creationId xmlns:p14="http://schemas.microsoft.com/office/powerpoint/2010/main" val="314254013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3992563"/>
          </a:xfrm>
        </p:spPr>
        <p:txBody>
          <a:bodyPr>
            <a:normAutofit fontScale="62500" lnSpcReduction="20000"/>
          </a:bodyPr>
          <a:lstStyle/>
          <a:p>
            <a:r>
              <a:rPr lang="en-US" dirty="0" err="1"/>
              <a:t>Framke</a:t>
            </a:r>
            <a:r>
              <a:rPr lang="en-US" dirty="0"/>
              <a:t>, W. (2002). The destination as a concept: A discussion of the business-related perspective versus the socio-cultural approach in tourism theory. Scandinavian Journal of Hospitality and Tourism, 2(2), 92-108.</a:t>
            </a:r>
          </a:p>
          <a:p>
            <a:r>
              <a:rPr lang="en-US" i="1" dirty="0"/>
              <a:t>Abstract: This article investigates the use of the concept destination in selected economically and socio-culturally-oriented tourism textbooks, monographs and anthologies. It proposes that there are different understandings of the concept destination. Destinations are seen as units at several geographical levels, but without distinct geographical boundaries, and as images resulting from social practice. The content of the destination is seen on the one hand as an agglomeration of attractions and services, and on the other as a dynamic agglomeration of attractions, culture, events, landscapes and services. Economic writers have an implicit understanding of the need for cooperation among the actors at a destination, while socio-cultural authors emphasize unspecified connections and social practice. Finally, the tourist is characterized either as an economic consumer or as an experience-seeking social actor and consumer.</a:t>
            </a:r>
            <a:endParaRPr lang="en-US" dirty="0"/>
          </a:p>
          <a:p>
            <a:r>
              <a:rPr lang="en-US" i="1" dirty="0"/>
              <a:t> </a:t>
            </a:r>
            <a:endParaRPr lang="en-US" dirty="0"/>
          </a:p>
          <a:p>
            <a:r>
              <a:rPr lang="en-US" i="1" dirty="0"/>
              <a:t>Keywords: Cooperation, Destination Boundaries, Destination Content, Tourist </a:t>
            </a:r>
            <a:r>
              <a:rPr lang="en-US" i="1" dirty="0" err="1"/>
              <a:t>Behaviour</a:t>
            </a:r>
            <a:endParaRPr lang="en-US" dirty="0"/>
          </a:p>
          <a:p>
            <a:endParaRPr lang="en-US" dirty="0"/>
          </a:p>
        </p:txBody>
      </p:sp>
    </p:spTree>
    <p:extLst>
      <p:ext uri="{BB962C8B-B14F-4D97-AF65-F5344CB8AC3E}">
        <p14:creationId xmlns:p14="http://schemas.microsoft.com/office/powerpoint/2010/main" val="40897148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4163" y="2133600"/>
            <a:ext cx="8574087" cy="3992563"/>
          </a:xfrm>
        </p:spPr>
        <p:txBody>
          <a:bodyPr>
            <a:normAutofit fontScale="47500" lnSpcReduction="20000"/>
          </a:bodyPr>
          <a:lstStyle/>
          <a:p>
            <a:r>
              <a:rPr lang="en-US" dirty="0"/>
              <a:t> </a:t>
            </a:r>
            <a:r>
              <a:rPr lang="en-US" dirty="0" err="1"/>
              <a:t>Merrilees</a:t>
            </a:r>
            <a:r>
              <a:rPr lang="en-US" dirty="0"/>
              <a:t>, B., Getz, D., &amp; O’Brien, D. (2005). Marketing stakeholder analysis. Branding the Brisbane Goodwill Games. </a:t>
            </a:r>
            <a:r>
              <a:rPr lang="en-US" i="1" dirty="0"/>
              <a:t>European Journal of Marketing, </a:t>
            </a:r>
            <a:r>
              <a:rPr lang="en-US" dirty="0"/>
              <a:t>39 (9/10), 1060-1077.</a:t>
            </a:r>
          </a:p>
          <a:p>
            <a:r>
              <a:rPr lang="en-US" i="1" dirty="0"/>
              <a:t>Abstract: Purpose – The paper aims to explore a major issue in international marketing: how to build a global brand in a way that makes a strong local connection.</a:t>
            </a:r>
            <a:endParaRPr lang="en-US" dirty="0"/>
          </a:p>
          <a:p>
            <a:r>
              <a:rPr lang="en-US" i="1" dirty="0"/>
              <a:t>Design/methodology/approach – Using qualitative research methods on a single case, the Brisbane Goodwill Games, the processes used in the staging of this major sport event are analyzed. In particular, the stakeholder relations employed by the marketing department of the Goodwill Games Organization are investigated and a process model is developed that explains how a global brand can be built locally.</a:t>
            </a:r>
            <a:endParaRPr lang="en-US" dirty="0"/>
          </a:p>
          <a:p>
            <a:r>
              <a:rPr lang="en-US" i="1" dirty="0"/>
              <a:t>Findings – A major outcome of the paper is a revision to the four-step Freeman process to make it more proactive; and three major principles for effective stakeholder management are articulated. The findings demonstrate that stakeholder analysis and management can be used to build more effective event brands. Stakeholder theory is also proposed as an appropriate and possibly stronger method of building inter-organizational linkages than alternatives such as network theory.</a:t>
            </a:r>
            <a:endParaRPr lang="en-US" dirty="0"/>
          </a:p>
          <a:p>
            <a:r>
              <a:rPr lang="en-US" i="1" dirty="0"/>
              <a:t>Originality/value – Previous literature has generally dealt with the global brand issue in terms of the standardization versus adaptation debate, and the extent to which the marketing mix should be adapted to meet local needs in foreign countries. This research provides a unique extension to this literature by demonstrating how the brand itself needs to be modified to meet local needs.</a:t>
            </a:r>
            <a:endParaRPr lang="en-US" dirty="0"/>
          </a:p>
          <a:p>
            <a:r>
              <a:rPr lang="en-US" i="1" dirty="0"/>
              <a:t> </a:t>
            </a:r>
            <a:endParaRPr lang="en-US" dirty="0"/>
          </a:p>
          <a:p>
            <a:r>
              <a:rPr lang="en-US" i="1" dirty="0"/>
              <a:t>Keywords: Brands, International marketing, Stakeholder analysis, Research Paper </a:t>
            </a:r>
            <a:endParaRPr lang="en-US" dirty="0"/>
          </a:p>
          <a:p>
            <a:endParaRPr lang="en-US" dirty="0"/>
          </a:p>
        </p:txBody>
      </p:sp>
    </p:spTree>
    <p:extLst>
      <p:ext uri="{BB962C8B-B14F-4D97-AF65-F5344CB8AC3E}">
        <p14:creationId xmlns:p14="http://schemas.microsoft.com/office/powerpoint/2010/main" val="399182645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The Tourist Destination as a hierarchy of Stakeholders</a:t>
            </a:r>
            <a:endParaRPr lang="en-US" dirty="0"/>
          </a:p>
        </p:txBody>
      </p:sp>
      <p:sp>
        <p:nvSpPr>
          <p:cNvPr id="4" name="Rectangle 2"/>
          <p:cNvSpPr>
            <a:spLocks noChangeArrowheads="1"/>
          </p:cNvSpPr>
          <p:nvPr/>
        </p:nvSpPr>
        <p:spPr bwMode="auto">
          <a:xfrm>
            <a:off x="1733550" y="143827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895475"/>
            <a:ext cx="5257800" cy="39433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1733550" y="5838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57056"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MS Mincho"/>
                <a:cs typeface="Times New Roman" panose="02020603050405020304" pitchFamily="18" charset="0"/>
              </a:rPr>
              <a:t>F</a:t>
            </a:r>
            <a:r>
              <a:rPr kumimoji="0" lang="en-US" altLang="en-US" sz="1100" b="1" i="0" u="none" strike="noStrike" cap="none" normalizeH="0" baseline="0" smtClean="0" bmk="">
                <a:ln>
                  <a:noFill/>
                </a:ln>
                <a:solidFill>
                  <a:schemeClr val="tx1"/>
                </a:solidFill>
                <a:effectLst/>
                <a:latin typeface="Calibri" panose="020F0502020204030204" pitchFamily="34" charset="0"/>
                <a:ea typeface="MS Mincho"/>
                <a:cs typeface="Times New Roman" panose="02020603050405020304" pitchFamily="18" charset="0"/>
              </a:rPr>
              <a:t>igure 7.1:  The Tourist Destination as a Hierarchy of Stakeholder Networks</a:t>
            </a:r>
            <a:endParaRPr kumimoji="0" lang="en-US" altLang="en-US" sz="1200" b="1" i="1" u="none" strike="noStrike" cap="none" normalizeH="0" baseline="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rPr>
              <a:t>Source:</a:t>
            </a:r>
            <a:endParaRPr kumimoji="0" lang="en-US" altLang="en-US" sz="1200" b="1" i="1" u="none" strike="noStrike" cap="none" normalizeH="0" baseline="0" smtClean="0">
              <a:ln>
                <a:noFill/>
              </a:ln>
              <a:solidFill>
                <a:srgbClr val="00000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830193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The Tourist Destination as a hierarchy of Stakeholders</a:t>
            </a:r>
            <a:endParaRPr lang="en-US" dirty="0"/>
          </a:p>
        </p:txBody>
      </p:sp>
      <p:sp>
        <p:nvSpPr>
          <p:cNvPr id="3" name="Content Placeholder 2"/>
          <p:cNvSpPr>
            <a:spLocks noGrp="1"/>
          </p:cNvSpPr>
          <p:nvPr>
            <p:ph idx="1"/>
          </p:nvPr>
        </p:nvSpPr>
        <p:spPr>
          <a:xfrm>
            <a:off x="284163" y="2133600"/>
            <a:ext cx="8574087" cy="4724400"/>
          </a:xfrm>
        </p:spPr>
        <p:txBody>
          <a:bodyPr>
            <a:normAutofit lnSpcReduction="10000"/>
          </a:bodyPr>
          <a:lstStyle/>
          <a:p>
            <a:r>
              <a:rPr lang="en-US" b="1" dirty="0"/>
              <a:t>Principle 1: Tourist destinations require, and can be defined by the stakeholder networks that attract and serve visitors. Destination networks can overlap in terms of geographic coverage, target markets, and permanent or temporary consortia. </a:t>
            </a:r>
            <a:endParaRPr lang="en-US" dirty="0"/>
          </a:p>
          <a:p>
            <a:r>
              <a:rPr lang="en-US" dirty="0"/>
              <a:t>Residents generally do not think of themselves as living in a tourist destination, although clearly the residents of resorts know how important tourism is, and probably are familiar with the roles of their DMO. </a:t>
            </a:r>
            <a:endParaRPr lang="en-US" dirty="0" smtClean="0"/>
          </a:p>
          <a:p>
            <a:r>
              <a:rPr lang="en-US" dirty="0" smtClean="0"/>
              <a:t>The </a:t>
            </a:r>
            <a:r>
              <a:rPr lang="en-US" dirty="0"/>
              <a:t>more important tourism becomes, the more residents will likely demand to be fully involved, not just informed. This leads to Principle 2</a:t>
            </a:r>
            <a:r>
              <a:rPr lang="en-US" dirty="0" smtClean="0"/>
              <a:t>:</a:t>
            </a:r>
            <a:endParaRPr lang="en-US" dirty="0"/>
          </a:p>
        </p:txBody>
      </p:sp>
    </p:spTree>
    <p:extLst>
      <p:ext uri="{BB962C8B-B14F-4D97-AF65-F5344CB8AC3E}">
        <p14:creationId xmlns:p14="http://schemas.microsoft.com/office/powerpoint/2010/main" val="338915023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The Tourist Destination as a hierarchy of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b="1" dirty="0" smtClean="0"/>
              <a:t>Principle </a:t>
            </a:r>
            <a:r>
              <a:rPr lang="en-US" b="1" dirty="0"/>
              <a:t>2: Tourist destinations should implement community-based planning entailing full resident and multi-stakeholder engagement.</a:t>
            </a:r>
            <a:endParaRPr lang="en-US" dirty="0"/>
          </a:p>
          <a:p>
            <a:r>
              <a:rPr lang="en-US" dirty="0"/>
              <a:t>Community-based tourism planning became popular in the 1980's, particularly with the publication of Murphy's book in 1985: "Tourism: A Community Approach (N.Y: Methuen). Hall's approach to event planning, as articulated in the 1992 book "Hallmark Tourist Events (London: Belhaven) advocated participatory planning. </a:t>
            </a:r>
            <a:endParaRPr lang="en-US" dirty="0" smtClean="0"/>
          </a:p>
          <a:p>
            <a:r>
              <a:rPr lang="en-US" dirty="0" smtClean="0"/>
              <a:t>From </a:t>
            </a:r>
            <a:r>
              <a:rPr lang="en-US" dirty="0"/>
              <a:t>an earlier article by Hall (1989, pp. 33-4): "…community involvement encourages greater variation and local flavor in the nature of the event and the tourist destination, assists in the protection of the tourist resources, and reduces opposition to tourist development." Most tourism and event planning literature recognizes the importance of wide consultations and consideration of multiple perspectives. Getz, in the book Festivals, Special Events and Tourism (N.Y: Cognizant, 1991: 140) explicitly referred to "stakeholder input" in his destination planning model for event tourism, and discussed "public forums and stakeholder surveys" as input to event evaluation and impact assessment. </a:t>
            </a:r>
            <a:endParaRPr lang="en-US" dirty="0" smtClean="0"/>
          </a:p>
          <a:p>
            <a:r>
              <a:rPr lang="en-US" dirty="0" smtClean="0"/>
              <a:t>The </a:t>
            </a:r>
            <a:r>
              <a:rPr lang="en-US" dirty="0" err="1"/>
              <a:t>Fredline</a:t>
            </a:r>
            <a:r>
              <a:rPr lang="en-US" dirty="0"/>
              <a:t> &amp; Faulkner paper demonstrates the necessity of public participation and how perceptions and attitudes can be measured. Subsequently social impact assessment has been an important theme in the events literature. </a:t>
            </a:r>
            <a:endParaRPr lang="en-US" dirty="0" smtClean="0"/>
          </a:p>
        </p:txBody>
      </p:sp>
    </p:spTree>
    <p:extLst>
      <p:ext uri="{BB962C8B-B14F-4D97-AF65-F5344CB8AC3E}">
        <p14:creationId xmlns:p14="http://schemas.microsoft.com/office/powerpoint/2010/main" val="346655170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956" y="2240604"/>
            <a:ext cx="8574087" cy="4617396"/>
          </a:xfrm>
        </p:spPr>
        <p:txBody>
          <a:bodyPr>
            <a:normAutofit fontScale="62500" lnSpcReduction="20000"/>
          </a:bodyPr>
          <a:lstStyle/>
          <a:p>
            <a:pPr marL="0" indent="0" algn="just">
              <a:buNone/>
            </a:pPr>
            <a:r>
              <a:rPr lang="en-US" dirty="0" err="1"/>
              <a:t>Fredline</a:t>
            </a:r>
            <a:r>
              <a:rPr lang="en-US" dirty="0"/>
              <a:t>, E. &amp; Faulkner, B. (1998). Resident reactions to a major tourist event: The Gold Coast Indy car race. </a:t>
            </a:r>
            <a:r>
              <a:rPr lang="en-US" i="1" dirty="0"/>
              <a:t>Festival Management &amp; Event Tourism, 5</a:t>
            </a:r>
            <a:r>
              <a:rPr lang="en-US" dirty="0"/>
              <a:t>, 185-205.</a:t>
            </a:r>
          </a:p>
          <a:p>
            <a:pPr algn="just"/>
            <a:r>
              <a:rPr lang="en-US" i="1" dirty="0"/>
              <a:t>There has been an increasing tendency for hallmark events to be included as an integral part of tourism destination marketing strategies, with events in effect becoming extensions of the region's inventory of attractions. This trend, coupled with the growing acceptance of sustainability as a guiding principle for managing tourism development, has highlighted the importance of systematically monitoring the social impacts of major events in much the same way as for tourism generally. The study described in this article contributes to the development of such an approach by drawing on past research on the social impacts of tourism to provide a foundation for examining local resident perceptions of the Gold Coast Indy event. It reveals that, although there is overwhelming support for the event among the resident population irrespective of their exposure to its impacts, negative impacts are nevertheless recognized. Thus, although the benefits of the event with regard to tourism promotional effects, community self- esteem, and business and employment opportunities are broadly appreciated, costs of the event associated with noise levels, traffic congestion, overcrowding, and disruption to lifestyle are also acknowledged. This response appears to indicate that the benefits are generally regarded as outweighing the costs. How- ever, in an unambiguous signal to organizations responsible for event/tourism planning, variations in the response of residents also indicate a strong relationship between acceptance of the event and resident perceptions of social justice outcomes and satisfaction with the level of public participation. Residents who regarded the event's costs and benefits as being justly distributed and public participation in its planning as adequate tended to be more positively disposed to the event.</a:t>
            </a:r>
            <a:endParaRPr lang="en-US" dirty="0"/>
          </a:p>
          <a:p>
            <a:pPr algn="just"/>
            <a:endParaRPr lang="en-US" dirty="0"/>
          </a:p>
        </p:txBody>
      </p:sp>
    </p:spTree>
    <p:extLst>
      <p:ext uri="{BB962C8B-B14F-4D97-AF65-F5344CB8AC3E}">
        <p14:creationId xmlns:p14="http://schemas.microsoft.com/office/powerpoint/2010/main" val="128502597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The Tourist Destination as a hierarchy of Stakeholders</a:t>
            </a:r>
            <a:endParaRPr lang="en-US" dirty="0"/>
          </a:p>
        </p:txBody>
      </p:sp>
      <p:sp>
        <p:nvSpPr>
          <p:cNvPr id="3" name="Content Placeholder 2"/>
          <p:cNvSpPr>
            <a:spLocks noGrp="1"/>
          </p:cNvSpPr>
          <p:nvPr>
            <p:ph idx="1"/>
          </p:nvPr>
        </p:nvSpPr>
        <p:spPr>
          <a:xfrm>
            <a:off x="284163" y="2133600"/>
            <a:ext cx="8574087" cy="4724400"/>
          </a:xfrm>
        </p:spPr>
        <p:txBody>
          <a:bodyPr/>
          <a:lstStyle/>
          <a:p>
            <a:r>
              <a:rPr lang="en-US" dirty="0"/>
              <a:t>The third principle recognizes that collaborative networks are not only dynamic but they can form and re-form around specific situations (such as the area affected by an event) </a:t>
            </a:r>
            <a:r>
              <a:rPr lang="en-US" dirty="0" smtClean="0"/>
              <a:t>or </a:t>
            </a:r>
            <a:r>
              <a:rPr lang="en-US" dirty="0"/>
              <a:t>issues (e.g., the need for new infrastructure). </a:t>
            </a:r>
            <a:endParaRPr lang="en-US" dirty="0" smtClean="0"/>
          </a:p>
          <a:p>
            <a:r>
              <a:rPr lang="en-US" dirty="0" smtClean="0"/>
              <a:t>In </a:t>
            </a:r>
            <a:r>
              <a:rPr lang="en-US" dirty="0"/>
              <a:t>the Alonso article the network relates to a food and wine event, but with implications for destination marketing.</a:t>
            </a:r>
          </a:p>
          <a:p>
            <a:r>
              <a:rPr lang="en-US" b="1" dirty="0"/>
              <a:t>Principle 3: Destination stakeholder networks can be situational or issue-specific.</a:t>
            </a:r>
            <a:endParaRPr lang="en-US" dirty="0"/>
          </a:p>
          <a:p>
            <a:endParaRPr lang="en-US" dirty="0"/>
          </a:p>
        </p:txBody>
      </p:sp>
    </p:spTree>
    <p:extLst>
      <p:ext uri="{BB962C8B-B14F-4D97-AF65-F5344CB8AC3E}">
        <p14:creationId xmlns:p14="http://schemas.microsoft.com/office/powerpoint/2010/main" val="337141847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smtClean="0"/>
              <a:t>Duarte </a:t>
            </a:r>
            <a:r>
              <a:rPr lang="en-US" dirty="0"/>
              <a:t>Alonso, A. (2016, July). Stakeholders, collaboration, food, and wine: The case of Jumilla's Gastronomic Days. In Journal of Convention &amp; Event Tourism (Vol. 17, No. 3, pp. 173-191). Routledge.</a:t>
            </a:r>
          </a:p>
          <a:p>
            <a:pPr algn="just"/>
            <a:r>
              <a:rPr lang="en-US" i="1" dirty="0"/>
              <a:t>ABSTRACT: An emerging literature on gastronomic events highlights the growing interest among academics, event organizers, and development agencies in identifying potential or actual outcomes from gastronomic events. Partly in response to such interest, this study seeks to contribute to the literature on events management, studying the contribution of various stakeholders involved in the “Gastronomic Days” of Jumilla, Spain. Semi-structured, face-to-face, in depth interviews were conducted with the managers and owners of four participating businesses to the event. The data collection was complemented through on-site visits, observations, and interviews with eight other local businesses. The findings underline the significance of collaboration among these participants to grow and sustain the event, as well as voluntary efforts by event “stakeholders.” Importantly, a common objective was identified in the form of enhancing the image of the local products, and overall that of the region, to “convert” residents, and also outside consumers and tourists to Jumilla’s products. These findings have significant implications for Jumilla’s community. In particular, the importance and efforts of a region’s food stakeholders in contributing to adding value and improving the local food culture emerge as useful aspects, with potential benefits for local food growers, hospitality and tourism sectors, and residents</a:t>
            </a:r>
            <a:r>
              <a:rPr lang="en-US" i="1" dirty="0" smtClean="0"/>
              <a:t>.</a:t>
            </a:r>
            <a:endParaRPr lang="en-US" dirty="0"/>
          </a:p>
          <a:p>
            <a:pPr algn="just"/>
            <a:r>
              <a:rPr lang="en-US" i="1" dirty="0"/>
              <a:t>Keywords: Collaboration, gastronomic events, Jumilla, Spain, stakeholders, stakeholder theory, triple bottom line</a:t>
            </a:r>
            <a:endParaRPr lang="en-US" dirty="0"/>
          </a:p>
        </p:txBody>
      </p:sp>
    </p:spTree>
    <p:extLst>
      <p:ext uri="{BB962C8B-B14F-4D97-AF65-F5344CB8AC3E}">
        <p14:creationId xmlns:p14="http://schemas.microsoft.com/office/powerpoint/2010/main" val="78718204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a:t>Stokes, R. (2008). Tourism strategy making: Insights to the events tourism domain. Tourism Management 29, 252–262.</a:t>
            </a:r>
          </a:p>
          <a:p>
            <a:pPr algn="just"/>
            <a:r>
              <a:rPr lang="en-US" i="1" dirty="0"/>
              <a:t>Abstract: This research examines the strategy concept [</a:t>
            </a:r>
            <a:r>
              <a:rPr lang="en-US" i="1" dirty="0" err="1"/>
              <a:t>Hax</a:t>
            </a:r>
            <a:r>
              <a:rPr lang="en-US" i="1" dirty="0"/>
              <a:t>, A., </a:t>
            </a:r>
            <a:r>
              <a:rPr lang="en-US" i="1" dirty="0" err="1"/>
              <a:t>Majluf</a:t>
            </a:r>
            <a:r>
              <a:rPr lang="en-US" i="1" dirty="0"/>
              <a:t>, N. (1991). The strategy concept and process: A pragmatic approach. Englewood Cliffs, NJ: Prentice-Hall International] in tourism before exploring how different schools of strategy [</a:t>
            </a:r>
            <a:r>
              <a:rPr lang="en-US" i="1" dirty="0" err="1"/>
              <a:t>Mintzberg</a:t>
            </a:r>
            <a:r>
              <a:rPr lang="en-US" i="1" dirty="0"/>
              <a:t>, H. (1994b). The rise and fall of strategic planning. New York: Prentice-Hall] are applied in events tourism. It then investigates the stakeholder orientations of strategy makers in this domain. While reference to tourism planning is longstanding, ‘tourism strategy’ is often submerged in discussions of destination management and marketing. For this study, a two step, qualitative methodology involving convergent interviews [Dick, B. (1990). Convergent interviewing (3rd ed.). Chapel Hill, Queensland: Interchange] and multiple case research [Yin, R.K. (1993). Applications of case study research. (revised ed., Vol. 5) Newbury Park, CA: Sage Publications; Yin, R.K. (1994). Case study research: Design and methods. (2nd ed., Vol. 5) Thousand Oaks, CA: Sage Publications] across six Australian states/ territories was adopted. Findings show that events tourism strategies of public sector events agencies (within or outside tourism bodies) are mostly reactive or proactive relative to emerging episodes/events. Among three strategy-making frameworks that reflect different stakeholder orientations, a corporate, market-led framework with limited stakeholder engagement was more prevalent than the community, destination-led or synergistic frameworks for strategy making. </a:t>
            </a:r>
            <a:endParaRPr lang="en-US" dirty="0"/>
          </a:p>
          <a:p>
            <a:pPr marL="0" indent="0" algn="just">
              <a:buNone/>
            </a:pPr>
            <a:endParaRPr lang="en-US" dirty="0"/>
          </a:p>
          <a:p>
            <a:pPr algn="just"/>
            <a:r>
              <a:rPr lang="en-US" i="1" dirty="0"/>
              <a:t>Keywords: Tourism strategy; Events tourism; Stakeholder orientation</a:t>
            </a:r>
            <a:endParaRPr lang="en-US" dirty="0"/>
          </a:p>
        </p:txBody>
      </p:sp>
    </p:spTree>
    <p:extLst>
      <p:ext uri="{BB962C8B-B14F-4D97-AF65-F5344CB8AC3E}">
        <p14:creationId xmlns:p14="http://schemas.microsoft.com/office/powerpoint/2010/main" val="93787673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359923" y="2133600"/>
            <a:ext cx="8498327" cy="4724400"/>
          </a:xfrm>
        </p:spPr>
        <p:txBody>
          <a:bodyPr>
            <a:normAutofit fontScale="77500" lnSpcReduction="20000"/>
          </a:bodyPr>
          <a:lstStyle/>
          <a:p>
            <a:pPr marL="0" indent="0" algn="just">
              <a:buNone/>
            </a:pPr>
            <a:r>
              <a:rPr lang="en-US" dirty="0"/>
              <a:t>Stokes, R. (2007). Relationships and networks for shaping events tourism: An Australian study. Event Management, Vol. 10, pp. 145–158</a:t>
            </a:r>
          </a:p>
          <a:p>
            <a:pPr algn="just"/>
            <a:r>
              <a:rPr lang="en-US" i="1" dirty="0" smtClean="0"/>
              <a:t>This </a:t>
            </a:r>
            <a:r>
              <a:rPr lang="en-US" i="1" dirty="0"/>
              <a:t>article shows how convergent interviews were used to identify themes and issues and refine a theoretical framework for multiple case research in the events tourism domain. In particular, the research examined how and why </a:t>
            </a:r>
            <a:r>
              <a:rPr lang="en-US" i="1" dirty="0" err="1"/>
              <a:t>interorganizational</a:t>
            </a:r>
            <a:r>
              <a:rPr lang="en-US" i="1" dirty="0"/>
              <a:t> relationships of public sector events development agencies impact upon events tourism strategy making in Australia. The body of knowledge about </a:t>
            </a:r>
            <a:r>
              <a:rPr lang="en-US" i="1" dirty="0" err="1"/>
              <a:t>interorganizational</a:t>
            </a:r>
            <a:r>
              <a:rPr lang="en-US" i="1" dirty="0"/>
              <a:t> relationships and networks and tourism strategies, including events tourism, provided the platform to study four research issues. Findings showed that the public sector environment, a diversity of strategy forms and processes, a range of network and relationship characteristics, and incentives and disincentives for using networks in strategy making were valuable themes to investigate in the case research.</a:t>
            </a:r>
            <a:endParaRPr lang="en-US" dirty="0"/>
          </a:p>
          <a:p>
            <a:pPr marL="0" indent="0" algn="just">
              <a:buNone/>
            </a:pPr>
            <a:endParaRPr lang="en-US" dirty="0"/>
          </a:p>
          <a:p>
            <a:pPr algn="just"/>
            <a:r>
              <a:rPr lang="en-US" i="1" dirty="0"/>
              <a:t>Key words: </a:t>
            </a:r>
            <a:r>
              <a:rPr lang="en-US" i="1" dirty="0" err="1"/>
              <a:t>Interorganizational</a:t>
            </a:r>
            <a:r>
              <a:rPr lang="en-US" i="1" dirty="0"/>
              <a:t> relationships; Networks; Events tourism; Australia</a:t>
            </a:r>
            <a:endParaRPr lang="en-US" dirty="0"/>
          </a:p>
        </p:txBody>
      </p:sp>
    </p:spTree>
    <p:extLst>
      <p:ext uri="{BB962C8B-B14F-4D97-AF65-F5344CB8AC3E}">
        <p14:creationId xmlns:p14="http://schemas.microsoft.com/office/powerpoint/2010/main" val="401817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6.3 Collaboration Theory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r>
              <a:rPr lang="en-US" dirty="0" smtClean="0"/>
              <a:t>In </a:t>
            </a:r>
            <a:r>
              <a:rPr lang="en-US" dirty="0"/>
              <a:t>the second step, "Direction Setting", a shared vision and plan have to be worked out, preferably through consensus building. </a:t>
            </a:r>
            <a:endParaRPr lang="en-US" dirty="0" smtClean="0"/>
          </a:p>
          <a:p>
            <a:r>
              <a:rPr lang="en-US" dirty="0" smtClean="0"/>
              <a:t>This </a:t>
            </a:r>
            <a:r>
              <a:rPr lang="en-US" dirty="0"/>
              <a:t>might necessitate a lot of discussion about values and goals, resources and responsibilities. A critical decision-point will arise when it becomes clear that either consensus is possible or some other form of democratic voting will be required to move on. </a:t>
            </a:r>
            <a:endParaRPr lang="en-US" dirty="0" smtClean="0"/>
          </a:p>
          <a:p>
            <a:r>
              <a:rPr lang="en-US" dirty="0" smtClean="0"/>
              <a:t>Failure </a:t>
            </a:r>
            <a:r>
              <a:rPr lang="en-US" dirty="0"/>
              <a:t>will mean that true collaboration is not possible, at least among the assembled stakeholders.  </a:t>
            </a:r>
            <a:endParaRPr lang="en-US" dirty="0" smtClean="0"/>
          </a:p>
          <a:p>
            <a:r>
              <a:rPr lang="en-US" dirty="0" smtClean="0"/>
              <a:t>In </a:t>
            </a:r>
            <a:r>
              <a:rPr lang="en-US" dirty="0"/>
              <a:t>the third and final step, implementation, an action plan will be needed to ensure that tasks are completed. </a:t>
            </a:r>
            <a:endParaRPr lang="en-US" dirty="0" smtClean="0"/>
          </a:p>
          <a:p>
            <a:r>
              <a:rPr lang="en-US" dirty="0" smtClean="0"/>
              <a:t>Monitoring </a:t>
            </a:r>
            <a:r>
              <a:rPr lang="en-US" dirty="0"/>
              <a:t>and evaluation are required, plus ongoing efforts to ensure that the true spirit of collaboration is being pursued and not some hidden agenda by the more powerful. </a:t>
            </a:r>
            <a:endParaRPr lang="en-US" dirty="0" smtClean="0"/>
          </a:p>
          <a:p>
            <a:r>
              <a:rPr lang="en-US" dirty="0" smtClean="0"/>
              <a:t>A </a:t>
            </a:r>
            <a:r>
              <a:rPr lang="en-US" dirty="0"/>
              <a:t>question will always emerge - do we need a new organization to run the collaboration or can we all share in the administration? </a:t>
            </a:r>
          </a:p>
          <a:p>
            <a:r>
              <a:rPr lang="en-US" dirty="0"/>
              <a:t>The relevance of the "political market square" is clear, and that concept is discussed later. </a:t>
            </a:r>
          </a:p>
        </p:txBody>
      </p:sp>
    </p:spTree>
    <p:extLst>
      <p:ext uri="{BB962C8B-B14F-4D97-AF65-F5344CB8AC3E}">
        <p14:creationId xmlns:p14="http://schemas.microsoft.com/office/powerpoint/2010/main" val="345741179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a:t>
            </a:r>
            <a:r>
              <a:rPr lang="en-US" dirty="0" smtClean="0"/>
              <a:t>.  Discussion Questions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311635937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a:t>
            </a:r>
            <a:r>
              <a:rPr lang="en-US" dirty="0" smtClean="0"/>
              <a:t>. Assessment Activities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305890313"/>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1984"/>
            <a:ext cx="5601559" cy="1107996"/>
          </a:xfrm>
          <a:prstGeom prst="rect">
            <a:avLst/>
          </a:prstGeom>
          <a:noFill/>
        </p:spPr>
        <p:txBody>
          <a:bodyPr wrap="square" rtlCol="0">
            <a:spAutoFit/>
          </a:bodyPr>
          <a:lstStyle/>
          <a:p>
            <a:pPr algn="ctr"/>
            <a:r>
              <a:rPr lang="en-US" sz="6600" dirty="0" smtClean="0"/>
              <a:t>THANK YOU</a:t>
            </a:r>
            <a:endParaRPr lang="en-US" sz="6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757" y="1915133"/>
            <a:ext cx="5272391" cy="4942867"/>
          </a:xfrm>
          <a:prstGeom prst="rect">
            <a:avLst/>
          </a:prstGeom>
        </p:spPr>
      </p:pic>
    </p:spTree>
    <p:extLst>
      <p:ext uri="{BB962C8B-B14F-4D97-AF65-F5344CB8AC3E}">
        <p14:creationId xmlns:p14="http://schemas.microsoft.com/office/powerpoint/2010/main" val="173995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92494"/>
          </a:xfrm>
        </p:spPr>
        <p:txBody>
          <a:bodyPr>
            <a:normAutofit fontScale="70000" lnSpcReduction="20000"/>
          </a:bodyPr>
          <a:lstStyle/>
          <a:p>
            <a:r>
              <a:rPr lang="en-US" dirty="0"/>
              <a:t>Of the many management-oriented theories, concepts and models available, stakeholder theory (ST) is one of the few that has found a firm place in event management and event tourism, both the research literature and in practice. Why? </a:t>
            </a:r>
            <a:endParaRPr lang="en-US" dirty="0" smtClean="0"/>
          </a:p>
          <a:p>
            <a:r>
              <a:rPr lang="en-US" dirty="0" smtClean="0"/>
              <a:t>Because </a:t>
            </a:r>
            <a:r>
              <a:rPr lang="en-US" dirty="0"/>
              <a:t>of the vital importance of knowing and managing stakeholders in all contexts, whether it is a single event, a city or destination, or a business dealing with events. The influence of stakeholders cannot be ignored, as they are an inherent part of planning, marketing and management. </a:t>
            </a:r>
          </a:p>
          <a:p>
            <a:r>
              <a:rPr lang="en-US" dirty="0"/>
              <a:t>Once you understand the basics as described in this book you should be able to identify and classify your organization or event's stakeholders and develop appropriate management tools reflecting your needs. </a:t>
            </a:r>
            <a:endParaRPr lang="en-US" dirty="0" smtClean="0"/>
          </a:p>
          <a:p>
            <a:r>
              <a:rPr lang="en-US" dirty="0" smtClean="0"/>
              <a:t>Although </a:t>
            </a:r>
            <a:r>
              <a:rPr lang="en-US" dirty="0"/>
              <a:t>the origins of the theory concern a company's external relationships, it is especially important for events and destinations to consider both internal and external stakeholders</a:t>
            </a:r>
            <a:r>
              <a:rPr lang="en-US" dirty="0" smtClean="0"/>
              <a:t>.</a:t>
            </a:r>
          </a:p>
          <a:p>
            <a:r>
              <a:rPr lang="en-US" dirty="0" smtClean="0"/>
              <a:t>The </a:t>
            </a:r>
            <a:r>
              <a:rPr lang="en-US" dirty="0"/>
              <a:t>chapter starts with basic definitions, then goes on to fully explore stakeholder theory</a:t>
            </a:r>
            <a:r>
              <a:rPr lang="en-US" dirty="0" smtClean="0"/>
              <a:t>.</a:t>
            </a:r>
            <a:endParaRPr lang="en-US" dirty="0"/>
          </a:p>
        </p:txBody>
      </p:sp>
    </p:spTree>
    <p:extLst>
      <p:ext uri="{BB962C8B-B14F-4D97-AF65-F5344CB8AC3E}">
        <p14:creationId xmlns:p14="http://schemas.microsoft.com/office/powerpoint/2010/main" val="658931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 Social Exchange Theory</a:t>
            </a:r>
            <a:endParaRPr lang="en-US" dirty="0"/>
          </a:p>
        </p:txBody>
      </p:sp>
      <p:sp>
        <p:nvSpPr>
          <p:cNvPr id="3" name="Content Placeholder 2"/>
          <p:cNvSpPr>
            <a:spLocks noGrp="1"/>
          </p:cNvSpPr>
          <p:nvPr>
            <p:ph idx="1"/>
          </p:nvPr>
        </p:nvSpPr>
        <p:spPr>
          <a:xfrm>
            <a:off x="284163" y="2133600"/>
            <a:ext cx="8574087" cy="3992563"/>
          </a:xfrm>
        </p:spPr>
        <p:txBody>
          <a:bodyPr/>
          <a:lstStyle/>
          <a:p>
            <a:r>
              <a:rPr lang="en-US" dirty="0" smtClean="0"/>
              <a:t>Why </a:t>
            </a:r>
            <a:r>
              <a:rPr lang="en-US" dirty="0"/>
              <a:t>do people and organizations help each other? </a:t>
            </a:r>
            <a:endParaRPr lang="en-US" dirty="0" smtClean="0"/>
          </a:p>
          <a:p>
            <a:r>
              <a:rPr lang="en-US" dirty="0" smtClean="0"/>
              <a:t>The </a:t>
            </a:r>
            <a:r>
              <a:rPr lang="en-US" dirty="0"/>
              <a:t>nature of collaboration is that mutual benefits arise through synergies, with some loss of independence, and that suggests a rational process that can be called "social exchange". </a:t>
            </a:r>
            <a:endParaRPr lang="en-US" dirty="0" smtClean="0"/>
          </a:p>
          <a:p>
            <a:r>
              <a:rPr lang="en-US" dirty="0" smtClean="0"/>
              <a:t>The </a:t>
            </a:r>
            <a:r>
              <a:rPr lang="en-US" dirty="0"/>
              <a:t>Alonso and </a:t>
            </a:r>
            <a:r>
              <a:rPr lang="en-US" dirty="0" err="1"/>
              <a:t>Bressan</a:t>
            </a:r>
            <a:r>
              <a:rPr lang="en-US" dirty="0"/>
              <a:t> article (2013) examines stakeholder collaboration in light of social exchange theory.</a:t>
            </a:r>
          </a:p>
          <a:p>
            <a:endParaRPr lang="en-US" dirty="0"/>
          </a:p>
        </p:txBody>
      </p:sp>
    </p:spTree>
    <p:extLst>
      <p:ext uri="{BB962C8B-B14F-4D97-AF65-F5344CB8AC3E}">
        <p14:creationId xmlns:p14="http://schemas.microsoft.com/office/powerpoint/2010/main" val="156564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smtClean="0"/>
              <a:t>Alonso</a:t>
            </a:r>
            <a:r>
              <a:rPr lang="en-US" dirty="0"/>
              <a:t>, A. &amp; </a:t>
            </a:r>
            <a:r>
              <a:rPr lang="en-US" dirty="0" err="1"/>
              <a:t>Bressan</a:t>
            </a:r>
            <a:r>
              <a:rPr lang="en-US" dirty="0"/>
              <a:t>, A. (2013) Stakeholders’ perspectives on the evolution and benefits of a traditional wine festival: The case of the Grape Festival (“</a:t>
            </a:r>
            <a:r>
              <a:rPr lang="en-US" dirty="0" err="1"/>
              <a:t>Festa</a:t>
            </a:r>
            <a:r>
              <a:rPr lang="en-US" dirty="0"/>
              <a:t> </a:t>
            </a:r>
            <a:r>
              <a:rPr lang="en-US" dirty="0" err="1"/>
              <a:t>dell’Uva</a:t>
            </a:r>
            <a:r>
              <a:rPr lang="en-US" dirty="0"/>
              <a:t>”) in </a:t>
            </a:r>
            <a:r>
              <a:rPr lang="en-US" dirty="0" err="1"/>
              <a:t>Impruneta</a:t>
            </a:r>
            <a:r>
              <a:rPr lang="en-US" dirty="0"/>
              <a:t>, Italy. </a:t>
            </a:r>
            <a:r>
              <a:rPr lang="en-US" i="1" dirty="0"/>
              <a:t>Journal of Convention &amp; Event Tourism, 14</a:t>
            </a:r>
            <a:r>
              <a:rPr lang="en-US" dirty="0"/>
              <a:t> (4), 309-3.</a:t>
            </a:r>
          </a:p>
          <a:p>
            <a:pPr algn="just"/>
            <a:r>
              <a:rPr lang="en-US" i="1" dirty="0"/>
              <a:t>Abstract: This study examines the perceived benefits of the “</a:t>
            </a:r>
            <a:r>
              <a:rPr lang="en-US" i="1" dirty="0" err="1"/>
              <a:t>Festa</a:t>
            </a:r>
            <a:r>
              <a:rPr lang="en-US" i="1" dirty="0"/>
              <a:t> </a:t>
            </a:r>
            <a:r>
              <a:rPr lang="en-US" i="1" dirty="0" err="1"/>
              <a:t>dell’Uva</a:t>
            </a:r>
            <a:r>
              <a:rPr lang="en-US" i="1" dirty="0"/>
              <a:t>” (Grape Festival) in </a:t>
            </a:r>
            <a:r>
              <a:rPr lang="en-US" i="1" dirty="0" err="1"/>
              <a:t>Impruneta</a:t>
            </a:r>
            <a:r>
              <a:rPr lang="en-US" i="1" dirty="0"/>
              <a:t>, Italy, predominantly from local winery and other business owners. Overall, participants’ comments identify the festival’s significant shift of focus, which has resulted in a loss of the original purpose of the festival and undermined the wine sector’s traditional importance. The findings align with some of the tenets of social exchange theory, and have important implications for the future of wine and food festivals. For instance, at times when many communities face socio-economic challenges, preserving their traditional food culture can be vital to maintain their identity.</a:t>
            </a:r>
            <a:endParaRPr lang="en-US" dirty="0"/>
          </a:p>
          <a:p>
            <a:pPr algn="just"/>
            <a:endParaRPr lang="en-US" dirty="0"/>
          </a:p>
          <a:p>
            <a:pPr algn="just"/>
            <a:r>
              <a:rPr lang="en-US" i="1" dirty="0"/>
              <a:t>Keywords: Food and wine festivals, stakeholders, social exchange theory (SET), perceptions, </a:t>
            </a:r>
            <a:r>
              <a:rPr lang="en-US" i="1" dirty="0" err="1"/>
              <a:t>Impruneta</a:t>
            </a:r>
            <a:endParaRPr lang="en-US" dirty="0"/>
          </a:p>
        </p:txBody>
      </p:sp>
    </p:spTree>
    <p:extLst>
      <p:ext uri="{BB962C8B-B14F-4D97-AF65-F5344CB8AC3E}">
        <p14:creationId xmlns:p14="http://schemas.microsoft.com/office/powerpoint/2010/main" val="1454078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Discussion Questions</a:t>
            </a:r>
            <a:endParaRPr lang="en-US" dirty="0"/>
          </a:p>
        </p:txBody>
      </p:sp>
      <p:sp>
        <p:nvSpPr>
          <p:cNvPr id="3" name="Content Placeholder 2"/>
          <p:cNvSpPr>
            <a:spLocks noGrp="1"/>
          </p:cNvSpPr>
          <p:nvPr>
            <p:ph idx="1"/>
          </p:nvPr>
        </p:nvSpPr>
        <p:spPr>
          <a:xfrm>
            <a:off x="284163" y="2133600"/>
            <a:ext cx="8574087" cy="4724400"/>
          </a:xfrm>
        </p:spPr>
        <p:txBody>
          <a:bodyPr>
            <a:normAutofit lnSpcReduction="10000"/>
          </a:bodyPr>
          <a:lstStyle/>
          <a:p>
            <a:pPr lvl="0"/>
            <a:r>
              <a:rPr lang="en-US" dirty="0"/>
              <a:t>Discuss the difference between a stakeholder and a shareholder.  </a:t>
            </a:r>
          </a:p>
          <a:p>
            <a:pPr lvl="0"/>
            <a:r>
              <a:rPr lang="en-US" dirty="0"/>
              <a:t>Why is it important to understand who is our internal and external stakeholders?</a:t>
            </a:r>
          </a:p>
          <a:p>
            <a:pPr lvl="0"/>
            <a:r>
              <a:rPr lang="en-US" dirty="0"/>
              <a:t>What is the role of stakeholder theory to event management and tourism?</a:t>
            </a:r>
          </a:p>
          <a:p>
            <a:pPr lvl="0"/>
            <a:r>
              <a:rPr lang="en-US" dirty="0"/>
              <a:t>Discuss social responsibility and how it influences stakeholder management.</a:t>
            </a:r>
          </a:p>
          <a:p>
            <a:pPr lvl="0"/>
            <a:r>
              <a:rPr lang="en-US" dirty="0"/>
              <a:t>Understand the relevance of systems theory, social network theory, collaboration theory and social exchange theory.</a:t>
            </a:r>
          </a:p>
          <a:p>
            <a:pPr marL="0" indent="0">
              <a:buNone/>
            </a:pPr>
            <a:endParaRPr lang="en-US" dirty="0"/>
          </a:p>
        </p:txBody>
      </p:sp>
    </p:spTree>
    <p:extLst>
      <p:ext uri="{BB962C8B-B14F-4D97-AF65-F5344CB8AC3E}">
        <p14:creationId xmlns:p14="http://schemas.microsoft.com/office/powerpoint/2010/main" val="266803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Assessment Activities</a:t>
            </a:r>
            <a:endParaRPr lang="en-US" dirty="0"/>
          </a:p>
        </p:txBody>
      </p:sp>
      <p:sp>
        <p:nvSpPr>
          <p:cNvPr id="3" name="Content Placeholder 2"/>
          <p:cNvSpPr>
            <a:spLocks noGrp="1"/>
          </p:cNvSpPr>
          <p:nvPr>
            <p:ph idx="1"/>
          </p:nvPr>
        </p:nvSpPr>
        <p:spPr>
          <a:xfrm>
            <a:off x="284163" y="2133600"/>
            <a:ext cx="8574087" cy="4724400"/>
          </a:xfrm>
        </p:spPr>
        <p:txBody>
          <a:bodyPr/>
          <a:lstStyle/>
          <a:p>
            <a:endParaRPr lang="en-US" dirty="0"/>
          </a:p>
        </p:txBody>
      </p:sp>
    </p:spTree>
    <p:extLst>
      <p:ext uri="{BB962C8B-B14F-4D97-AF65-F5344CB8AC3E}">
        <p14:creationId xmlns:p14="http://schemas.microsoft.com/office/powerpoint/2010/main" val="1420561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04179"/>
            <a:ext cx="7620000" cy="5238750"/>
          </a:xfrm>
          <a:prstGeom prst="rect">
            <a:avLst/>
          </a:prstGeom>
        </p:spPr>
      </p:pic>
    </p:spTree>
    <p:extLst>
      <p:ext uri="{BB962C8B-B14F-4D97-AF65-F5344CB8AC3E}">
        <p14:creationId xmlns:p14="http://schemas.microsoft.com/office/powerpoint/2010/main" val="3526551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CHAPTER: 2</a:t>
            </a:r>
            <a:endParaRPr lang="en-US" dirty="0"/>
          </a:p>
        </p:txBody>
      </p:sp>
      <p:sp>
        <p:nvSpPr>
          <p:cNvPr id="8" name="Text Placeholder 7"/>
          <p:cNvSpPr>
            <a:spLocks noGrp="1"/>
          </p:cNvSpPr>
          <p:nvPr>
            <p:ph type="body" idx="1"/>
          </p:nvPr>
        </p:nvSpPr>
        <p:spPr/>
        <p:txBody>
          <a:bodyPr/>
          <a:lstStyle/>
          <a:p>
            <a:r>
              <a:rPr lang="en-US" dirty="0" smtClean="0"/>
              <a:t>PERSPECTIVES ON STAKEHOLDER THEORY</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653"/>
            <a:ext cx="7620000" cy="5000625"/>
          </a:xfrm>
          <a:prstGeom prst="rect">
            <a:avLst/>
          </a:prstGeom>
        </p:spPr>
      </p:pic>
    </p:spTree>
    <p:extLst>
      <p:ext uri="{BB962C8B-B14F-4D97-AF65-F5344CB8AC3E}">
        <p14:creationId xmlns:p14="http://schemas.microsoft.com/office/powerpoint/2010/main" val="2353365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Learning Objectives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buNone/>
            </a:pPr>
            <a:r>
              <a:rPr lang="en-US" dirty="0"/>
              <a:t>At the end of the chapter readers should be able to:</a:t>
            </a:r>
          </a:p>
          <a:p>
            <a:pPr lvl="0"/>
            <a:r>
              <a:rPr lang="en-US" dirty="0"/>
              <a:t>Differentiate between the descriptive/empirical, instrumental, managerial, and normative perspectives on stakeholder theory</a:t>
            </a:r>
          </a:p>
          <a:p>
            <a:pPr lvl="0"/>
            <a:r>
              <a:rPr lang="en-US" dirty="0"/>
              <a:t>Understand the Clarkson Principles in the context of Corporate Social Responsibility (CSR)</a:t>
            </a:r>
          </a:p>
          <a:p>
            <a:pPr lvl="0"/>
            <a:r>
              <a:rPr lang="en-US" dirty="0"/>
              <a:t>Describe Carroll's CSR Pyramid Model adapted and modified for events and tourism</a:t>
            </a:r>
          </a:p>
          <a:p>
            <a:pPr lvl="0"/>
            <a:r>
              <a:rPr lang="en-US" dirty="0"/>
              <a:t>Identify primary and secondary stakeholders; active and passive</a:t>
            </a:r>
          </a:p>
          <a:p>
            <a:pPr lvl="0"/>
            <a:r>
              <a:rPr lang="en-US" dirty="0"/>
              <a:t>Defining and classifying stakeholders: </a:t>
            </a:r>
          </a:p>
          <a:p>
            <a:pPr lvl="0"/>
            <a:r>
              <a:rPr lang="en-US" dirty="0"/>
              <a:t>Demonstrate stakeholder salience (combining power, legitimacy, and urgency) in the context of events and tourism</a:t>
            </a:r>
          </a:p>
          <a:p>
            <a:pPr lvl="0"/>
            <a:r>
              <a:rPr lang="en-US" dirty="0"/>
              <a:t>Compare event and tourism stakeholders and their roles</a:t>
            </a:r>
          </a:p>
          <a:p>
            <a:pPr marL="0" indent="0">
              <a:buNone/>
            </a:pPr>
            <a:endParaRPr lang="en-US" dirty="0"/>
          </a:p>
        </p:txBody>
      </p:sp>
    </p:spTree>
    <p:extLst>
      <p:ext uri="{BB962C8B-B14F-4D97-AF65-F5344CB8AC3E}">
        <p14:creationId xmlns:p14="http://schemas.microsoft.com/office/powerpoint/2010/main" val="131314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This chapter provides elaboration of stakeholder theory, commencing with four general perspectives on stakeholder theory as identified by Donaldson and Preston (1995). </a:t>
            </a:r>
          </a:p>
          <a:p>
            <a:r>
              <a:rPr lang="en-US" dirty="0" smtClean="0"/>
              <a:t>This </a:t>
            </a:r>
            <a:r>
              <a:rPr lang="en-US" dirty="0"/>
              <a:t>is followed by a discussion of how CSR or corporate social responsibility has influenced thinking about stakeholders and forms an integral part of the normative perspective. </a:t>
            </a:r>
            <a:endParaRPr lang="en-US" dirty="0" smtClean="0"/>
          </a:p>
          <a:p>
            <a:r>
              <a:rPr lang="en-US" dirty="0" smtClean="0"/>
              <a:t>Carroll's </a:t>
            </a:r>
            <a:r>
              <a:rPr lang="en-US" dirty="0"/>
              <a:t>(1993) popular CSR model has been adapted and modified for this book, providing a more integrated and relevant approach</a:t>
            </a:r>
            <a:r>
              <a:rPr lang="en-US" dirty="0" smtClean="0"/>
              <a:t>.</a:t>
            </a:r>
            <a:endParaRPr lang="en-US" dirty="0"/>
          </a:p>
          <a:p>
            <a:r>
              <a:rPr lang="en-US" dirty="0"/>
              <a:t>Defining and classifying stakeholders is the third major topic covered, drawing first on generic stakeholder theory and commencing with a discussion of primary and secondary, active and passive stakeholders. </a:t>
            </a:r>
            <a:endParaRPr lang="en-US" dirty="0" smtClean="0"/>
          </a:p>
          <a:p>
            <a:r>
              <a:rPr lang="en-US" dirty="0" smtClean="0"/>
              <a:t>Particularly </a:t>
            </a:r>
            <a:r>
              <a:rPr lang="en-US" dirty="0"/>
              <a:t>attention is given to the framework provided by Mitchell, </a:t>
            </a:r>
            <a:r>
              <a:rPr lang="en-US" dirty="0" err="1"/>
              <a:t>Agle</a:t>
            </a:r>
            <a:r>
              <a:rPr lang="en-US" dirty="0"/>
              <a:t> and Wood (1997) that defines "stockholder salience" as a combination of 'legitimacy, power and urgency". These terms are explored in detail. </a:t>
            </a:r>
            <a:endParaRPr lang="en-US" dirty="0" smtClean="0"/>
          </a:p>
          <a:p>
            <a:r>
              <a:rPr lang="en-US" dirty="0" smtClean="0"/>
              <a:t>The </a:t>
            </a:r>
            <a:r>
              <a:rPr lang="en-US" dirty="0"/>
              <a:t>chapter concludes with an examination of event and tourism stakeholders, including a diagram and Research Notes from the events and tourism literature.</a:t>
            </a:r>
          </a:p>
          <a:p>
            <a:endParaRPr lang="en-US" dirty="0"/>
          </a:p>
        </p:txBody>
      </p:sp>
    </p:spTree>
    <p:extLst>
      <p:ext uri="{BB962C8B-B14F-4D97-AF65-F5344CB8AC3E}">
        <p14:creationId xmlns:p14="http://schemas.microsoft.com/office/powerpoint/2010/main" val="3585732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pPr>
              <a:spcBef>
                <a:spcPts val="0"/>
              </a:spcBef>
            </a:pPr>
            <a:r>
              <a:rPr lang="en-US" b="1" u="sng" dirty="0"/>
              <a:t>Primary Stakeholders:</a:t>
            </a:r>
            <a:r>
              <a:rPr lang="en-US" dirty="0"/>
              <a:t> </a:t>
            </a:r>
          </a:p>
          <a:p>
            <a:pPr>
              <a:spcBef>
                <a:spcPts val="0"/>
              </a:spcBef>
            </a:pPr>
            <a:r>
              <a:rPr lang="en-US" dirty="0"/>
              <a:t>Primary stakeholders are those stakeholders that have a direct stake in the organization and its success. (Clarkson, 1995</a:t>
            </a:r>
            <a:r>
              <a:rPr lang="en-US" dirty="0" smtClean="0"/>
              <a:t>)</a:t>
            </a:r>
            <a:endParaRPr lang="en-US" dirty="0"/>
          </a:p>
          <a:p>
            <a:pPr>
              <a:spcBef>
                <a:spcPts val="0"/>
              </a:spcBef>
            </a:pPr>
            <a:endParaRPr lang="en-US" b="1" u="sng" dirty="0" smtClean="0"/>
          </a:p>
          <a:p>
            <a:pPr>
              <a:spcBef>
                <a:spcPts val="0"/>
              </a:spcBef>
            </a:pPr>
            <a:r>
              <a:rPr lang="en-US" b="1" u="sng" dirty="0" smtClean="0"/>
              <a:t>Secondary </a:t>
            </a:r>
            <a:r>
              <a:rPr lang="en-US" b="1" u="sng" dirty="0"/>
              <a:t>Stakeholders:</a:t>
            </a:r>
            <a:endParaRPr lang="en-US" dirty="0"/>
          </a:p>
          <a:p>
            <a:pPr>
              <a:spcBef>
                <a:spcPts val="0"/>
              </a:spcBef>
            </a:pPr>
            <a:r>
              <a:rPr lang="en-US" dirty="0"/>
              <a:t>Secondary stakeholders are those that have a public or special interest stake in the organization. (Clarkson, 1995)</a:t>
            </a:r>
          </a:p>
          <a:p>
            <a:pPr>
              <a:spcBef>
                <a:spcPts val="0"/>
              </a:spcBef>
            </a:pPr>
            <a:endParaRPr lang="en-US" b="1" u="sng" dirty="0" smtClean="0"/>
          </a:p>
          <a:p>
            <a:pPr>
              <a:spcBef>
                <a:spcPts val="0"/>
              </a:spcBef>
            </a:pPr>
            <a:r>
              <a:rPr lang="en-US" b="1" u="sng" dirty="0" smtClean="0"/>
              <a:t>Active </a:t>
            </a:r>
            <a:r>
              <a:rPr lang="en-US" b="1" u="sng" dirty="0"/>
              <a:t>Stakeholders:</a:t>
            </a:r>
          </a:p>
          <a:p>
            <a:pPr>
              <a:spcBef>
                <a:spcPts val="0"/>
              </a:spcBef>
            </a:pPr>
            <a:r>
              <a:rPr lang="en-US" dirty="0"/>
              <a:t>Active Stakeholders want to be involved and therefore require a variety of engagement efforts, from public meetings to inclusion on boards of directors (</a:t>
            </a:r>
            <a:r>
              <a:rPr lang="en-US" dirty="0" err="1"/>
              <a:t>Ponsford</a:t>
            </a:r>
            <a:r>
              <a:rPr lang="en-US" dirty="0"/>
              <a:t> and Williams, 2010).</a:t>
            </a:r>
          </a:p>
          <a:p>
            <a:pPr>
              <a:spcBef>
                <a:spcPts val="0"/>
              </a:spcBef>
            </a:pPr>
            <a:endParaRPr lang="en-US" b="1" u="sng" dirty="0" smtClean="0"/>
          </a:p>
          <a:p>
            <a:pPr>
              <a:spcBef>
                <a:spcPts val="0"/>
              </a:spcBef>
            </a:pPr>
            <a:r>
              <a:rPr lang="en-US" b="1" u="sng" dirty="0" smtClean="0"/>
              <a:t>Passive </a:t>
            </a:r>
            <a:r>
              <a:rPr lang="en-US" b="1" u="sng" dirty="0"/>
              <a:t>Stakeholders</a:t>
            </a:r>
          </a:p>
          <a:p>
            <a:pPr>
              <a:spcBef>
                <a:spcPts val="0"/>
              </a:spcBef>
            </a:pPr>
            <a:r>
              <a:rPr lang="en-US" dirty="0"/>
              <a:t>Passive Stakeholders just want to be kept informed, necessitating attention to the various media that can best reach them, and to two-way communication channels. (</a:t>
            </a:r>
            <a:r>
              <a:rPr lang="en-US" dirty="0" err="1"/>
              <a:t>Ponsford</a:t>
            </a:r>
            <a:r>
              <a:rPr lang="en-US" dirty="0"/>
              <a:t> and Williams, 2010).</a:t>
            </a:r>
          </a:p>
          <a:p>
            <a:pPr>
              <a:spcBef>
                <a:spcPts val="0"/>
              </a:spcBef>
            </a:pPr>
            <a:endParaRPr lang="en-US" dirty="0"/>
          </a:p>
        </p:txBody>
      </p:sp>
    </p:spTree>
    <p:extLst>
      <p:ext uri="{BB962C8B-B14F-4D97-AF65-F5344CB8AC3E}">
        <p14:creationId xmlns:p14="http://schemas.microsoft.com/office/powerpoint/2010/main" val="337964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Karin Weber – Hong Kong Polytechnic University – Hong Kong</a:t>
            </a:r>
          </a:p>
          <a:p>
            <a:endParaRPr lang="en-US" dirty="0"/>
          </a:p>
        </p:txBody>
      </p:sp>
    </p:spTree>
    <p:extLst>
      <p:ext uri="{BB962C8B-B14F-4D97-AF65-F5344CB8AC3E}">
        <p14:creationId xmlns:p14="http://schemas.microsoft.com/office/powerpoint/2010/main" val="54446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379379" y="2133600"/>
            <a:ext cx="8478871" cy="4724400"/>
          </a:xfrm>
        </p:spPr>
        <p:txBody>
          <a:bodyPr>
            <a:normAutofit fontScale="62500" lnSpcReduction="20000"/>
          </a:bodyPr>
          <a:lstStyle/>
          <a:p>
            <a:r>
              <a:rPr lang="en-US" dirty="0"/>
              <a:t>To get the reader thinking about stakeholders and their management, consider these scenarios:</a:t>
            </a:r>
          </a:p>
          <a:p>
            <a:pPr lvl="1"/>
            <a:r>
              <a:rPr lang="en-US" i="1" dirty="0"/>
              <a:t>The festival's arts director and all the artistic staff and volunteers want to change the program in substantial ways in order to attract new audiences, but the Chairperson of the board of directors (who was the founder of the festival and remains entrenched) is adamant that nothing will ever change. It is a classic case of an organizational culture conflict (I have seen this myself, and it can be messy!) and it raises issues that involve both internal stakeholders (staff, volunteers, directors) and external stakeholders - especially those bodies giving financial support to the festival who want it to become more financially sustainable. How is it to be resolved</a:t>
            </a:r>
            <a:r>
              <a:rPr lang="en-US" i="1" dirty="0" smtClean="0"/>
              <a:t>?</a:t>
            </a:r>
          </a:p>
          <a:p>
            <a:pPr lvl="1"/>
            <a:endParaRPr lang="en-US" dirty="0"/>
          </a:p>
          <a:p>
            <a:pPr lvl="1"/>
            <a:r>
              <a:rPr lang="en-US" i="1" dirty="0" smtClean="0"/>
              <a:t>A member-based Destination Marketing Organization (DMO) is developing and marketing an event portfolio to maximize tourism and other economic benefits for the city, but some of the events the wants to promote and grow are funded and coordinated within the city's arts and culture department. In fact, cities and destinations often have multiple portfolios of events pertaining to separate policy fields such as tourism, arts, culture, sport, health or leisure. How do all these stakeholders (some businesses, others local government, still others not-for-profits) agree on goals and strategy? Who is responsible for bringing them together and working towards consensus?</a:t>
            </a:r>
          </a:p>
          <a:p>
            <a:pPr lvl="1"/>
            <a:endParaRPr lang="en-US" dirty="0" smtClean="0"/>
          </a:p>
          <a:p>
            <a:pPr lvl="1"/>
            <a:r>
              <a:rPr lang="en-US" i="1" dirty="0" smtClean="0"/>
              <a:t>An </a:t>
            </a:r>
            <a:r>
              <a:rPr lang="en-US" i="1" dirty="0"/>
              <a:t>international sport governing body owns the rights to host a popular event that is in high demand, and so they obtain many concessions and large bidding fees from cities or countries that want the event. The event owners have power, at least up to the point where the rights to host the event are granted, then the organizers have the obligation to get it done. Relationships between stakeholders often involve unbalanced power relationships, questions of legitimacy (i.e., who should be involved or consulted) and an inequitable distribution of benefits and costs</a:t>
            </a:r>
            <a:r>
              <a:rPr lang="en-US" i="1" dirty="0" smtClean="0"/>
              <a:t>.</a:t>
            </a:r>
            <a:endParaRPr lang="en-US" dirty="0"/>
          </a:p>
          <a:p>
            <a:endParaRPr lang="en-US" dirty="0"/>
          </a:p>
        </p:txBody>
      </p:sp>
    </p:spTree>
    <p:extLst>
      <p:ext uri="{BB962C8B-B14F-4D97-AF65-F5344CB8AC3E}">
        <p14:creationId xmlns:p14="http://schemas.microsoft.com/office/powerpoint/2010/main" val="3473214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Karin Weber – Hong Kong Polytechnic University – Hong Kong</a:t>
            </a:r>
          </a:p>
          <a:p>
            <a:endParaRPr lang="en-US" dirty="0"/>
          </a:p>
        </p:txBody>
      </p:sp>
    </p:spTree>
    <p:extLst>
      <p:ext uri="{BB962C8B-B14F-4D97-AF65-F5344CB8AC3E}">
        <p14:creationId xmlns:p14="http://schemas.microsoft.com/office/powerpoint/2010/main" val="968704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Case Study</a:t>
            </a:r>
            <a:endParaRPr lang="en-US" dirty="0"/>
          </a:p>
        </p:txBody>
      </p:sp>
      <p:sp>
        <p:nvSpPr>
          <p:cNvPr id="3" name="Content Placeholder 2"/>
          <p:cNvSpPr>
            <a:spLocks noGrp="1"/>
          </p:cNvSpPr>
          <p:nvPr>
            <p:ph idx="1"/>
          </p:nvPr>
        </p:nvSpPr>
        <p:spPr>
          <a:xfrm>
            <a:off x="284163" y="2133600"/>
            <a:ext cx="8574087" cy="4724400"/>
          </a:xfrm>
        </p:spPr>
        <p:txBody>
          <a:bodyPr/>
          <a:lstStyle/>
          <a:p>
            <a:r>
              <a:rPr lang="en-US" b="1" u="sng" dirty="0"/>
              <a:t>Karin Weber – Hong Kong Polytechnic University – Hong Kong</a:t>
            </a:r>
          </a:p>
          <a:p>
            <a:endParaRPr lang="en-US" dirty="0"/>
          </a:p>
        </p:txBody>
      </p:sp>
    </p:spTree>
    <p:extLst>
      <p:ext uri="{BB962C8B-B14F-4D97-AF65-F5344CB8AC3E}">
        <p14:creationId xmlns:p14="http://schemas.microsoft.com/office/powerpoint/2010/main" val="968704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Four Perspectives on Stakeholder Theory</a:t>
            </a:r>
            <a:endParaRPr lang="en-US" dirty="0"/>
          </a:p>
        </p:txBody>
      </p:sp>
      <p:sp>
        <p:nvSpPr>
          <p:cNvPr id="3" name="Content Placeholder 2"/>
          <p:cNvSpPr>
            <a:spLocks noGrp="1"/>
          </p:cNvSpPr>
          <p:nvPr>
            <p:ph idx="1"/>
          </p:nvPr>
        </p:nvSpPr>
        <p:spPr>
          <a:xfrm>
            <a:off x="284163" y="2133600"/>
            <a:ext cx="8574087" cy="3992563"/>
          </a:xfrm>
        </p:spPr>
        <p:txBody>
          <a:bodyPr/>
          <a:lstStyle/>
          <a:p>
            <a:r>
              <a:rPr lang="en-US" dirty="0"/>
              <a:t>As mentioned, "stakeholder theory" is not a unified, coherent model or set of principles. </a:t>
            </a:r>
          </a:p>
          <a:p>
            <a:r>
              <a:rPr lang="en-US" dirty="0" smtClean="0"/>
              <a:t>In </a:t>
            </a:r>
            <a:r>
              <a:rPr lang="en-US" dirty="0"/>
              <a:t>fact, there are four perspectives of "theses" to be considered, and they are all relevant to events and tourism management. </a:t>
            </a:r>
          </a:p>
          <a:p>
            <a:endParaRPr lang="en-US" dirty="0"/>
          </a:p>
        </p:txBody>
      </p:sp>
    </p:spTree>
    <p:extLst>
      <p:ext uri="{BB962C8B-B14F-4D97-AF65-F5344CB8AC3E}">
        <p14:creationId xmlns:p14="http://schemas.microsoft.com/office/powerpoint/2010/main" val="1048165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.1 Descriptive/Empirical</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smtClean="0"/>
              <a:t>A </a:t>
            </a:r>
            <a:r>
              <a:rPr lang="en-US" dirty="0"/>
              <a:t>basic tenet in the Donaldson and Preston perspective is that corporations exist as collections of both collaborative and competitive interests. </a:t>
            </a:r>
            <a:endParaRPr lang="en-US" dirty="0" smtClean="0"/>
          </a:p>
          <a:p>
            <a:r>
              <a:rPr lang="en-US" dirty="0" smtClean="0"/>
              <a:t>Researchers </a:t>
            </a:r>
            <a:r>
              <a:rPr lang="en-US" dirty="0"/>
              <a:t>study how organizations work in this environment and what happens in the real world. </a:t>
            </a:r>
            <a:endParaRPr lang="en-US" dirty="0" smtClean="0"/>
          </a:p>
          <a:p>
            <a:r>
              <a:rPr lang="en-US" dirty="0" smtClean="0"/>
              <a:t>Researchers </a:t>
            </a:r>
            <a:r>
              <a:rPr lang="en-US" dirty="0"/>
              <a:t>(or managers) identify and analyze the stakeholders of an organization and how the relationships are managed, as well as how this affects the organization. </a:t>
            </a:r>
          </a:p>
          <a:p>
            <a:r>
              <a:rPr lang="en-US" dirty="0"/>
              <a:t>Owners/managers can be asked to do a stakeholder map (explained later) as a tool in exploring stakeholder relationships. </a:t>
            </a:r>
            <a:endParaRPr lang="en-US" dirty="0" smtClean="0"/>
          </a:p>
          <a:p>
            <a:r>
              <a:rPr lang="en-US" dirty="0" smtClean="0"/>
              <a:t>This </a:t>
            </a:r>
            <a:r>
              <a:rPr lang="en-US" dirty="0"/>
              <a:t>was the approach taken by Getz, Andersson and Larson (2007) in describing the often overlapping and dynamic roles of festival stakeholders. </a:t>
            </a:r>
            <a:endParaRPr lang="en-US" dirty="0" smtClean="0"/>
          </a:p>
          <a:p>
            <a:r>
              <a:rPr lang="en-US" dirty="0" smtClean="0"/>
              <a:t>Description </a:t>
            </a:r>
            <a:r>
              <a:rPr lang="en-US" dirty="0"/>
              <a:t>is often the first step in theory development, and this kind of knowledge can help managers in a value-free manner.</a:t>
            </a:r>
          </a:p>
          <a:p>
            <a:endParaRPr lang="en-US" dirty="0"/>
          </a:p>
        </p:txBody>
      </p:sp>
    </p:spTree>
    <p:extLst>
      <p:ext uri="{BB962C8B-B14F-4D97-AF65-F5344CB8AC3E}">
        <p14:creationId xmlns:p14="http://schemas.microsoft.com/office/powerpoint/2010/main" val="1216992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.2 Instrumental</a:t>
            </a:r>
            <a:endParaRPr lang="en-US" dirty="0"/>
          </a:p>
        </p:txBody>
      </p:sp>
      <p:sp>
        <p:nvSpPr>
          <p:cNvPr id="3" name="Content Placeholder 2"/>
          <p:cNvSpPr>
            <a:spLocks noGrp="1"/>
          </p:cNvSpPr>
          <p:nvPr>
            <p:ph idx="1"/>
          </p:nvPr>
        </p:nvSpPr>
        <p:spPr>
          <a:xfrm>
            <a:off x="284163" y="2133600"/>
            <a:ext cx="8574087" cy="4724400"/>
          </a:xfrm>
        </p:spPr>
        <p:txBody>
          <a:bodyPr>
            <a:normAutofit fontScale="92500"/>
          </a:bodyPr>
          <a:lstStyle/>
          <a:p>
            <a:r>
              <a:rPr lang="en-US" dirty="0"/>
              <a:t>This approach requires determination of how stakeholder relationships and their management actually affect the organization and achievement of its goals</a:t>
            </a:r>
            <a:r>
              <a:rPr lang="en-US" dirty="0" smtClean="0"/>
              <a:t>.</a:t>
            </a:r>
          </a:p>
          <a:p>
            <a:r>
              <a:rPr lang="en-US" dirty="0" smtClean="0"/>
              <a:t> </a:t>
            </a:r>
            <a:r>
              <a:rPr lang="en-US" dirty="0"/>
              <a:t>Ideally, propositions follow on how to manage stakeholders for optimum results. </a:t>
            </a:r>
          </a:p>
          <a:p>
            <a:r>
              <a:rPr lang="en-US" dirty="0"/>
              <a:t>A key question for events is this: what strategies work best to obtain permanent support from key stakeholders such as local authorities? </a:t>
            </a:r>
            <a:endParaRPr lang="en-US" dirty="0" smtClean="0"/>
          </a:p>
          <a:p>
            <a:r>
              <a:rPr lang="en-US" dirty="0" smtClean="0"/>
              <a:t>Theory </a:t>
            </a:r>
            <a:r>
              <a:rPr lang="en-US" dirty="0"/>
              <a:t>derived from this approach can be used to provide guidance to managers. For example, it is quite clear from a wide range of research that ignoring certain external stakeholders is likely to lead to serious problems for organizations. </a:t>
            </a:r>
            <a:endParaRPr lang="en-US" dirty="0" smtClean="0"/>
          </a:p>
          <a:p>
            <a:endParaRPr lang="en-US" dirty="0"/>
          </a:p>
        </p:txBody>
      </p:sp>
    </p:spTree>
    <p:extLst>
      <p:ext uri="{BB962C8B-B14F-4D97-AF65-F5344CB8AC3E}">
        <p14:creationId xmlns:p14="http://schemas.microsoft.com/office/powerpoint/2010/main" val="1432199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.2 Instrumental</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smtClean="0"/>
              <a:t>Event </a:t>
            </a:r>
            <a:r>
              <a:rPr lang="en-US" dirty="0"/>
              <a:t>researchers have also identified the advantages of forging long-term sponsorship relationships, and of inviting key stakeholders to join the decision-making process; </a:t>
            </a:r>
            <a:endParaRPr lang="en-US" dirty="0" smtClean="0"/>
          </a:p>
          <a:p>
            <a:r>
              <a:rPr lang="en-US" dirty="0"/>
              <a:t>I</a:t>
            </a:r>
            <a:r>
              <a:rPr lang="en-US" dirty="0" smtClean="0"/>
              <a:t>t </a:t>
            </a:r>
            <a:r>
              <a:rPr lang="en-US" dirty="0"/>
              <a:t>has also been found that festival managers often pursue a strategy of institutionalization, that is ensuring permanent support from vital stakeholder in exchange for giving up some degree of independence (Getz and Andersson, 2008).</a:t>
            </a:r>
          </a:p>
          <a:p>
            <a:r>
              <a:rPr lang="en-US" dirty="0"/>
              <a:t> </a:t>
            </a:r>
            <a:r>
              <a:rPr lang="en-US" dirty="0" smtClean="0"/>
              <a:t>While </a:t>
            </a:r>
            <a:r>
              <a:rPr lang="en-US" dirty="0"/>
              <a:t>this perspective is crucial in theory development, it does not result in predictive capabilities. </a:t>
            </a:r>
            <a:endParaRPr lang="en-US" dirty="0" smtClean="0"/>
          </a:p>
          <a:p>
            <a:r>
              <a:rPr lang="en-US" dirty="0" smtClean="0"/>
              <a:t>For </a:t>
            </a:r>
            <a:r>
              <a:rPr lang="en-US" dirty="0"/>
              <a:t>example, knowing that many festival managers pursue a strategy of institutionalization does not suggest that all should do it, or that it is feasible, but it gives a strong indication of how certain strategies might work in different situations.  </a:t>
            </a:r>
          </a:p>
          <a:p>
            <a:endParaRPr lang="en-US" dirty="0"/>
          </a:p>
        </p:txBody>
      </p:sp>
    </p:spTree>
    <p:extLst>
      <p:ext uri="{BB962C8B-B14F-4D97-AF65-F5344CB8AC3E}">
        <p14:creationId xmlns:p14="http://schemas.microsoft.com/office/powerpoint/2010/main" val="1478648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.3 Managerial</a:t>
            </a:r>
            <a:endParaRPr lang="en-US" dirty="0"/>
          </a:p>
        </p:txBody>
      </p:sp>
      <p:sp>
        <p:nvSpPr>
          <p:cNvPr id="3" name="Content Placeholder 2"/>
          <p:cNvSpPr>
            <a:spLocks noGrp="1"/>
          </p:cNvSpPr>
          <p:nvPr>
            <p:ph idx="1"/>
          </p:nvPr>
        </p:nvSpPr>
        <p:spPr>
          <a:xfrm>
            <a:off x="284163" y="2133600"/>
            <a:ext cx="8574087" cy="4724400"/>
          </a:xfrm>
        </p:spPr>
        <p:txBody>
          <a:bodyPr/>
          <a:lstStyle/>
          <a:p>
            <a:pPr algn="just"/>
            <a:r>
              <a:rPr lang="en-US" dirty="0"/>
              <a:t>Ideally, research and analysis should lead to theory with general applicability across most or all situations. </a:t>
            </a:r>
            <a:endParaRPr lang="en-US" dirty="0" smtClean="0"/>
          </a:p>
          <a:p>
            <a:pPr algn="just"/>
            <a:r>
              <a:rPr lang="en-US" dirty="0" smtClean="0"/>
              <a:t>This </a:t>
            </a:r>
            <a:r>
              <a:rPr lang="en-US" dirty="0"/>
              <a:t>theory might consist of managerial guidelines, recommended practices, structures, and attitudes to be adopted by managers. </a:t>
            </a:r>
            <a:endParaRPr lang="en-US" dirty="0" smtClean="0"/>
          </a:p>
          <a:p>
            <a:pPr algn="just"/>
            <a:r>
              <a:rPr lang="en-US" dirty="0" smtClean="0"/>
              <a:t>This </a:t>
            </a:r>
            <a:r>
              <a:rPr lang="en-US" dirty="0"/>
              <a:t>is different from a normative approach based on philosophy or ideology.</a:t>
            </a:r>
          </a:p>
          <a:p>
            <a:pPr algn="just"/>
            <a:endParaRPr lang="en-US" dirty="0"/>
          </a:p>
        </p:txBody>
      </p:sp>
    </p:spTree>
    <p:extLst>
      <p:ext uri="{BB962C8B-B14F-4D97-AF65-F5344CB8AC3E}">
        <p14:creationId xmlns:p14="http://schemas.microsoft.com/office/powerpoint/2010/main" val="2349891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.4 Normative</a:t>
            </a:r>
            <a:endParaRPr lang="en-US" dirty="0"/>
          </a:p>
        </p:txBody>
      </p:sp>
      <p:sp>
        <p:nvSpPr>
          <p:cNvPr id="3" name="Content Placeholder 2"/>
          <p:cNvSpPr>
            <a:spLocks noGrp="1"/>
          </p:cNvSpPr>
          <p:nvPr>
            <p:ph idx="1"/>
          </p:nvPr>
        </p:nvSpPr>
        <p:spPr>
          <a:xfrm>
            <a:off x="284163" y="2133599"/>
            <a:ext cx="8574087" cy="4724401"/>
          </a:xfrm>
        </p:spPr>
        <p:txBody>
          <a:bodyPr>
            <a:normAutofit fontScale="92500" lnSpcReduction="20000"/>
          </a:bodyPr>
          <a:lstStyle/>
          <a:p>
            <a:r>
              <a:rPr lang="en-US" dirty="0"/>
              <a:t>In the normative perspective (i.e., a value-based approach), stakeholders are believed to have legitimate interests in the focal organization, meaning that their interests are of intrinsic value to the organization. </a:t>
            </a:r>
            <a:endParaRPr lang="en-US" dirty="0" smtClean="0"/>
          </a:p>
          <a:p>
            <a:r>
              <a:rPr lang="en-US" dirty="0" smtClean="0"/>
              <a:t>Donaldson </a:t>
            </a:r>
            <a:r>
              <a:rPr lang="en-US" dirty="0"/>
              <a:t>and Preston believed that corporations have moral or ethical obligations to take into account the stakeholders who can affect, or are affected by its actions. </a:t>
            </a:r>
            <a:endParaRPr lang="en-US" dirty="0" smtClean="0"/>
          </a:p>
          <a:p>
            <a:r>
              <a:rPr lang="en-US" dirty="0" smtClean="0"/>
              <a:t>This </a:t>
            </a:r>
            <a:r>
              <a:rPr lang="en-US" dirty="0"/>
              <a:t>links directly with Corporate Social Responsibility and the notion of a Social License to Operate (discussed later). </a:t>
            </a:r>
          </a:p>
          <a:p>
            <a:r>
              <a:rPr lang="en-US" dirty="0"/>
              <a:t>Many festivals and events in the public and not-for-profit sectors will subscribe to a normative approach, believing that they have an obligation to consult and engage their most salient stakeholders - especially the public at large. </a:t>
            </a:r>
            <a:endParaRPr lang="en-US" dirty="0" smtClean="0"/>
          </a:p>
          <a:p>
            <a:endParaRPr lang="en-US" dirty="0"/>
          </a:p>
        </p:txBody>
      </p:sp>
    </p:spTree>
    <p:extLst>
      <p:ext uri="{BB962C8B-B14F-4D97-AF65-F5344CB8AC3E}">
        <p14:creationId xmlns:p14="http://schemas.microsoft.com/office/powerpoint/2010/main" val="174212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.4 Normative</a:t>
            </a:r>
            <a:endParaRPr lang="en-US" dirty="0"/>
          </a:p>
        </p:txBody>
      </p:sp>
      <p:sp>
        <p:nvSpPr>
          <p:cNvPr id="3" name="Content Placeholder 2"/>
          <p:cNvSpPr>
            <a:spLocks noGrp="1"/>
          </p:cNvSpPr>
          <p:nvPr>
            <p:ph idx="1"/>
          </p:nvPr>
        </p:nvSpPr>
        <p:spPr>
          <a:xfrm>
            <a:off x="284163" y="2133599"/>
            <a:ext cx="8574087" cy="4724401"/>
          </a:xfrm>
        </p:spPr>
        <p:txBody>
          <a:bodyPr>
            <a:normAutofit fontScale="85000" lnSpcReduction="10000"/>
          </a:bodyPr>
          <a:lstStyle/>
          <a:p>
            <a:r>
              <a:rPr lang="en-US" dirty="0" smtClean="0"/>
              <a:t>Because </a:t>
            </a:r>
            <a:r>
              <a:rPr lang="en-US" dirty="0"/>
              <a:t>of widespread demands for sustainable development and accountability, in many jurisdictions events are being required to adopt new policies and practices that reflect responsibility and sustainability principles. </a:t>
            </a:r>
          </a:p>
          <a:p>
            <a:r>
              <a:rPr lang="en-US" dirty="0"/>
              <a:t>When 'gurus' give advice, managers have to ask "where does this come from?" Is it based solely on philosophy or ideology, or is there a foundation of research and theory behind it? </a:t>
            </a:r>
            <a:endParaRPr lang="en-US" dirty="0" smtClean="0"/>
          </a:p>
          <a:p>
            <a:r>
              <a:rPr lang="en-US" dirty="0" smtClean="0"/>
              <a:t>Concepts </a:t>
            </a:r>
            <a:r>
              <a:rPr lang="en-US" dirty="0"/>
              <a:t>like CSR have gained widespread acceptance for moral reasons, but there is also some weight of research backing it. </a:t>
            </a:r>
            <a:endParaRPr lang="en-US" dirty="0" smtClean="0"/>
          </a:p>
          <a:p>
            <a:r>
              <a:rPr lang="en-US" dirty="0" smtClean="0"/>
              <a:t>The </a:t>
            </a:r>
            <a:r>
              <a:rPr lang="en-US" dirty="0"/>
              <a:t>evidence suggests that corporations might be more successful when they behave in an ethical manner and consider the needs of their stakeholders. </a:t>
            </a:r>
            <a:endParaRPr lang="en-US" dirty="0" smtClean="0"/>
          </a:p>
          <a:p>
            <a:r>
              <a:rPr lang="en-US" dirty="0" smtClean="0"/>
              <a:t>For </a:t>
            </a:r>
            <a:r>
              <a:rPr lang="en-US" dirty="0"/>
              <a:t>government agencies and charitable organizations this principle should be taken for granted.</a:t>
            </a:r>
          </a:p>
          <a:p>
            <a:endParaRPr lang="en-US" dirty="0"/>
          </a:p>
        </p:txBody>
      </p:sp>
    </p:spTree>
    <p:extLst>
      <p:ext uri="{BB962C8B-B14F-4D97-AF65-F5344CB8AC3E}">
        <p14:creationId xmlns:p14="http://schemas.microsoft.com/office/powerpoint/2010/main" val="3918658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5.5 The Clarkson Principles of Stakeholder Management</a:t>
            </a:r>
            <a:endParaRPr lang="en-US" dirty="0"/>
          </a:p>
        </p:txBody>
      </p:sp>
      <p:sp>
        <p:nvSpPr>
          <p:cNvPr id="3" name="Content Placeholder 2"/>
          <p:cNvSpPr>
            <a:spLocks noGrp="1"/>
          </p:cNvSpPr>
          <p:nvPr>
            <p:ph idx="1"/>
          </p:nvPr>
        </p:nvSpPr>
        <p:spPr>
          <a:xfrm>
            <a:off x="284163" y="1935804"/>
            <a:ext cx="8574087" cy="4922196"/>
          </a:xfrm>
        </p:spPr>
        <p:txBody>
          <a:bodyPr>
            <a:normAutofit fontScale="92500" lnSpcReduction="10000"/>
          </a:bodyPr>
          <a:lstStyle/>
          <a:p>
            <a:r>
              <a:rPr lang="en-US" dirty="0"/>
              <a:t>In the normative approach the Clarkson Principles of Stakeholder Management are often cited (</a:t>
            </a:r>
            <a:r>
              <a:rPr lang="en-US" dirty="0" err="1"/>
              <a:t>Caux</a:t>
            </a:r>
            <a:r>
              <a:rPr lang="en-US" dirty="0"/>
              <a:t> Round Table for Moral Capitalism, 2018). </a:t>
            </a:r>
            <a:endParaRPr lang="en-US" dirty="0" smtClean="0"/>
          </a:p>
          <a:p>
            <a:r>
              <a:rPr lang="en-US" dirty="0" smtClean="0"/>
              <a:t>We </a:t>
            </a:r>
            <a:r>
              <a:rPr lang="en-US" dirty="0"/>
              <a:t>can call these "tenets" (i.e., principles or beliefs) and find them to be of particular relevance to events in the public and not-for-profit domains, as those events are almost always devoted to public service. </a:t>
            </a:r>
          </a:p>
          <a:p>
            <a:r>
              <a:rPr lang="en-US" dirty="0" smtClean="0"/>
              <a:t>Their </a:t>
            </a:r>
            <a:r>
              <a:rPr lang="en-US" dirty="0"/>
              <a:t>applicability to private, for-profit events will depend in part on the philosophy of owners and managers, and on the pressures placed on them by their stakeholders. </a:t>
            </a:r>
            <a:endParaRPr lang="en-US" dirty="0" smtClean="0"/>
          </a:p>
          <a:p>
            <a:r>
              <a:rPr lang="en-US" dirty="0" smtClean="0"/>
              <a:t>DMOs </a:t>
            </a:r>
            <a:r>
              <a:rPr lang="en-US" dirty="0"/>
              <a:t>or development corporations with narrow mandates might be tempted to ignore these principles, but that strategy is likely to lead to serious difficulties</a:t>
            </a:r>
            <a:r>
              <a:rPr lang="en-US" dirty="0" smtClean="0"/>
              <a:t>.</a:t>
            </a:r>
            <a:endParaRPr lang="en-US" dirty="0"/>
          </a:p>
        </p:txBody>
      </p:sp>
    </p:spTree>
    <p:extLst>
      <p:ext uri="{BB962C8B-B14F-4D97-AF65-F5344CB8AC3E}">
        <p14:creationId xmlns:p14="http://schemas.microsoft.com/office/powerpoint/2010/main" val="403693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a:t>
            </a:r>
            <a:endParaRPr lang="en-US" dirty="0"/>
          </a:p>
        </p:txBody>
      </p:sp>
      <p:sp>
        <p:nvSpPr>
          <p:cNvPr id="3" name="Content Placeholder 2"/>
          <p:cNvSpPr>
            <a:spLocks noGrp="1"/>
          </p:cNvSpPr>
          <p:nvPr>
            <p:ph idx="1"/>
          </p:nvPr>
        </p:nvSpPr>
        <p:spPr>
          <a:xfrm>
            <a:off x="379379" y="2133600"/>
            <a:ext cx="8478871" cy="4724400"/>
          </a:xfrm>
        </p:spPr>
        <p:txBody>
          <a:bodyPr>
            <a:normAutofit fontScale="62500" lnSpcReduction="20000"/>
          </a:bodyPr>
          <a:lstStyle/>
          <a:p>
            <a:r>
              <a:rPr lang="en-US" dirty="0" smtClean="0"/>
              <a:t>These </a:t>
            </a:r>
            <a:r>
              <a:rPr lang="en-US" dirty="0"/>
              <a:t>scenarios illustrate some of the important stakeholder-related challenges within event and tourism management. </a:t>
            </a:r>
            <a:endParaRPr lang="en-US" dirty="0" smtClean="0"/>
          </a:p>
          <a:p>
            <a:r>
              <a:rPr lang="en-US" dirty="0" smtClean="0"/>
              <a:t>Scenario </a:t>
            </a:r>
            <a:r>
              <a:rPr lang="en-US" dirty="0"/>
              <a:t>one involves mostly internal stakeholders in a power struggle, but most event organizations cannot isolate their decisions from the influence of, or impacts on external stakeholders. </a:t>
            </a:r>
            <a:endParaRPr lang="en-US" dirty="0" smtClean="0"/>
          </a:p>
          <a:p>
            <a:r>
              <a:rPr lang="en-US" dirty="0" smtClean="0"/>
              <a:t>In </a:t>
            </a:r>
            <a:r>
              <a:rPr lang="en-US" dirty="0"/>
              <a:t>scenario two diverse stakeholders must find a way to cooperate and work towards common goals - a challenge requiring diplomacy and leadership that most leaders face, and in a variety of situations. </a:t>
            </a:r>
            <a:endParaRPr lang="en-US" dirty="0" smtClean="0"/>
          </a:p>
          <a:p>
            <a:r>
              <a:rPr lang="en-US" dirty="0" smtClean="0"/>
              <a:t>The </a:t>
            </a:r>
            <a:r>
              <a:rPr lang="en-US" dirty="0"/>
              <a:t>third scenario introduces the inevitable challenges related to legitimacy, power and consequences when managing stakeholder relationships - challenges played out over and over in many different settings. </a:t>
            </a:r>
          </a:p>
          <a:p>
            <a:r>
              <a:rPr lang="en-US" dirty="0"/>
              <a:t>In this book we examine stakeholder theory as it relates to event and tourism management, with emphasis on demonstrating both challenges and applications</a:t>
            </a:r>
            <a:r>
              <a:rPr lang="en-US" dirty="0" smtClean="0"/>
              <a:t>.</a:t>
            </a:r>
          </a:p>
          <a:p>
            <a:r>
              <a:rPr lang="en-US" dirty="0" smtClean="0"/>
              <a:t> </a:t>
            </a:r>
            <a:r>
              <a:rPr lang="en-US" dirty="0"/>
              <a:t>The ultimate aim of this book, and the entire series, is to position these applied fields more firmly within the management mainstream. </a:t>
            </a:r>
            <a:endParaRPr lang="en-US" dirty="0" smtClean="0"/>
          </a:p>
          <a:p>
            <a:r>
              <a:rPr lang="en-US" dirty="0" smtClean="0"/>
              <a:t>This </a:t>
            </a:r>
            <a:r>
              <a:rPr lang="en-US" dirty="0"/>
              <a:t>does not mean the </a:t>
            </a:r>
            <a:r>
              <a:rPr lang="en-US" i="1" dirty="0"/>
              <a:t>business</a:t>
            </a:r>
            <a:r>
              <a:rPr lang="en-US" dirty="0"/>
              <a:t> mainstream, as governmental and not-for-profit perspectives are just as important. Our approach takes into account the unique aspects of tourism and events management that requires adaptation of mainstream management theory and methods. </a:t>
            </a:r>
          </a:p>
          <a:p>
            <a:endParaRPr lang="en-US" dirty="0"/>
          </a:p>
        </p:txBody>
      </p:sp>
    </p:spTree>
    <p:extLst>
      <p:ext uri="{BB962C8B-B14F-4D97-AF65-F5344CB8AC3E}">
        <p14:creationId xmlns:p14="http://schemas.microsoft.com/office/powerpoint/2010/main" val="2353730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5.5 The Clarkson Principles of Stakeholder Management</a:t>
            </a:r>
            <a:endParaRPr lang="en-US" dirty="0"/>
          </a:p>
        </p:txBody>
      </p:sp>
      <p:sp>
        <p:nvSpPr>
          <p:cNvPr id="3" name="Content Placeholder 2"/>
          <p:cNvSpPr>
            <a:spLocks noGrp="1"/>
          </p:cNvSpPr>
          <p:nvPr>
            <p:ph idx="1"/>
          </p:nvPr>
        </p:nvSpPr>
        <p:spPr>
          <a:xfrm>
            <a:off x="284163" y="1935804"/>
            <a:ext cx="8574087" cy="4922196"/>
          </a:xfrm>
        </p:spPr>
        <p:txBody>
          <a:bodyPr>
            <a:normAutofit fontScale="70000" lnSpcReduction="20000"/>
          </a:bodyPr>
          <a:lstStyle/>
          <a:p>
            <a:r>
              <a:rPr lang="en-US" b="1" dirty="0" smtClean="0"/>
              <a:t>Below </a:t>
            </a:r>
            <a:r>
              <a:rPr lang="en-US" b="1" dirty="0"/>
              <a:t>you can find The Clarkson Principles of Stakeholder Management (</a:t>
            </a:r>
            <a:r>
              <a:rPr lang="en-US" b="1" dirty="0" err="1"/>
              <a:t>Caux</a:t>
            </a:r>
            <a:r>
              <a:rPr lang="en-US" b="1" dirty="0"/>
              <a:t> Round Table for Moral Capitalism, 2018) and some comments that have been added by the authors, indicated in italics</a:t>
            </a:r>
            <a:r>
              <a:rPr lang="en-US" b="1" dirty="0" smtClean="0"/>
              <a:t>:</a:t>
            </a:r>
          </a:p>
          <a:p>
            <a:endParaRPr lang="en-US" b="1" dirty="0"/>
          </a:p>
          <a:p>
            <a:pPr lvl="0">
              <a:spcBef>
                <a:spcPts val="0"/>
              </a:spcBef>
            </a:pPr>
            <a:r>
              <a:rPr lang="en-US" dirty="0"/>
              <a:t>“Managers should acknowledge and actively monitor the concerns of all legitimate stakeholders, and should take their interests appropriately into account in decision-making and operations</a:t>
            </a:r>
            <a:r>
              <a:rPr lang="en-US" dirty="0" smtClean="0"/>
              <a:t>. </a:t>
            </a:r>
            <a:r>
              <a:rPr lang="en-US" i="1" dirty="0" smtClean="0"/>
              <a:t>"</a:t>
            </a:r>
            <a:r>
              <a:rPr lang="en-US" i="1" dirty="0"/>
              <a:t>Legitimacy" is fully explained later. To "monitor" concerns will require a </a:t>
            </a:r>
            <a:r>
              <a:rPr lang="en-US" i="1" dirty="0" smtClean="0"/>
              <a:t>permanent </a:t>
            </a:r>
            <a:r>
              <a:rPr lang="en-US" i="1" dirty="0"/>
              <a:t>mechanism for stakeholder input. </a:t>
            </a:r>
            <a:endParaRPr lang="en-US" dirty="0"/>
          </a:p>
          <a:p>
            <a:pPr marL="0" indent="0">
              <a:spcBef>
                <a:spcPts val="0"/>
              </a:spcBef>
              <a:buNone/>
            </a:pPr>
            <a:r>
              <a:rPr lang="en-US" dirty="0"/>
              <a:t> </a:t>
            </a:r>
          </a:p>
          <a:p>
            <a:pPr lvl="0">
              <a:spcBef>
                <a:spcPts val="0"/>
              </a:spcBef>
            </a:pPr>
            <a:r>
              <a:rPr lang="en-US" dirty="0"/>
              <a:t>Managers </a:t>
            </a:r>
            <a:r>
              <a:rPr lang="en-US" dirty="0" smtClean="0"/>
              <a:t>should </a:t>
            </a:r>
            <a:r>
              <a:rPr lang="en-US" dirty="0"/>
              <a:t>listen to and openly communicate with stakeholders about their respective concerns and contributions, and about the risks that they assume because of their involvement with the </a:t>
            </a:r>
            <a:r>
              <a:rPr lang="en-US" dirty="0" smtClean="0"/>
              <a:t>corporation. </a:t>
            </a:r>
            <a:r>
              <a:rPr lang="en-US" i="1" dirty="0" smtClean="0"/>
              <a:t>Risks </a:t>
            </a:r>
            <a:r>
              <a:rPr lang="en-US" i="1" dirty="0"/>
              <a:t>are a key concern. For example, suppliers take financial risks (will they get paid?) and partners or co-producers will share liabilities if something goes wrong.</a:t>
            </a:r>
            <a:endParaRPr lang="en-US" dirty="0"/>
          </a:p>
          <a:p>
            <a:pPr>
              <a:spcBef>
                <a:spcPts val="0"/>
              </a:spcBef>
            </a:pPr>
            <a:endParaRPr lang="en-US" dirty="0"/>
          </a:p>
          <a:p>
            <a:pPr lvl="0">
              <a:spcBef>
                <a:spcPts val="0"/>
              </a:spcBef>
            </a:pPr>
            <a:r>
              <a:rPr lang="en-US" dirty="0"/>
              <a:t>Managers should adopt processes and modes of behavior that are sensitive to the concerns and capabilities of each stakeholder constituency</a:t>
            </a:r>
            <a:r>
              <a:rPr lang="en-US" dirty="0" smtClean="0"/>
              <a:t>. </a:t>
            </a:r>
            <a:r>
              <a:rPr lang="en-US" i="1" dirty="0" smtClean="0"/>
              <a:t>"</a:t>
            </a:r>
            <a:r>
              <a:rPr lang="en-US" i="1" dirty="0"/>
              <a:t>Constituency" can be a synonym for stakeholder group; events and tourism organizations typically have these major constituencies: the community (residents); member, or the industry; local government and politicians, and the media. Customers or target market segments are also critical constituencies.  </a:t>
            </a:r>
            <a:endParaRPr lang="en-US" dirty="0"/>
          </a:p>
          <a:p>
            <a:pPr>
              <a:spcBef>
                <a:spcPts val="0"/>
              </a:spcBef>
            </a:pPr>
            <a:endParaRPr lang="en-US" dirty="0"/>
          </a:p>
        </p:txBody>
      </p:sp>
    </p:spTree>
    <p:extLst>
      <p:ext uri="{BB962C8B-B14F-4D97-AF65-F5344CB8AC3E}">
        <p14:creationId xmlns:p14="http://schemas.microsoft.com/office/powerpoint/2010/main" val="2363414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5.5 The Clarkson Principles of Stakeholder Management</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spcBef>
                <a:spcPts val="0"/>
              </a:spcBef>
              <a:buNone/>
            </a:pPr>
            <a:r>
              <a:rPr lang="en-US" dirty="0"/>
              <a:t> </a:t>
            </a:r>
          </a:p>
          <a:p>
            <a:pPr lvl="0">
              <a:spcBef>
                <a:spcPts val="0"/>
              </a:spcBef>
            </a:pPr>
            <a:r>
              <a:rPr lang="en-US" dirty="0"/>
              <a:t>Managers should recognize the interdependence of efforts and rewards among stakeholders, and should attempt to achieve a fair distribution of the benefits and burdens of corporate activity among them, taking into account their respective risks and vulnerabilities. </a:t>
            </a:r>
            <a:r>
              <a:rPr lang="en-US" i="1" dirty="0"/>
              <a:t> </a:t>
            </a:r>
            <a:r>
              <a:rPr lang="en-US" i="1" dirty="0" smtClean="0"/>
              <a:t>"</a:t>
            </a:r>
            <a:r>
              <a:rPr lang="en-US" i="1" dirty="0"/>
              <a:t>Interdependencies" among stakeholders requires careful analysis, and that is part of stakeholder mapping. </a:t>
            </a:r>
            <a:endParaRPr lang="en-US" i="1" dirty="0" smtClean="0"/>
          </a:p>
          <a:p>
            <a:pPr lvl="0">
              <a:spcBef>
                <a:spcPts val="0"/>
              </a:spcBef>
            </a:pPr>
            <a:endParaRPr lang="en-US" i="1" dirty="0"/>
          </a:p>
          <a:p>
            <a:pPr lvl="0">
              <a:spcBef>
                <a:spcPts val="0"/>
              </a:spcBef>
            </a:pPr>
            <a:r>
              <a:rPr lang="en-US" i="1" dirty="0" smtClean="0"/>
              <a:t>Power </a:t>
            </a:r>
            <a:r>
              <a:rPr lang="en-US" i="1" dirty="0"/>
              <a:t>relations have to be considered (see the "political market square"). The notion of "fairness" is a tricky one, and likely to generate lots of discussion about the distribution of costs, benefits and risks.</a:t>
            </a:r>
            <a:endParaRPr lang="en-US" dirty="0"/>
          </a:p>
          <a:p>
            <a:pPr>
              <a:spcBef>
                <a:spcPts val="0"/>
              </a:spcBef>
            </a:pPr>
            <a:endParaRPr lang="en-US" dirty="0"/>
          </a:p>
          <a:p>
            <a:pPr lvl="0">
              <a:spcBef>
                <a:spcPts val="0"/>
              </a:spcBef>
            </a:pPr>
            <a:r>
              <a:rPr lang="en-US" dirty="0"/>
              <a:t>Managers should work cooperatively with other entities; both public and private, to insure that risks and harms arising from corporate activities are minimized and, where they cannot be avoided, appropriately compensated.</a:t>
            </a:r>
          </a:p>
          <a:p>
            <a:pPr>
              <a:spcBef>
                <a:spcPts val="0"/>
              </a:spcBef>
            </a:pPr>
            <a:endParaRPr lang="en-US" i="1" dirty="0" smtClean="0"/>
          </a:p>
          <a:p>
            <a:pPr>
              <a:spcBef>
                <a:spcPts val="0"/>
              </a:spcBef>
            </a:pPr>
            <a:r>
              <a:rPr lang="en-US" i="1" dirty="0" smtClean="0"/>
              <a:t> </a:t>
            </a:r>
            <a:r>
              <a:rPr lang="en-US" i="1" dirty="0"/>
              <a:t>"Work cooperatively" leads to the concept of "collaboration theory". Basically, evidence shows that working together is often a better strategy than competition, especially in the not-for-profit sector</a:t>
            </a:r>
            <a:r>
              <a:rPr lang="en-US" dirty="0"/>
              <a:t>.</a:t>
            </a:r>
          </a:p>
          <a:p>
            <a:pPr>
              <a:spcBef>
                <a:spcPts val="0"/>
              </a:spcBef>
            </a:pPr>
            <a:endParaRPr lang="en-US" dirty="0"/>
          </a:p>
        </p:txBody>
      </p:sp>
    </p:spTree>
    <p:extLst>
      <p:ext uri="{BB962C8B-B14F-4D97-AF65-F5344CB8AC3E}">
        <p14:creationId xmlns:p14="http://schemas.microsoft.com/office/powerpoint/2010/main" val="2527747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5.5 The Clarkson Principles of Stakeholder Management</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spcBef>
                <a:spcPts val="0"/>
              </a:spcBef>
              <a:buNone/>
            </a:pPr>
            <a:r>
              <a:rPr lang="en-US" dirty="0"/>
              <a:t> </a:t>
            </a:r>
            <a:endParaRPr lang="en-US" dirty="0" smtClean="0"/>
          </a:p>
          <a:p>
            <a:pPr lvl="0">
              <a:spcBef>
                <a:spcPts val="0"/>
              </a:spcBef>
            </a:pPr>
            <a:r>
              <a:rPr lang="en-US" dirty="0" smtClean="0"/>
              <a:t>Managers should avoid altogether activities that might jeopardize inalienable human rights (e.g., the right to life) or give rise to risks, which, if clearly understood, would be patently unacceptable to relevant stakeholders. </a:t>
            </a:r>
            <a:r>
              <a:rPr lang="en-US" i="1" dirty="0" smtClean="0"/>
              <a:t>This principle is usually reinforced by laws and regulations. </a:t>
            </a:r>
          </a:p>
          <a:p>
            <a:pPr lvl="0">
              <a:spcBef>
                <a:spcPts val="0"/>
              </a:spcBef>
            </a:pPr>
            <a:endParaRPr lang="en-US" i="1" dirty="0"/>
          </a:p>
          <a:p>
            <a:pPr lvl="0">
              <a:spcBef>
                <a:spcPts val="0"/>
              </a:spcBef>
            </a:pPr>
            <a:r>
              <a:rPr lang="en-US" i="1" dirty="0" smtClean="0"/>
              <a:t>Event organizers should be familiar with the laws and by-laws of the countries and cities that they are operating in.  This will ensure compliance with the necessary regulations.</a:t>
            </a:r>
            <a:endParaRPr lang="en-US" dirty="0" smtClean="0"/>
          </a:p>
          <a:p>
            <a:pPr>
              <a:spcBef>
                <a:spcPts val="0"/>
              </a:spcBef>
            </a:pPr>
            <a:endParaRPr lang="en-US" dirty="0"/>
          </a:p>
          <a:p>
            <a:pPr lvl="0">
              <a:spcBef>
                <a:spcPts val="0"/>
              </a:spcBef>
            </a:pPr>
            <a:r>
              <a:rPr lang="en-US" dirty="0"/>
              <a:t>Managers should acknowledge the potential conflicts between (a) their own role as corporate stakeholders, and (b) their legal and moral responsibilities for the interests of stakeholders, and should address such conflicts through open communication, appropriate reporting and incentive systems and, where necessary, third party review</a:t>
            </a:r>
            <a:r>
              <a:rPr lang="en-US" dirty="0" smtClean="0"/>
              <a:t>. </a:t>
            </a:r>
          </a:p>
          <a:p>
            <a:pPr lvl="0">
              <a:spcBef>
                <a:spcPts val="0"/>
              </a:spcBef>
            </a:pPr>
            <a:endParaRPr lang="en-US" i="1" dirty="0"/>
          </a:p>
          <a:p>
            <a:pPr lvl="0">
              <a:spcBef>
                <a:spcPts val="0"/>
              </a:spcBef>
            </a:pPr>
            <a:r>
              <a:rPr lang="en-US" i="1" dirty="0" smtClean="0"/>
              <a:t>"</a:t>
            </a:r>
            <a:r>
              <a:rPr lang="en-US" i="1" dirty="0"/>
              <a:t>Agency Theory" is alluded to in this principle, referencing the "</a:t>
            </a:r>
            <a:r>
              <a:rPr lang="en-US" i="1" dirty="0" smtClean="0"/>
              <a:t>principle agent</a:t>
            </a:r>
            <a:r>
              <a:rPr lang="en-US" i="1" dirty="0"/>
              <a:t>" issue that arises when managers (or other agents representing someone-else's interests) fail in their fiduciary responsibility and acts in their own interest. Managers in the public and not-for-profit event sectors might be conflicted in deciding between their duty to politicians or directors and their perceived responsibility to other stakeholders including the public at large. Here, the ethics of professionalism enter the picture in a big way. Outside audits and reviews might be needed to sort out such issues. Just how open and accountable is the organization?</a:t>
            </a:r>
            <a:endParaRPr lang="en-US" dirty="0"/>
          </a:p>
          <a:p>
            <a:pPr>
              <a:spcBef>
                <a:spcPts val="0"/>
              </a:spcBef>
            </a:pPr>
            <a:endParaRPr lang="en-US" dirty="0"/>
          </a:p>
        </p:txBody>
      </p:sp>
    </p:spTree>
    <p:extLst>
      <p:ext uri="{BB962C8B-B14F-4D97-AF65-F5344CB8AC3E}">
        <p14:creationId xmlns:p14="http://schemas.microsoft.com/office/powerpoint/2010/main" val="4211537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Social Responsibility for Events and Tourism</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A popular model by Carroll (1993) provides a foundation for considering social responsibility within a wider sustainability paradigm. </a:t>
            </a:r>
            <a:endParaRPr lang="en-US" dirty="0" smtClean="0"/>
          </a:p>
          <a:p>
            <a:r>
              <a:rPr lang="en-US" dirty="0" smtClean="0"/>
              <a:t>The </a:t>
            </a:r>
            <a:r>
              <a:rPr lang="en-US" dirty="0"/>
              <a:t>pyramid-shaped model (easily found online) displays on one side the responsibilities of a firm, starting with economics at the base (surviving, making a profit, generating a return on investment), then legal, ethical and finally philanthropic responsibilities at the peak. </a:t>
            </a:r>
            <a:endParaRPr lang="en-US" dirty="0" smtClean="0"/>
          </a:p>
          <a:p>
            <a:r>
              <a:rPr lang="en-US" dirty="0" smtClean="0"/>
              <a:t>On </a:t>
            </a:r>
            <a:r>
              <a:rPr lang="en-US" dirty="0"/>
              <a:t>the other side are guiding principles, with "be a good corporate citizen" at the apex. Applying this normative approach to events will depend on their orientation, service versus/plus profit, and their roles in various government or corporate policies and strategies. </a:t>
            </a:r>
            <a:endParaRPr lang="en-US" dirty="0" smtClean="0"/>
          </a:p>
          <a:p>
            <a:r>
              <a:rPr lang="en-US" dirty="0" smtClean="0"/>
              <a:t>For </a:t>
            </a:r>
            <a:r>
              <a:rPr lang="en-US" dirty="0"/>
              <a:t>a nonprofit devoted to community service it might be appropriate to turn the pyramid upside down, although that raises the necessity of staying financially viable (now at the peak instead of the base) in order to meet philanthropic or social goals and that could be a risky strategy. </a:t>
            </a:r>
            <a:endParaRPr lang="en-US" dirty="0" smtClean="0"/>
          </a:p>
          <a:p>
            <a:r>
              <a:rPr lang="en-US" dirty="0" smtClean="0"/>
              <a:t>We </a:t>
            </a:r>
            <a:r>
              <a:rPr lang="en-US" dirty="0"/>
              <a:t>have modified the Carroll model (see Figure 2.1) to reflect a sustainability paradigm.</a:t>
            </a:r>
          </a:p>
          <a:p>
            <a:endParaRPr lang="en-US" dirty="0"/>
          </a:p>
        </p:txBody>
      </p:sp>
    </p:spTree>
    <p:extLst>
      <p:ext uri="{BB962C8B-B14F-4D97-AF65-F5344CB8AC3E}">
        <p14:creationId xmlns:p14="http://schemas.microsoft.com/office/powerpoint/2010/main" val="3546359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  Social Responsibility for Events and Tourism</a:t>
            </a:r>
          </a:p>
        </p:txBody>
      </p:sp>
      <p:grpSp>
        <p:nvGrpSpPr>
          <p:cNvPr id="3" name="Group 2"/>
          <p:cNvGrpSpPr/>
          <p:nvPr/>
        </p:nvGrpSpPr>
        <p:grpSpPr>
          <a:xfrm>
            <a:off x="2073275" y="1934656"/>
            <a:ext cx="4997450" cy="3950738"/>
            <a:chOff x="2073275" y="1934656"/>
            <a:chExt cx="4997450" cy="3950738"/>
          </a:xfrm>
        </p:grpSpPr>
        <p:sp>
          <p:nvSpPr>
            <p:cNvPr id="32" name="Connector 31"/>
            <p:cNvSpPr/>
            <p:nvPr/>
          </p:nvSpPr>
          <p:spPr>
            <a:xfrm>
              <a:off x="5028565" y="2858296"/>
              <a:ext cx="2042160" cy="2001547"/>
            </a:xfrm>
            <a:prstGeom prst="flowChartConnector">
              <a:avLst/>
            </a:prstGeom>
            <a:solidFill>
              <a:schemeClr val="lt1">
                <a:alpha val="0"/>
              </a:schemeClr>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Connector 29"/>
            <p:cNvSpPr/>
            <p:nvPr/>
          </p:nvSpPr>
          <p:spPr>
            <a:xfrm>
              <a:off x="3523615" y="3841594"/>
              <a:ext cx="2042160" cy="2043800"/>
            </a:xfrm>
            <a:prstGeom prst="flowChartConnector">
              <a:avLst/>
            </a:prstGeom>
            <a:solidFill>
              <a:schemeClr val="lt1">
                <a:alpha val="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Connector 30"/>
            <p:cNvSpPr/>
            <p:nvPr/>
          </p:nvSpPr>
          <p:spPr>
            <a:xfrm>
              <a:off x="2073275" y="2882861"/>
              <a:ext cx="2042160" cy="2000987"/>
            </a:xfrm>
            <a:prstGeom prst="flowChartConnector">
              <a:avLst/>
            </a:prstGeom>
            <a:solidFill>
              <a:schemeClr val="lt1">
                <a:alpha val="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Connector 32"/>
            <p:cNvSpPr/>
            <p:nvPr/>
          </p:nvSpPr>
          <p:spPr>
            <a:xfrm>
              <a:off x="3524885" y="1934656"/>
              <a:ext cx="2042160" cy="2001547"/>
            </a:xfrm>
            <a:prstGeom prst="flowChartConnector">
              <a:avLst/>
            </a:prstGeom>
            <a:solidFill>
              <a:schemeClr val="lt1">
                <a:alpha val="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Text Box 30"/>
            <p:cNvSpPr txBox="1"/>
            <p:nvPr/>
          </p:nvSpPr>
          <p:spPr>
            <a:xfrm>
              <a:off x="3575685" y="2306639"/>
              <a:ext cx="1991360" cy="135406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dirty="0">
                  <a:solidFill>
                    <a:srgbClr val="000000"/>
                  </a:solidFill>
                  <a:effectLst/>
                  <a:latin typeface="Calibri"/>
                  <a:ea typeface="ＭＳ ゴシック"/>
                  <a:cs typeface="Times New Roman"/>
                </a:rPr>
                <a:t>ECONOMIC</a:t>
              </a:r>
              <a:endParaRPr lang="en-US" sz="1200" dirty="0">
                <a:effectLst/>
                <a:ea typeface="ＭＳ 明朝"/>
                <a:cs typeface="Times New Roman"/>
              </a:endParaRPr>
            </a:p>
            <a:p>
              <a:pPr algn="ctr">
                <a:spcAft>
                  <a:spcPts val="0"/>
                </a:spcAft>
              </a:pPr>
              <a:r>
                <a:rPr lang="en-US" sz="1000" dirty="0">
                  <a:solidFill>
                    <a:srgbClr val="000000"/>
                  </a:solidFill>
                  <a:effectLst/>
                  <a:latin typeface="Calibri"/>
                  <a:ea typeface="ＭＳ ゴシック"/>
                  <a:cs typeface="Times New Roman"/>
                </a:rPr>
                <a:t>- Sustain financial viability of the organization/event</a:t>
              </a:r>
              <a:endParaRPr lang="en-US" sz="1200" dirty="0">
                <a:effectLst/>
                <a:ea typeface="ＭＳ 明朝"/>
                <a:cs typeface="Times New Roman"/>
              </a:endParaRPr>
            </a:p>
            <a:p>
              <a:pPr algn="ctr">
                <a:spcAft>
                  <a:spcPts val="0"/>
                </a:spcAft>
              </a:pPr>
              <a:r>
                <a:rPr lang="en-US" sz="1000" dirty="0">
                  <a:solidFill>
                    <a:srgbClr val="000000"/>
                  </a:solidFill>
                  <a:effectLst/>
                  <a:latin typeface="Calibri"/>
                  <a:ea typeface="ＭＳ ゴシック"/>
                  <a:cs typeface="Times New Roman"/>
                </a:rPr>
                <a:t>- Contribute to economic prosperity for all</a:t>
              </a:r>
              <a:endParaRPr lang="en-US" sz="1200" dirty="0">
                <a:effectLst/>
                <a:ea typeface="ＭＳ 明朝"/>
                <a:cs typeface="Times New Roman"/>
              </a:endParaRPr>
            </a:p>
            <a:p>
              <a:pPr algn="ctr">
                <a:spcAft>
                  <a:spcPts val="0"/>
                </a:spcAft>
              </a:pPr>
              <a:r>
                <a:rPr lang="en-US" sz="1000" dirty="0">
                  <a:effectLst/>
                  <a:ea typeface="ＭＳ 明朝"/>
                  <a:cs typeface="Times New Roman"/>
                </a:rPr>
                <a:t> </a:t>
              </a:r>
              <a:endParaRPr lang="en-US" sz="1200" dirty="0">
                <a:effectLst/>
                <a:ea typeface="ＭＳ 明朝"/>
                <a:cs typeface="Times New Roman"/>
              </a:endParaRPr>
            </a:p>
          </p:txBody>
        </p:sp>
        <p:sp>
          <p:nvSpPr>
            <p:cNvPr id="35" name="Text Box 29"/>
            <p:cNvSpPr txBox="1"/>
            <p:nvPr/>
          </p:nvSpPr>
          <p:spPr>
            <a:xfrm>
              <a:off x="2305685" y="3347489"/>
              <a:ext cx="1574800" cy="129220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a:solidFill>
                    <a:srgbClr val="000000"/>
                  </a:solidFill>
                  <a:effectLst/>
                  <a:latin typeface="Calibri"/>
                  <a:ea typeface="ＭＳ ゴシック"/>
                  <a:cs typeface="Times New Roman"/>
                </a:rPr>
                <a:t>PHILANTHROPIC</a:t>
              </a:r>
              <a:endParaRPr lang="en-US" sz="1200">
                <a:effectLst/>
                <a:ea typeface="ＭＳ 明朝"/>
                <a:cs typeface="Times New Roman"/>
              </a:endParaRPr>
            </a:p>
            <a:p>
              <a:pPr algn="ctr">
                <a:spcAft>
                  <a:spcPts val="0"/>
                </a:spcAft>
              </a:pPr>
              <a:r>
                <a:rPr lang="en-US" sz="1000">
                  <a:solidFill>
                    <a:srgbClr val="000000"/>
                  </a:solidFill>
                  <a:effectLst/>
                  <a:latin typeface="Calibri"/>
                  <a:ea typeface="ＭＳ ゴシック"/>
                  <a:cs typeface="Times New Roman"/>
                </a:rPr>
                <a:t>- Support the community and specific charities</a:t>
              </a:r>
              <a:endParaRPr lang="en-US" sz="1200">
                <a:effectLst/>
                <a:ea typeface="ＭＳ 明朝"/>
                <a:cs typeface="Times New Roman"/>
              </a:endParaRPr>
            </a:p>
            <a:p>
              <a:pPr algn="ctr">
                <a:spcAft>
                  <a:spcPts val="0"/>
                </a:spcAft>
              </a:pPr>
              <a:r>
                <a:rPr lang="en-US" sz="1000">
                  <a:solidFill>
                    <a:srgbClr val="000000"/>
                  </a:solidFill>
                  <a:effectLst/>
                  <a:latin typeface="Calibri"/>
                  <a:ea typeface="ＭＳ ゴシック"/>
                  <a:cs typeface="Times New Roman"/>
                </a:rPr>
                <a:t>- Educate and challenge people on important issues</a:t>
              </a:r>
              <a:endParaRPr lang="en-US" sz="1200">
                <a:effectLst/>
                <a:ea typeface="ＭＳ 明朝"/>
                <a:cs typeface="Times New Roman"/>
              </a:endParaRPr>
            </a:p>
            <a:p>
              <a:pPr algn="ctr">
                <a:spcAft>
                  <a:spcPts val="0"/>
                </a:spcAft>
              </a:pPr>
              <a:r>
                <a:rPr lang="en-US" sz="1000">
                  <a:effectLst/>
                  <a:ea typeface="ＭＳ 明朝"/>
                  <a:cs typeface="Times New Roman"/>
                </a:rPr>
                <a:t> </a:t>
              </a:r>
              <a:endParaRPr lang="en-US" sz="1200">
                <a:effectLst/>
                <a:ea typeface="ＭＳ 明朝"/>
                <a:cs typeface="Times New Roman"/>
              </a:endParaRPr>
            </a:p>
          </p:txBody>
        </p:sp>
        <p:sp>
          <p:nvSpPr>
            <p:cNvPr id="36" name="Text Box 31"/>
            <p:cNvSpPr txBox="1"/>
            <p:nvPr/>
          </p:nvSpPr>
          <p:spPr>
            <a:xfrm>
              <a:off x="5170805" y="3285726"/>
              <a:ext cx="1706880" cy="110112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algn="ctr">
                <a:spcAft>
                  <a:spcPts val="0"/>
                </a:spcAft>
              </a:pPr>
              <a:r>
                <a:rPr lang="en-US" sz="1000" b="1">
                  <a:solidFill>
                    <a:srgbClr val="000000"/>
                  </a:solidFill>
                  <a:effectLst/>
                  <a:latin typeface="Calibri"/>
                  <a:ea typeface="ＭＳ ゴシック"/>
                  <a:cs typeface="Times New Roman"/>
                </a:rPr>
                <a:t>LEGAL</a:t>
              </a:r>
              <a:endParaRPr lang="en-US" sz="1200">
                <a:effectLst/>
                <a:ea typeface="ＭＳ 明朝"/>
                <a:cs typeface="Times New Roman"/>
              </a:endParaRPr>
            </a:p>
            <a:p>
              <a:pPr marL="228600" algn="ctr">
                <a:spcAft>
                  <a:spcPts val="0"/>
                </a:spcAft>
              </a:pPr>
              <a:r>
                <a:rPr lang="en-US" sz="1000">
                  <a:solidFill>
                    <a:srgbClr val="000000"/>
                  </a:solidFill>
                  <a:effectLst/>
                  <a:latin typeface="Calibri"/>
                  <a:ea typeface="ＭＳ ゴシック"/>
                  <a:cs typeface="Times New Roman"/>
                </a:rPr>
                <a:t>- Obey all laws</a:t>
              </a:r>
              <a:endParaRPr lang="en-US" sz="1200">
                <a:effectLst/>
                <a:ea typeface="ＭＳ 明朝"/>
                <a:cs typeface="Times New Roman"/>
              </a:endParaRPr>
            </a:p>
            <a:p>
              <a:pPr marL="228600" algn="ctr">
                <a:spcAft>
                  <a:spcPts val="0"/>
                </a:spcAft>
              </a:pPr>
              <a:r>
                <a:rPr lang="en-US" sz="1000">
                  <a:solidFill>
                    <a:srgbClr val="000000"/>
                  </a:solidFill>
                  <a:effectLst/>
                  <a:latin typeface="Calibri"/>
                  <a:ea typeface="ＭＳ ゴシック"/>
                  <a:cs typeface="Times New Roman"/>
                </a:rPr>
                <a:t>- Exceed safety, health and environmental standards</a:t>
              </a:r>
              <a:endParaRPr lang="en-US" sz="1200">
                <a:effectLst/>
                <a:ea typeface="ＭＳ 明朝"/>
                <a:cs typeface="Times New Roman"/>
              </a:endParaRPr>
            </a:p>
            <a:p>
              <a:pPr algn="ctr">
                <a:spcAft>
                  <a:spcPts val="0"/>
                </a:spcAft>
              </a:pPr>
              <a:r>
                <a:rPr lang="en-US" sz="1000">
                  <a:effectLst/>
                  <a:ea typeface="ＭＳ 明朝"/>
                  <a:cs typeface="Times New Roman"/>
                </a:rPr>
                <a:t> </a:t>
              </a:r>
              <a:endParaRPr lang="en-US" sz="1200">
                <a:effectLst/>
                <a:ea typeface="ＭＳ 明朝"/>
                <a:cs typeface="Times New Roman"/>
              </a:endParaRPr>
            </a:p>
          </p:txBody>
        </p:sp>
        <p:sp>
          <p:nvSpPr>
            <p:cNvPr id="37" name="Text Box 32"/>
            <p:cNvSpPr txBox="1"/>
            <p:nvPr/>
          </p:nvSpPr>
          <p:spPr>
            <a:xfrm>
              <a:off x="3626485" y="4273235"/>
              <a:ext cx="1879600" cy="151765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a:solidFill>
                    <a:srgbClr val="000000"/>
                  </a:solidFill>
                  <a:effectLst/>
                  <a:latin typeface="Calibri"/>
                  <a:ea typeface="ＭＳ ゴシック"/>
                  <a:cs typeface="Times New Roman"/>
                </a:rPr>
                <a:t>ETHICAL</a:t>
              </a:r>
              <a:endParaRPr lang="en-US" sz="1200">
                <a:effectLst/>
                <a:ea typeface="ＭＳ 明朝"/>
                <a:cs typeface="Times New Roman"/>
              </a:endParaRPr>
            </a:p>
            <a:p>
              <a:pPr algn="ctr">
                <a:spcAft>
                  <a:spcPts val="0"/>
                </a:spcAft>
              </a:pPr>
              <a:r>
                <a:rPr lang="en-US" sz="1000">
                  <a:solidFill>
                    <a:srgbClr val="000000"/>
                  </a:solidFill>
                  <a:effectLst/>
                  <a:latin typeface="Calibri"/>
                  <a:ea typeface="ＭＳ ゴシック"/>
                  <a:cs typeface="Times New Roman"/>
                </a:rPr>
                <a:t>- Involve all legitimate stakeholders and treat them fairly</a:t>
              </a:r>
              <a:endParaRPr lang="en-US" sz="1200">
                <a:effectLst/>
                <a:ea typeface="ＭＳ 明朝"/>
                <a:cs typeface="Times New Roman"/>
              </a:endParaRPr>
            </a:p>
            <a:p>
              <a:pPr algn="ctr">
                <a:spcAft>
                  <a:spcPts val="0"/>
                </a:spcAft>
              </a:pPr>
              <a:r>
                <a:rPr lang="en-US" sz="1000">
                  <a:solidFill>
                    <a:srgbClr val="000000"/>
                  </a:solidFill>
                  <a:effectLst/>
                  <a:latin typeface="Calibri"/>
                  <a:ea typeface="ＭＳ ゴシック"/>
                  <a:cs typeface="Times New Roman"/>
                </a:rPr>
                <a:t>- Adopt TBL sustainability policies</a:t>
              </a:r>
              <a:endParaRPr lang="en-US" sz="1200">
                <a:effectLst/>
                <a:ea typeface="ＭＳ 明朝"/>
                <a:cs typeface="Times New Roman"/>
              </a:endParaRPr>
            </a:p>
            <a:p>
              <a:pPr algn="ctr">
                <a:spcAft>
                  <a:spcPts val="0"/>
                </a:spcAft>
              </a:pPr>
              <a:r>
                <a:rPr lang="en-US" sz="1000">
                  <a:effectLst/>
                  <a:ea typeface="ＭＳ 明朝"/>
                  <a:cs typeface="Times New Roman"/>
                </a:rPr>
                <a:t> </a:t>
              </a:r>
              <a:endParaRPr lang="en-US" sz="1200">
                <a:effectLst/>
                <a:ea typeface="ＭＳ 明朝"/>
                <a:cs typeface="Times New Roman"/>
              </a:endParaRPr>
            </a:p>
          </p:txBody>
        </p:sp>
      </p:grpSp>
      <p:sp>
        <p:nvSpPr>
          <p:cNvPr id="38" name="TextBox 37"/>
          <p:cNvSpPr txBox="1"/>
          <p:nvPr/>
        </p:nvSpPr>
        <p:spPr>
          <a:xfrm>
            <a:off x="551093" y="6100180"/>
            <a:ext cx="8307157" cy="600164"/>
          </a:xfrm>
          <a:prstGeom prst="rect">
            <a:avLst/>
          </a:prstGeom>
          <a:noFill/>
        </p:spPr>
        <p:txBody>
          <a:bodyPr wrap="none" rtlCol="0">
            <a:spAutoFit/>
          </a:bodyPr>
          <a:lstStyle/>
          <a:p>
            <a:pPr algn="ctr"/>
            <a:r>
              <a:rPr lang="en-US" sz="1100" b="1" dirty="0"/>
              <a:t>Figure 2.1: An Integrated Model of Social Responsibility for Events and Tourism </a:t>
            </a:r>
          </a:p>
          <a:p>
            <a:pPr algn="ctr"/>
            <a:r>
              <a:rPr lang="en-US" sz="1100" b="1" dirty="0"/>
              <a:t>Source: Adapted from: Carroll, A.B. (1993). Business and Society: Ethics and Stakeholder Management, 2nd </a:t>
            </a:r>
            <a:r>
              <a:rPr lang="en-US" sz="1100" b="1" dirty="0" err="1"/>
              <a:t>Edn</a:t>
            </a:r>
            <a:r>
              <a:rPr lang="en-US" sz="1100" b="1" dirty="0"/>
              <a:t>. Cincinnati: South-Western</a:t>
            </a:r>
            <a:endParaRPr lang="en-US" sz="1100" dirty="0"/>
          </a:p>
          <a:p>
            <a:pPr algn="ctr"/>
            <a:endParaRPr lang="en-US" sz="1100" dirty="0"/>
          </a:p>
        </p:txBody>
      </p:sp>
    </p:spTree>
    <p:extLst>
      <p:ext uri="{BB962C8B-B14F-4D97-AF65-F5344CB8AC3E}">
        <p14:creationId xmlns:p14="http://schemas.microsoft.com/office/powerpoint/2010/main" val="2485598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lgn="just">
              <a:buNone/>
            </a:pPr>
            <a:r>
              <a:rPr lang="en-US" dirty="0" err="1"/>
              <a:t>Ponsford</a:t>
            </a:r>
            <a:r>
              <a:rPr lang="en-US" dirty="0"/>
              <a:t>, I, &amp; Williams, P. (2010). Crafting a social license to operate: a case study of Vancouver 2010’s cypress Olympic venue. Event Management, 14 (1), 17-36.</a:t>
            </a:r>
          </a:p>
          <a:p>
            <a:pPr algn="just"/>
            <a:r>
              <a:rPr lang="en-US" i="1" dirty="0"/>
              <a:t>Abstract: Olympic Games often require organizing committees to construct major sports venues. As private entities not clearly accountable to the public, these organizing committees or "Olympic Corporations" have been accused of bypassing normal planning protocols, and in the process transforming the nature of host cities with little stakeholder consultation. This article traces the evolution of relationships between Vancouver 2010's Olympic Corporation and stakeholders concerned with Cypress Olympic Venue (COV) development. It suggests that because a balance of power existed between the Olympic Corporation and stakeholder groups, the relationship transformed from being primarily antagonistic to a more constructive configuration through successive interactions. While the Olympic Corporation's stakeholder engagement strategies appear successful at the COV, stakeholder respondents still exhibit skepticism about Olympic organizers. This article emphasizes the importance of crafting a "social license to operate" in the Olympic planning context and uncovers some essential prerequisites for the development of corporate-community relationships. </a:t>
            </a:r>
            <a:endParaRPr lang="en-US" dirty="0"/>
          </a:p>
          <a:p>
            <a:pPr algn="just"/>
            <a:r>
              <a:rPr lang="en-US" i="1" dirty="0"/>
              <a:t>Keywords: corporate social responsibility; Olympic Games; social license to operate; stakeholder engagement; sustainability; Vancouver 2010</a:t>
            </a:r>
            <a:endParaRPr lang="en-US" dirty="0"/>
          </a:p>
          <a:p>
            <a:pPr marL="0" indent="0" algn="just">
              <a:buNone/>
            </a:pPr>
            <a:endParaRPr lang="en-US" dirty="0"/>
          </a:p>
        </p:txBody>
      </p:sp>
    </p:spTree>
    <p:extLst>
      <p:ext uri="{BB962C8B-B14F-4D97-AF65-F5344CB8AC3E}">
        <p14:creationId xmlns:p14="http://schemas.microsoft.com/office/powerpoint/2010/main" val="2570505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pPr marL="0" indent="0" algn="just">
              <a:buNone/>
            </a:pPr>
            <a:r>
              <a:rPr lang="en-US" dirty="0"/>
              <a:t>Williams, P., Gill, A., </a:t>
            </a:r>
            <a:r>
              <a:rPr lang="en-US" dirty="0" err="1"/>
              <a:t>Marcoux</a:t>
            </a:r>
            <a:r>
              <a:rPr lang="en-US" dirty="0"/>
              <a:t>, J., &amp; </a:t>
            </a:r>
            <a:r>
              <a:rPr lang="en-US" dirty="0" err="1"/>
              <a:t>Xu</a:t>
            </a:r>
            <a:r>
              <a:rPr lang="en-US" dirty="0"/>
              <a:t>, N. (2012). Nurturing 'social license to operate' through corporate-civil relationships in tourism destinations.  In, C. Hsu and W. Gartner (eds.), The Routledge Handbook of Tourism Research, pp. 196-214.  London: Routledge. </a:t>
            </a:r>
          </a:p>
          <a:p>
            <a:pPr algn="just"/>
            <a:r>
              <a:rPr lang="en-US" i="1" dirty="0"/>
              <a:t>These authors discuss the corporate-community stakeholder framework, with explicit reference to stakeholder theory, in the context of social responsibility and social license to operate.  The setting is the resort of Whistler, British Columbia, a host for many events including the 2010 Winter Olympics. </a:t>
            </a:r>
            <a:endParaRPr lang="en-US" dirty="0"/>
          </a:p>
          <a:p>
            <a:pPr algn="just"/>
            <a:endParaRPr lang="en-US" dirty="0"/>
          </a:p>
        </p:txBody>
      </p:sp>
    </p:spTree>
    <p:extLst>
      <p:ext uri="{BB962C8B-B14F-4D97-AF65-F5344CB8AC3E}">
        <p14:creationId xmlns:p14="http://schemas.microsoft.com/office/powerpoint/2010/main" val="3758288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Typology and Classification of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Organizations must consider the interests of both "internal and external stakeholders", and these relationships have to be managed. </a:t>
            </a:r>
            <a:endParaRPr lang="en-US" dirty="0" smtClean="0"/>
          </a:p>
          <a:p>
            <a:r>
              <a:rPr lang="en-US" dirty="0" smtClean="0"/>
              <a:t>Some </a:t>
            </a:r>
            <a:r>
              <a:rPr lang="en-US" dirty="0"/>
              <a:t>relationships are more important than others giving rise to a common distinction between "primary and secondary" stakeholders as described by Clarkson (1995) or </a:t>
            </a:r>
            <a:r>
              <a:rPr lang="en-US" dirty="0" err="1"/>
              <a:t>Ponsford</a:t>
            </a:r>
            <a:r>
              <a:rPr lang="en-US" dirty="0"/>
              <a:t> and Williams (2010) who took a slightly different perspective, distinguishing between active and passive stakeholders.</a:t>
            </a:r>
          </a:p>
          <a:p>
            <a:r>
              <a:rPr lang="en-US" dirty="0" smtClean="0"/>
              <a:t>These </a:t>
            </a:r>
            <a:r>
              <a:rPr lang="en-US" dirty="0"/>
              <a:t>terms are open to interpretation and their applicability has to consider the circumstances of the organization and its external relationships. They were both previously discussed in the chapter.  </a:t>
            </a:r>
            <a:endParaRPr lang="en-US" dirty="0" smtClean="0"/>
          </a:p>
          <a:p>
            <a:pPr lvl="1"/>
            <a:r>
              <a:rPr lang="en-US" dirty="0" smtClean="0"/>
              <a:t>Just </a:t>
            </a:r>
            <a:r>
              <a:rPr lang="en-US" dirty="0"/>
              <a:t>who is a stakeholder is open to judgment. </a:t>
            </a:r>
            <a:endParaRPr lang="en-US" dirty="0" smtClean="0"/>
          </a:p>
          <a:p>
            <a:pPr lvl="1"/>
            <a:r>
              <a:rPr lang="en-US" dirty="0" smtClean="0"/>
              <a:t>Do </a:t>
            </a:r>
            <a:r>
              <a:rPr lang="en-US" dirty="0"/>
              <a:t>they include competitor events? </a:t>
            </a:r>
            <a:endParaRPr lang="en-US" dirty="0" smtClean="0"/>
          </a:p>
          <a:p>
            <a:pPr lvl="1"/>
            <a:r>
              <a:rPr lang="en-US" dirty="0" smtClean="0"/>
              <a:t>Does </a:t>
            </a:r>
            <a:r>
              <a:rPr lang="en-US" dirty="0"/>
              <a:t>it incorporate the public at large? </a:t>
            </a:r>
            <a:endParaRPr lang="en-US" dirty="0" smtClean="0"/>
          </a:p>
          <a:p>
            <a:pPr lvl="1"/>
            <a:r>
              <a:rPr lang="en-US" dirty="0" smtClean="0"/>
              <a:t>Are </a:t>
            </a:r>
            <a:r>
              <a:rPr lang="en-US" dirty="0"/>
              <a:t>environmental lobby groups included? </a:t>
            </a:r>
          </a:p>
          <a:p>
            <a:endParaRPr lang="en-US" dirty="0"/>
          </a:p>
        </p:txBody>
      </p:sp>
    </p:spTree>
    <p:extLst>
      <p:ext uri="{BB962C8B-B14F-4D97-AF65-F5344CB8AC3E}">
        <p14:creationId xmlns:p14="http://schemas.microsoft.com/office/powerpoint/2010/main" val="975333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Typology and Classification of Stakeholders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Perhaps a better approach than sorting stakeholders into rather ambiguous "primary and secondary" categories is that recommended by Mitchell, et al. (1997). They argued that stakeholders could be classified according to three attributes that, taken together, determine the "salience" of stakeholders (each of these is later examined in detail): </a:t>
            </a:r>
          </a:p>
          <a:p>
            <a:pPr lvl="0"/>
            <a:r>
              <a:rPr lang="en-US" b="1" dirty="0"/>
              <a:t>Power:</a:t>
            </a:r>
            <a:r>
              <a:rPr lang="en-US" dirty="0"/>
              <a:t> can they impose their will and directly threaten or influence your organization? This category typically includes regulators and funders.</a:t>
            </a:r>
          </a:p>
          <a:p>
            <a:pPr lvl="0"/>
            <a:r>
              <a:rPr lang="en-US" b="1" dirty="0"/>
              <a:t>Legitimacy:</a:t>
            </a:r>
            <a:r>
              <a:rPr lang="en-US" dirty="0"/>
              <a:t> The organizers can attempt to determine who has a legitimate claim to be heard, but political reality and social responsibility might widen the scope of legitimacy; others can make a claim that has to be evaluated. Community festivals are likely to have a much wider definition of legitimate stakeholders than corporate meetings and association conferences. </a:t>
            </a:r>
          </a:p>
          <a:p>
            <a:pPr lvl="0"/>
            <a:r>
              <a:rPr lang="en-US" b="1" dirty="0"/>
              <a:t>Urgency:</a:t>
            </a:r>
            <a:r>
              <a:rPr lang="en-US" dirty="0"/>
              <a:t> how urgent is a stakeholder's demands or claims? Usually regulators have to be satisfied right away (e.g., fire, police, health and safety). Some lobby groups might take a long-term perspective on events in general, reflecting their social and environmental concerns.</a:t>
            </a:r>
          </a:p>
          <a:p>
            <a:endParaRPr lang="en-US" dirty="0"/>
          </a:p>
        </p:txBody>
      </p:sp>
    </p:spTree>
    <p:extLst>
      <p:ext uri="{BB962C8B-B14F-4D97-AF65-F5344CB8AC3E}">
        <p14:creationId xmlns:p14="http://schemas.microsoft.com/office/powerpoint/2010/main" val="1041029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Typology and Classification of Stakeholders</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a:t>In the Venn diagram (Figure 2.2) the three attributes of salience are illustrated as being overlapping considerations, and in the middle are "definitive stakeholders" who share all three. </a:t>
            </a:r>
            <a:endParaRPr lang="en-US" dirty="0" smtClean="0"/>
          </a:p>
          <a:p>
            <a:r>
              <a:rPr lang="en-US" dirty="0" smtClean="0"/>
              <a:t>There </a:t>
            </a:r>
            <a:r>
              <a:rPr lang="en-US" dirty="0"/>
              <a:t>remains an open question: is there such a thing as a "non stakeholder"? </a:t>
            </a:r>
            <a:endParaRPr lang="en-US" dirty="0" smtClean="0"/>
          </a:p>
          <a:p>
            <a:r>
              <a:rPr lang="en-US" dirty="0" smtClean="0"/>
              <a:t>Probably </a:t>
            </a:r>
            <a:r>
              <a:rPr lang="en-US" dirty="0"/>
              <a:t>it is wiser to think in terms of "dormant stakeholders" who are not currently of interest, but might become important. </a:t>
            </a:r>
            <a:endParaRPr lang="en-US" dirty="0" smtClean="0"/>
          </a:p>
          <a:p>
            <a:r>
              <a:rPr lang="en-US" dirty="0" smtClean="0"/>
              <a:t>Appropriate </a:t>
            </a:r>
            <a:r>
              <a:rPr lang="en-US" dirty="0"/>
              <a:t>strategies for each of the categories in this diagram are discussed later.</a:t>
            </a:r>
          </a:p>
          <a:p>
            <a:endParaRPr lang="en-US" dirty="0"/>
          </a:p>
        </p:txBody>
      </p:sp>
    </p:spTree>
    <p:extLst>
      <p:ext uri="{BB962C8B-B14F-4D97-AF65-F5344CB8AC3E}">
        <p14:creationId xmlns:p14="http://schemas.microsoft.com/office/powerpoint/2010/main" val="281596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To hold a "stake" in something is to make an investment, as reflected in the old term "grubstakes" which was applied to the investment people made in an enterprise (like gold mining) in return for a share of any profits. </a:t>
            </a:r>
            <a:endParaRPr lang="en-US" dirty="0" smtClean="0"/>
          </a:p>
          <a:p>
            <a:r>
              <a:rPr lang="en-US" dirty="0" smtClean="0"/>
              <a:t>Of </a:t>
            </a:r>
            <a:r>
              <a:rPr lang="en-US" dirty="0"/>
              <a:t>course, the grubstake could also have been completely lost. Nowadays, one's stake in an event or in tourism could be emotional or political, with perceived legitimacy being a key determinant. </a:t>
            </a:r>
          </a:p>
          <a:p>
            <a:r>
              <a:rPr lang="en-US" dirty="0"/>
              <a:t>Freeman (2004) defined stakeholders as those groups who are vital to survival or success. </a:t>
            </a:r>
            <a:endParaRPr lang="en-US" dirty="0" smtClean="0"/>
          </a:p>
          <a:p>
            <a:r>
              <a:rPr lang="en-US" dirty="0" smtClean="0"/>
              <a:t>He </a:t>
            </a:r>
            <a:r>
              <a:rPr lang="en-US" dirty="0"/>
              <a:t>said stakeholder theory leads to managers articulating who are their key stakeholders, how they can create value working together, and how they can be brought together. </a:t>
            </a:r>
            <a:endParaRPr lang="en-US" dirty="0" smtClean="0"/>
          </a:p>
          <a:p>
            <a:r>
              <a:rPr lang="en-US" dirty="0" smtClean="0"/>
              <a:t>The </a:t>
            </a:r>
            <a:r>
              <a:rPr lang="en-US" dirty="0"/>
              <a:t>theory can help managers be more effective in negotiating with stakeholders. This view of ST emphasizes practical considerations important to all business managers. </a:t>
            </a:r>
          </a:p>
          <a:p>
            <a:endParaRPr lang="en-US" dirty="0"/>
          </a:p>
        </p:txBody>
      </p:sp>
    </p:spTree>
    <p:extLst>
      <p:ext uri="{BB962C8B-B14F-4D97-AF65-F5344CB8AC3E}">
        <p14:creationId xmlns:p14="http://schemas.microsoft.com/office/powerpoint/2010/main" val="9028701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Typology and Classification of Stakeholders</a:t>
            </a:r>
            <a:endParaRPr lang="en-US" dirty="0"/>
          </a:p>
        </p:txBody>
      </p:sp>
      <p:grpSp>
        <p:nvGrpSpPr>
          <p:cNvPr id="3" name="Group 2"/>
          <p:cNvGrpSpPr/>
          <p:nvPr/>
        </p:nvGrpSpPr>
        <p:grpSpPr>
          <a:xfrm>
            <a:off x="2133600" y="1885273"/>
            <a:ext cx="4973320" cy="3636866"/>
            <a:chOff x="2133600" y="1885273"/>
            <a:chExt cx="4973320" cy="3636866"/>
          </a:xfrm>
        </p:grpSpPr>
        <p:sp>
          <p:nvSpPr>
            <p:cNvPr id="5" name="Connector 4"/>
            <p:cNvSpPr/>
            <p:nvPr/>
          </p:nvSpPr>
          <p:spPr>
            <a:xfrm>
              <a:off x="3449320" y="1958256"/>
              <a:ext cx="2174240" cy="2027163"/>
            </a:xfrm>
            <a:prstGeom prst="flowChartConnector">
              <a:avLst/>
            </a:prstGeom>
            <a:solidFill>
              <a:schemeClr val="lt1">
                <a:alpha val="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Connector 5"/>
            <p:cNvSpPr/>
            <p:nvPr/>
          </p:nvSpPr>
          <p:spPr>
            <a:xfrm>
              <a:off x="4175760" y="3150499"/>
              <a:ext cx="2174240" cy="2027163"/>
            </a:xfrm>
            <a:prstGeom prst="flowChartConnector">
              <a:avLst/>
            </a:prstGeom>
            <a:solidFill>
              <a:schemeClr val="lt1">
                <a:alpha val="0"/>
              </a:schemeClr>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Connector 6"/>
            <p:cNvSpPr/>
            <p:nvPr/>
          </p:nvSpPr>
          <p:spPr>
            <a:xfrm>
              <a:off x="2907665" y="3221730"/>
              <a:ext cx="2174240" cy="2027163"/>
            </a:xfrm>
            <a:prstGeom prst="flowChartConnector">
              <a:avLst/>
            </a:prstGeom>
            <a:solidFill>
              <a:schemeClr val="lt1">
                <a:alpha val="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47"/>
            <p:cNvSpPr txBox="1"/>
            <p:nvPr/>
          </p:nvSpPr>
          <p:spPr>
            <a:xfrm>
              <a:off x="2164080" y="1885273"/>
              <a:ext cx="1259840" cy="28959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dirty="0">
                  <a:effectLst/>
                  <a:latin typeface="Calibri"/>
                  <a:ea typeface="ＭＳ 明朝"/>
                  <a:cs typeface="Times New Roman"/>
                </a:rPr>
                <a:t>POWER</a:t>
              </a:r>
              <a:endParaRPr lang="en-US" sz="1200" dirty="0">
                <a:effectLst/>
                <a:ea typeface="ＭＳ 明朝"/>
                <a:cs typeface="Times New Roman"/>
              </a:endParaRPr>
            </a:p>
          </p:txBody>
        </p:sp>
        <p:sp>
          <p:nvSpPr>
            <p:cNvPr id="9" name="Text Box 53"/>
            <p:cNvSpPr txBox="1"/>
            <p:nvPr/>
          </p:nvSpPr>
          <p:spPr>
            <a:xfrm>
              <a:off x="5847080" y="2163775"/>
              <a:ext cx="1259840" cy="28959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dirty="0">
                  <a:effectLst/>
                  <a:latin typeface="Calibri"/>
                  <a:ea typeface="ＭＳ 明朝"/>
                  <a:cs typeface="Times New Roman"/>
                </a:rPr>
                <a:t>LEGITIMACY</a:t>
              </a:r>
              <a:endParaRPr lang="en-US" sz="1200" dirty="0">
                <a:effectLst/>
                <a:ea typeface="ＭＳ 明朝"/>
                <a:cs typeface="Times New Roman"/>
              </a:endParaRPr>
            </a:p>
          </p:txBody>
        </p:sp>
        <p:sp>
          <p:nvSpPr>
            <p:cNvPr id="10" name="Text Box 54"/>
            <p:cNvSpPr txBox="1"/>
            <p:nvPr/>
          </p:nvSpPr>
          <p:spPr>
            <a:xfrm>
              <a:off x="2133600" y="5020603"/>
              <a:ext cx="1259840" cy="28959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000" b="1">
                  <a:effectLst/>
                  <a:latin typeface="Calibri"/>
                  <a:ea typeface="ＭＳ 明朝"/>
                  <a:cs typeface="Times New Roman"/>
                </a:rPr>
                <a:t>URGENCY</a:t>
              </a:r>
              <a:endParaRPr lang="en-US" sz="1200">
                <a:effectLst/>
                <a:ea typeface="ＭＳ 明朝"/>
                <a:cs typeface="Times New Roman"/>
              </a:endParaRPr>
            </a:p>
          </p:txBody>
        </p:sp>
        <p:sp>
          <p:nvSpPr>
            <p:cNvPr id="11" name="Text Box 56"/>
            <p:cNvSpPr txBox="1"/>
            <p:nvPr/>
          </p:nvSpPr>
          <p:spPr>
            <a:xfrm>
              <a:off x="3632200" y="3245084"/>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5</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Dangerous Stakeholder</a:t>
              </a:r>
              <a:endParaRPr lang="en-US" sz="1200">
                <a:effectLst/>
                <a:ea typeface="ＭＳ 明朝"/>
                <a:cs typeface="Times New Roman"/>
              </a:endParaRPr>
            </a:p>
          </p:txBody>
        </p:sp>
        <p:sp>
          <p:nvSpPr>
            <p:cNvPr id="12" name="Text Box 57"/>
            <p:cNvSpPr txBox="1"/>
            <p:nvPr/>
          </p:nvSpPr>
          <p:spPr>
            <a:xfrm>
              <a:off x="5247640" y="4037383"/>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2 </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Discretionary Stakeholder</a:t>
              </a:r>
              <a:endParaRPr lang="en-US" sz="1200">
                <a:effectLst/>
                <a:ea typeface="ＭＳ 明朝"/>
                <a:cs typeface="Times New Roman"/>
              </a:endParaRPr>
            </a:p>
          </p:txBody>
        </p:sp>
        <p:sp>
          <p:nvSpPr>
            <p:cNvPr id="13" name="Text Box 58"/>
            <p:cNvSpPr txBox="1"/>
            <p:nvPr/>
          </p:nvSpPr>
          <p:spPr>
            <a:xfrm>
              <a:off x="3205480" y="4071247"/>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3  </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Demanding Stakeholder</a:t>
              </a:r>
              <a:endParaRPr lang="en-US" sz="1200">
                <a:effectLst/>
                <a:ea typeface="ＭＳ 明朝"/>
                <a:cs typeface="Times New Roman"/>
              </a:endParaRPr>
            </a:p>
          </p:txBody>
        </p:sp>
        <p:sp>
          <p:nvSpPr>
            <p:cNvPr id="14" name="Text Box 61"/>
            <p:cNvSpPr txBox="1"/>
            <p:nvPr/>
          </p:nvSpPr>
          <p:spPr>
            <a:xfrm>
              <a:off x="4119880" y="2723697"/>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dirty="0">
                  <a:effectLst/>
                  <a:latin typeface="Calibri"/>
                  <a:ea typeface="ＭＳ 明朝"/>
                  <a:cs typeface="Times New Roman"/>
                </a:rPr>
                <a:t>1  </a:t>
              </a:r>
              <a:endParaRPr lang="en-US" sz="1200" dirty="0">
                <a:effectLst/>
                <a:ea typeface="ＭＳ 明朝"/>
                <a:cs typeface="Times New Roman"/>
              </a:endParaRPr>
            </a:p>
            <a:p>
              <a:pPr algn="ctr">
                <a:spcAft>
                  <a:spcPts val="0"/>
                </a:spcAft>
              </a:pPr>
              <a:r>
                <a:rPr lang="en-US" sz="800" b="1" dirty="0">
                  <a:effectLst/>
                  <a:latin typeface="Calibri"/>
                  <a:ea typeface="ＭＳ 明朝"/>
                  <a:cs typeface="Times New Roman"/>
                </a:rPr>
                <a:t>Dormant Stakeholder</a:t>
              </a:r>
              <a:endParaRPr lang="en-US" sz="1200" dirty="0">
                <a:effectLst/>
                <a:ea typeface="ＭＳ 明朝"/>
                <a:cs typeface="Times New Roman"/>
              </a:endParaRPr>
            </a:p>
          </p:txBody>
        </p:sp>
        <p:sp>
          <p:nvSpPr>
            <p:cNvPr id="15" name="Text Box 62"/>
            <p:cNvSpPr txBox="1"/>
            <p:nvPr/>
          </p:nvSpPr>
          <p:spPr>
            <a:xfrm>
              <a:off x="4759960" y="3153418"/>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dirty="0">
                  <a:effectLst/>
                  <a:latin typeface="Calibri"/>
                  <a:ea typeface="ＭＳ 明朝"/>
                  <a:cs typeface="Times New Roman"/>
                </a:rPr>
                <a:t>4 </a:t>
              </a:r>
              <a:endParaRPr lang="en-US" sz="1200" dirty="0">
                <a:effectLst/>
                <a:ea typeface="ＭＳ 明朝"/>
                <a:cs typeface="Times New Roman"/>
              </a:endParaRPr>
            </a:p>
            <a:p>
              <a:pPr algn="ctr">
                <a:spcAft>
                  <a:spcPts val="0"/>
                </a:spcAft>
              </a:pPr>
              <a:r>
                <a:rPr lang="en-US" sz="800" b="1" dirty="0">
                  <a:effectLst/>
                  <a:latin typeface="Calibri"/>
                  <a:ea typeface="ＭＳ 明朝"/>
                  <a:cs typeface="Times New Roman"/>
                </a:rPr>
                <a:t>Dominant Stakeholder</a:t>
              </a:r>
              <a:endParaRPr lang="en-US" sz="1200" dirty="0">
                <a:effectLst/>
                <a:ea typeface="ＭＳ 明朝"/>
                <a:cs typeface="Times New Roman"/>
              </a:endParaRPr>
            </a:p>
          </p:txBody>
        </p:sp>
        <p:sp>
          <p:nvSpPr>
            <p:cNvPr id="16" name="Text Box 63"/>
            <p:cNvSpPr txBox="1"/>
            <p:nvPr/>
          </p:nvSpPr>
          <p:spPr>
            <a:xfrm>
              <a:off x="4251960" y="4329897"/>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6 </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Dependent Stakeholder</a:t>
              </a:r>
              <a:endParaRPr lang="en-US" sz="1200">
                <a:effectLst/>
                <a:ea typeface="ＭＳ 明朝"/>
                <a:cs typeface="Times New Roman"/>
              </a:endParaRPr>
            </a:p>
          </p:txBody>
        </p:sp>
        <p:sp>
          <p:nvSpPr>
            <p:cNvPr id="17" name="Text Box 64"/>
            <p:cNvSpPr txBox="1"/>
            <p:nvPr/>
          </p:nvSpPr>
          <p:spPr>
            <a:xfrm>
              <a:off x="4221480" y="3530008"/>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7  </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Definitive Stakeholder</a:t>
              </a:r>
              <a:endParaRPr lang="en-US" sz="1200">
                <a:effectLst/>
                <a:ea typeface="ＭＳ 明朝"/>
                <a:cs typeface="Times New Roman"/>
              </a:endParaRPr>
            </a:p>
          </p:txBody>
        </p:sp>
        <p:sp>
          <p:nvSpPr>
            <p:cNvPr id="18" name="Text Box 68"/>
            <p:cNvSpPr txBox="1"/>
            <p:nvPr/>
          </p:nvSpPr>
          <p:spPr>
            <a:xfrm>
              <a:off x="6106160" y="5076070"/>
              <a:ext cx="751840" cy="446069"/>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800" b="1">
                  <a:effectLst/>
                  <a:latin typeface="Calibri"/>
                  <a:ea typeface="ＭＳ 明朝"/>
                  <a:cs typeface="Times New Roman"/>
                </a:rPr>
                <a:t>8  </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Non</a:t>
              </a:r>
              <a:endParaRPr lang="en-US" sz="1200">
                <a:effectLst/>
                <a:ea typeface="ＭＳ 明朝"/>
                <a:cs typeface="Times New Roman"/>
              </a:endParaRPr>
            </a:p>
            <a:p>
              <a:pPr algn="ctr">
                <a:spcAft>
                  <a:spcPts val="0"/>
                </a:spcAft>
              </a:pPr>
              <a:r>
                <a:rPr lang="en-US" sz="800" b="1">
                  <a:effectLst/>
                  <a:latin typeface="Calibri"/>
                  <a:ea typeface="ＭＳ 明朝"/>
                  <a:cs typeface="Times New Roman"/>
                </a:rPr>
                <a:t>Stakeholder</a:t>
              </a:r>
              <a:endParaRPr lang="en-US" sz="1200">
                <a:effectLst/>
                <a:ea typeface="ＭＳ 明朝"/>
                <a:cs typeface="Times New Roman"/>
              </a:endParaRPr>
            </a:p>
          </p:txBody>
        </p:sp>
      </p:grpSp>
      <p:sp>
        <p:nvSpPr>
          <p:cNvPr id="19" name="Rectangle 18"/>
          <p:cNvSpPr/>
          <p:nvPr/>
        </p:nvSpPr>
        <p:spPr>
          <a:xfrm>
            <a:off x="2286000" y="5805619"/>
            <a:ext cx="4572000" cy="430887"/>
          </a:xfrm>
          <a:prstGeom prst="rect">
            <a:avLst/>
          </a:prstGeom>
        </p:spPr>
        <p:txBody>
          <a:bodyPr>
            <a:spAutoFit/>
          </a:bodyPr>
          <a:lstStyle/>
          <a:p>
            <a:r>
              <a:rPr lang="en-US" sz="1100" b="1" dirty="0"/>
              <a:t>Figure 2.2:  Stakeholder Typology: One, Two or Three Attributes Present</a:t>
            </a:r>
          </a:p>
          <a:p>
            <a:r>
              <a:rPr lang="en-US" sz="1100" b="1" dirty="0"/>
              <a:t>Source:  Mitchell et al. 1997</a:t>
            </a:r>
            <a:endParaRPr lang="en-US" sz="1100" dirty="0"/>
          </a:p>
        </p:txBody>
      </p:sp>
    </p:spTree>
    <p:extLst>
      <p:ext uri="{BB962C8B-B14F-4D97-AF65-F5344CB8AC3E}">
        <p14:creationId xmlns:p14="http://schemas.microsoft.com/office/powerpoint/2010/main" val="2911819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Power</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20000"/>
          </a:bodyPr>
          <a:lstStyle/>
          <a:p>
            <a:r>
              <a:rPr lang="en-US" dirty="0"/>
              <a:t>Power is commonly defined as the ability to act in a particular way (such as to create an event) or to influence others (possibly, but not necessarily against their will or preferences). It is a concept closely related to legitimacy, and power </a:t>
            </a:r>
            <a:r>
              <a:rPr lang="en-US" dirty="0" smtClean="0"/>
              <a:t>sometime</a:t>
            </a:r>
          </a:p>
          <a:p>
            <a:r>
              <a:rPr lang="en-US" dirty="0" smtClean="0"/>
              <a:t>s </a:t>
            </a:r>
            <a:r>
              <a:rPr lang="en-US" dirty="0"/>
              <a:t>derives from the same sources, particularly law, control of information, and resources. Power can be used for good or bad, and as such is open to interpretation. </a:t>
            </a:r>
            <a:endParaRPr lang="en-US" dirty="0" smtClean="0"/>
          </a:p>
          <a:p>
            <a:r>
              <a:rPr lang="en-US" dirty="0" smtClean="0"/>
              <a:t>A </a:t>
            </a:r>
            <a:r>
              <a:rPr lang="en-US" dirty="0"/>
              <a:t>starting point is the work of the philosopher Foucault (1926-1984) who equated control of knowledge with power. </a:t>
            </a:r>
            <a:endParaRPr lang="en-US" dirty="0" smtClean="0"/>
          </a:p>
          <a:p>
            <a:r>
              <a:rPr lang="en-US" dirty="0" smtClean="0"/>
              <a:t>In </a:t>
            </a:r>
            <a:r>
              <a:rPr lang="en-US" dirty="0"/>
              <a:t>Foucault's conceptualization those who control information or determine what is considered within any discourse (e.g., what are the topics of importance in event studies?) hold power (The Stanford Encyclopedia of Philosophy, 2016). </a:t>
            </a:r>
            <a:endParaRPr lang="en-US" dirty="0" smtClean="0"/>
          </a:p>
        </p:txBody>
      </p:sp>
    </p:spTree>
    <p:extLst>
      <p:ext uri="{BB962C8B-B14F-4D97-AF65-F5344CB8AC3E}">
        <p14:creationId xmlns:p14="http://schemas.microsoft.com/office/powerpoint/2010/main" val="2491505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Power</a:t>
            </a:r>
            <a:endParaRPr lang="en-US" dirty="0"/>
          </a:p>
        </p:txBody>
      </p:sp>
      <p:sp>
        <p:nvSpPr>
          <p:cNvPr id="3" name="Content Placeholder 2"/>
          <p:cNvSpPr>
            <a:spLocks noGrp="1"/>
          </p:cNvSpPr>
          <p:nvPr>
            <p:ph idx="1"/>
          </p:nvPr>
        </p:nvSpPr>
        <p:spPr>
          <a:xfrm>
            <a:off x="284163" y="2133600"/>
            <a:ext cx="8574087" cy="4724400"/>
          </a:xfrm>
        </p:spPr>
        <p:txBody>
          <a:bodyPr>
            <a:normAutofit/>
          </a:bodyPr>
          <a:lstStyle/>
          <a:p>
            <a:r>
              <a:rPr lang="en-US" dirty="0" smtClean="0"/>
              <a:t>"</a:t>
            </a:r>
            <a:r>
              <a:rPr lang="en-US" dirty="0"/>
              <a:t>Pastoral power" was identified as the convergence of techniques, rationalities and practices designed to govern or guide people's conduct, and this can include social norms and political correctness. </a:t>
            </a:r>
            <a:endParaRPr lang="en-US" dirty="0" smtClean="0"/>
          </a:p>
          <a:p>
            <a:r>
              <a:rPr lang="en-US" dirty="0" smtClean="0"/>
              <a:t>Knowledge </a:t>
            </a:r>
            <a:r>
              <a:rPr lang="en-US" dirty="0"/>
              <a:t>is connected to power, and we can see in contemporary society how large corporations use data for their commercial purposes, and governments do the same for security. </a:t>
            </a:r>
            <a:endParaRPr lang="en-US" dirty="0" smtClean="0"/>
          </a:p>
          <a:p>
            <a:r>
              <a:rPr lang="en-US" dirty="0" smtClean="0"/>
              <a:t>Data </a:t>
            </a:r>
            <a:r>
              <a:rPr lang="en-US" dirty="0"/>
              <a:t>hacks have become so common that it proves the point that knowledge is power. </a:t>
            </a:r>
          </a:p>
          <a:p>
            <a:pPr>
              <a:spcBef>
                <a:spcPts val="0"/>
              </a:spcBef>
            </a:pPr>
            <a:endParaRPr lang="en-US" b="1" dirty="0" smtClean="0"/>
          </a:p>
        </p:txBody>
      </p:sp>
    </p:spTree>
    <p:extLst>
      <p:ext uri="{BB962C8B-B14F-4D97-AF65-F5344CB8AC3E}">
        <p14:creationId xmlns:p14="http://schemas.microsoft.com/office/powerpoint/2010/main" val="1040802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Power</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a:spcBef>
                <a:spcPts val="0"/>
              </a:spcBef>
            </a:pPr>
            <a:endParaRPr lang="en-US" b="1" dirty="0" smtClean="0"/>
          </a:p>
          <a:p>
            <a:pPr>
              <a:spcBef>
                <a:spcPts val="0"/>
              </a:spcBef>
            </a:pPr>
            <a:r>
              <a:rPr lang="en-US" b="1" dirty="0" smtClean="0"/>
              <a:t>Mitchell</a:t>
            </a:r>
            <a:r>
              <a:rPr lang="en-US" b="1" dirty="0"/>
              <a:t>, </a:t>
            </a:r>
            <a:r>
              <a:rPr lang="en-US" b="1" dirty="0" err="1"/>
              <a:t>Agle</a:t>
            </a:r>
            <a:r>
              <a:rPr lang="en-US" b="1" dirty="0"/>
              <a:t>, and Wood (1997) said there are three types of power that are highly relevant to stakeholder theory:</a:t>
            </a:r>
          </a:p>
          <a:p>
            <a:pPr lvl="1">
              <a:spcBef>
                <a:spcPts val="0"/>
              </a:spcBef>
            </a:pPr>
            <a:r>
              <a:rPr lang="en-US" dirty="0"/>
              <a:t>Coercive power: based on physical resources of force, violence, or restraint</a:t>
            </a:r>
          </a:p>
          <a:p>
            <a:pPr lvl="1">
              <a:spcBef>
                <a:spcPts val="0"/>
              </a:spcBef>
            </a:pPr>
            <a:r>
              <a:rPr lang="en-US" dirty="0"/>
              <a:t>Utilitarian power: based on financial or material resources</a:t>
            </a:r>
          </a:p>
          <a:p>
            <a:pPr lvl="1">
              <a:spcBef>
                <a:spcPts val="0"/>
              </a:spcBef>
            </a:pPr>
            <a:r>
              <a:rPr lang="en-US" dirty="0"/>
              <a:t>Normative power: based on symbolic resources such as being able to command attention of the </a:t>
            </a:r>
            <a:r>
              <a:rPr lang="en-US" dirty="0" smtClean="0"/>
              <a:t>media</a:t>
            </a:r>
            <a:endParaRPr lang="en-US" dirty="0"/>
          </a:p>
          <a:p>
            <a:r>
              <a:rPr lang="en-US" dirty="0"/>
              <a:t>It is always important to examine who has power, what kinds they wield, and how it is used. Looking back to Figure 2.2, each category of stakeholder might possess different types of power applied to tourism and events. </a:t>
            </a:r>
            <a:endParaRPr lang="en-US" dirty="0" smtClean="0"/>
          </a:p>
          <a:p>
            <a:r>
              <a:rPr lang="en-US" dirty="0" smtClean="0"/>
              <a:t>Power </a:t>
            </a:r>
            <a:r>
              <a:rPr lang="en-US" dirty="0"/>
              <a:t>is an enduring topic of interest to event scholars, and it usually links directly to stakeholder management issues. </a:t>
            </a:r>
            <a:endParaRPr lang="en-US" dirty="0" smtClean="0"/>
          </a:p>
          <a:p>
            <a:r>
              <a:rPr lang="en-US" dirty="0" smtClean="0"/>
              <a:t>In </a:t>
            </a:r>
            <a:r>
              <a:rPr lang="en-US" dirty="0"/>
              <a:t>the three ensuing research notes, first Jepson, Clarke and </a:t>
            </a:r>
            <a:r>
              <a:rPr lang="en-US" dirty="0" err="1"/>
              <a:t>Ragsdell</a:t>
            </a:r>
            <a:r>
              <a:rPr lang="en-US" dirty="0"/>
              <a:t> (2014) discuss power in the context of inclusive community engagement in festivals. </a:t>
            </a:r>
            <a:endParaRPr lang="en-US" dirty="0" smtClean="0"/>
          </a:p>
          <a:p>
            <a:r>
              <a:rPr lang="en-US" dirty="0" err="1" smtClean="0"/>
              <a:t>Andersson</a:t>
            </a:r>
            <a:r>
              <a:rPr lang="en-US" dirty="0" smtClean="0"/>
              <a:t> </a:t>
            </a:r>
            <a:r>
              <a:rPr lang="en-US" dirty="0"/>
              <a:t>and Getz (2007) look at the relative bargaining power of stakeholders, with implications for financial viability. </a:t>
            </a:r>
            <a:r>
              <a:rPr lang="en-US" dirty="0" err="1"/>
              <a:t>Tiew</a:t>
            </a:r>
            <a:r>
              <a:rPr lang="en-US" dirty="0"/>
              <a:t>, Holmes, &amp; De </a:t>
            </a:r>
            <a:r>
              <a:rPr lang="en-US" dirty="0" err="1"/>
              <a:t>Bussy</a:t>
            </a:r>
            <a:r>
              <a:rPr lang="en-US" dirty="0"/>
              <a:t> (2015) link power to the saliency of stakeholders and find that those with resources have the most power. </a:t>
            </a:r>
          </a:p>
          <a:p>
            <a:endParaRPr lang="en-US" dirty="0"/>
          </a:p>
        </p:txBody>
      </p:sp>
    </p:spTree>
    <p:extLst>
      <p:ext uri="{BB962C8B-B14F-4D97-AF65-F5344CB8AC3E}">
        <p14:creationId xmlns:p14="http://schemas.microsoft.com/office/powerpoint/2010/main" val="1678655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802221"/>
          </a:xfrm>
        </p:spPr>
        <p:txBody>
          <a:bodyPr>
            <a:normAutofit fontScale="55000" lnSpcReduction="20000"/>
          </a:bodyPr>
          <a:lstStyle/>
          <a:p>
            <a:pPr marL="0" indent="0" algn="just">
              <a:buNone/>
            </a:pPr>
            <a:r>
              <a:rPr lang="en-US" dirty="0"/>
              <a:t>Jepson, A., Clarke, A., &amp; </a:t>
            </a:r>
            <a:r>
              <a:rPr lang="en-US" dirty="0" err="1"/>
              <a:t>Ragsdell</a:t>
            </a:r>
            <a:r>
              <a:rPr lang="en-US" dirty="0"/>
              <a:t>, G. (2014). Investigating the application of the motivation–opportunity–ability model to reveal factors, which facilitate or inhibit inclusive engagement within local community festivals. Scandinavian Journal of Hospitality and Tourism, 14 (3), 331-348</a:t>
            </a:r>
            <a:r>
              <a:rPr lang="en-US" dirty="0" smtClean="0"/>
              <a:t>.</a:t>
            </a:r>
            <a:endParaRPr lang="en-US" dirty="0"/>
          </a:p>
          <a:p>
            <a:pPr algn="just"/>
            <a:r>
              <a:rPr lang="en-US" i="1" dirty="0"/>
              <a:t>Abstract: Currently there is limited understanding, agreement, and research within the phenomena of community engagement and participation in local community festivals and events. This article aims to contribute to this growing, but limited, debate by justifying the adaption and integration of the Motivation – Opportunity – Ability (MOA) model, and proposing a combination of primary data collection and analysis methods, to reveal and understand the factors that either inhibit or facilitate local community engagement in festivals and events. The rationale of this conceptual article is to determine how sustainability can be defined and achieved within local community festivals and events, by developing sustainable and inclusive community networks where the local population is actively engaged within the creation of events. The article begins by exploring the literature surrounding communities, community festivals and events, and community engagement. The article then moves on to discuss the MOA model and its adaption and application to event studies. It builds on concepts discussed by Jepson, Clarke, and </a:t>
            </a:r>
            <a:r>
              <a:rPr lang="en-US" i="1" dirty="0" err="1"/>
              <a:t>Ragsdell</a:t>
            </a:r>
            <a:r>
              <a:rPr lang="en-US" i="1" dirty="0"/>
              <a:t> [(2012, June 13–15). Investigating the use of the Motivation–Opportunity–Ability (MOA) Model to reveal the factors which facilitate or inhibit inclusive engagement within local community festivals. Global events congress: Conference proceedings, Stavanger, Norway] that support the creation of inclusive community festivals and events through inclusive participation within the planning and decision-making process. The article then moves on to explore the methodological concerns triggered by this model, such as the need to be adaptable and flexible across a multifaceted community event with regard to collecting primary data whilst maintaining integrity and validity during analysis. Finally, the article comments on the overall suitability of the MOA model to capture primary data and draw conclusions about best practice for community engagement in local festivals and events</a:t>
            </a:r>
            <a:r>
              <a:rPr lang="en-US" i="1" dirty="0" smtClean="0"/>
              <a:t>.</a:t>
            </a:r>
            <a:endParaRPr lang="en-US" dirty="0"/>
          </a:p>
          <a:p>
            <a:pPr algn="just"/>
            <a:r>
              <a:rPr lang="en-US" i="1" dirty="0"/>
              <a:t>Keywords: </a:t>
            </a:r>
            <a:r>
              <a:rPr lang="en-US" i="1" u="sng" dirty="0">
                <a:hlinkClick r:id="rId2"/>
              </a:rPr>
              <a:t>engagement</a:t>
            </a:r>
            <a:r>
              <a:rPr lang="en-US" i="1" dirty="0"/>
              <a:t>, </a:t>
            </a:r>
            <a:r>
              <a:rPr lang="en-US" i="1" u="sng" dirty="0">
                <a:hlinkClick r:id="rId3"/>
              </a:rPr>
              <a:t>inclusion</a:t>
            </a:r>
            <a:r>
              <a:rPr lang="en-US" i="1" dirty="0"/>
              <a:t>, </a:t>
            </a:r>
            <a:r>
              <a:rPr lang="en-US" i="1" u="sng" dirty="0">
                <a:hlinkClick r:id="rId4"/>
              </a:rPr>
              <a:t>community festivals</a:t>
            </a:r>
            <a:r>
              <a:rPr lang="en-US" i="1" dirty="0"/>
              <a:t>, </a:t>
            </a:r>
            <a:r>
              <a:rPr lang="en-US" i="1" u="sng" dirty="0">
                <a:hlinkClick r:id="rId5"/>
              </a:rPr>
              <a:t>MOA model</a:t>
            </a:r>
            <a:r>
              <a:rPr lang="en-US" i="1" dirty="0"/>
              <a:t>, </a:t>
            </a:r>
            <a:r>
              <a:rPr lang="en-US" i="1" u="sng" dirty="0">
                <a:hlinkClick r:id="rId6"/>
              </a:rPr>
              <a:t>event planning</a:t>
            </a:r>
            <a:endParaRPr lang="en-US" dirty="0"/>
          </a:p>
          <a:p>
            <a:pPr algn="just"/>
            <a:endParaRPr lang="en-US" dirty="0"/>
          </a:p>
        </p:txBody>
      </p:sp>
    </p:spTree>
    <p:extLst>
      <p:ext uri="{BB962C8B-B14F-4D97-AF65-F5344CB8AC3E}">
        <p14:creationId xmlns:p14="http://schemas.microsoft.com/office/powerpoint/2010/main" val="683787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Andersson, T. &amp; Getz, D. (2007). Resource dependency, costs and revenues of a street festival. Tourism Economics, 13 (1), 143-162.</a:t>
            </a:r>
          </a:p>
          <a:p>
            <a:pPr algn="just"/>
            <a:r>
              <a:rPr lang="en-US" i="1" dirty="0"/>
              <a:t>Abstract: The financial position of a tourism-oriented street festival in Sweden is examined within the context of resource dependency and stakeholder management theory, focused on testing two hypotheses derived from this theoretical base. Data from a five-year period revealed how costs associated with the strongest stakeholders (that is, with the greatest bargaining power) greatly increased relative to costs associated with weak stakeholders. The festival was also more able to increase its revenues from weak stakeholders than from those in strong bargaining positions. Conclusions are drawn on how this case confirms and elaborates upon theory, particularly by applying it to the festival sector. Management implications are also drawn on how festival organizations should manage relationships when they hold strong or weak positions relative to stakeholders. </a:t>
            </a:r>
            <a:endParaRPr lang="en-US" dirty="0"/>
          </a:p>
          <a:p>
            <a:pPr algn="just"/>
            <a:r>
              <a:rPr lang="en-US" i="1" dirty="0"/>
              <a:t>Keywords: festival costs and revenues; resource dependency; stakeholder management</a:t>
            </a:r>
            <a:endParaRPr lang="en-US" dirty="0"/>
          </a:p>
          <a:p>
            <a:pPr algn="just"/>
            <a:endParaRPr lang="en-US" dirty="0"/>
          </a:p>
        </p:txBody>
      </p:sp>
    </p:spTree>
    <p:extLst>
      <p:ext uri="{BB962C8B-B14F-4D97-AF65-F5344CB8AC3E}">
        <p14:creationId xmlns:p14="http://schemas.microsoft.com/office/powerpoint/2010/main" val="1128864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marL="0" indent="0">
              <a:buNone/>
            </a:pPr>
            <a:r>
              <a:rPr lang="en-US" dirty="0" err="1"/>
              <a:t>Tiew</a:t>
            </a:r>
            <a:r>
              <a:rPr lang="en-US" dirty="0"/>
              <a:t>, F., Holmes, K., &amp; De </a:t>
            </a:r>
            <a:r>
              <a:rPr lang="en-US" dirty="0" err="1"/>
              <a:t>Bussy</a:t>
            </a:r>
            <a:r>
              <a:rPr lang="en-US" dirty="0"/>
              <a:t>, N. (2015). Tourism events and the nature of stakeholder power. Event Management, 19, 525-541. </a:t>
            </a:r>
          </a:p>
          <a:p>
            <a:r>
              <a:rPr lang="en-US" i="1" dirty="0"/>
              <a:t>Abstract: This exploratory case study examines the power relations among the stakeholders of a tourism event in Borneo. It examines the sources of stakeholder power and the pattern of interdependence of various stakeholders, primarily based on interviews with event managers and stakeholders, as well as field visits. An analysis of the different types and amount of resource control, dependency, and network centrality resulted in four different categories of stakeholder power patterns—executive, asset based, referral, and diffuse stakeholders. The study also found that resource-based power was the primary source of power, whereas network-based power was a secondary and supplementary source. The case study revealed that the salience of event stakeholders based on their power was highly variable due to the different types of power that they had. This article contributes to the literature of event tourism, a typology of the event stakeholder powers in a predominately government-owned music festival, and offered practical suggestions to event management. It also advances the stakeholder power concept within event tourism studies. </a:t>
            </a:r>
            <a:endParaRPr lang="en-US" dirty="0"/>
          </a:p>
          <a:p>
            <a:r>
              <a:rPr lang="en-US" i="1" dirty="0"/>
              <a:t>Keywords: Tourism event; Stakeholder power; Resource dependency; Network centrality; Stakeholder salience</a:t>
            </a:r>
            <a:endParaRPr lang="en-US" dirty="0"/>
          </a:p>
          <a:p>
            <a:endParaRPr lang="en-US" dirty="0"/>
          </a:p>
        </p:txBody>
      </p:sp>
    </p:spTree>
    <p:extLst>
      <p:ext uri="{BB962C8B-B14F-4D97-AF65-F5344CB8AC3E}">
        <p14:creationId xmlns:p14="http://schemas.microsoft.com/office/powerpoint/2010/main" val="1128864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7.2 Urgency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20000"/>
          </a:bodyPr>
          <a:lstStyle/>
          <a:p>
            <a:r>
              <a:rPr lang="en-US" dirty="0"/>
              <a:t>In daily life we can understand urgency in terms of need (e.g., biological or financial) or pressing requirements (e.g., the demands of a boss) to take immediate action. </a:t>
            </a:r>
            <a:endParaRPr lang="en-US" dirty="0" smtClean="0"/>
          </a:p>
          <a:p>
            <a:r>
              <a:rPr lang="en-US" dirty="0" smtClean="0"/>
              <a:t>Urgency </a:t>
            </a:r>
            <a:r>
              <a:rPr lang="en-US" dirty="0"/>
              <a:t>might be self-perceived and internalized, or arise from the demands or persistence of someone else, such as a powerful stakeholder. </a:t>
            </a:r>
            <a:endParaRPr lang="en-US" dirty="0" smtClean="0"/>
          </a:p>
          <a:p>
            <a:r>
              <a:rPr lang="en-US" dirty="0" smtClean="0"/>
              <a:t>If </a:t>
            </a:r>
            <a:r>
              <a:rPr lang="en-US" dirty="0"/>
              <a:t>action can easily or without cost be deferred or ignored, there is little urgency, but of course this depends on an assessment of the risk entailed, or of penalties that might be imposed. </a:t>
            </a:r>
            <a:endParaRPr lang="en-US" dirty="0" smtClean="0"/>
          </a:p>
          <a:p>
            <a:r>
              <a:rPr lang="en-US" dirty="0" smtClean="0"/>
              <a:t>Events </a:t>
            </a:r>
            <a:r>
              <a:rPr lang="en-US" dirty="0"/>
              <a:t>are often very time-sensitive when it comes to financial health, with expenditures generally preceding revenue. </a:t>
            </a:r>
            <a:endParaRPr lang="en-US" dirty="0" smtClean="0"/>
          </a:p>
          <a:p>
            <a:r>
              <a:rPr lang="en-US" dirty="0" smtClean="0"/>
              <a:t>Accordingly</a:t>
            </a:r>
            <a:r>
              <a:rPr lang="en-US" dirty="0"/>
              <a:t>, if a creditor demands immediate re-payment, prior to ticket sales, all could be lost. On the other hand, if sponsors can be convinced to give money up front, the event managers might very well provide special considerations because they have an urgent need for cash. </a:t>
            </a:r>
          </a:p>
          <a:p>
            <a:endParaRPr lang="en-US" dirty="0"/>
          </a:p>
        </p:txBody>
      </p:sp>
    </p:spTree>
    <p:extLst>
      <p:ext uri="{BB962C8B-B14F-4D97-AF65-F5344CB8AC3E}">
        <p14:creationId xmlns:p14="http://schemas.microsoft.com/office/powerpoint/2010/main" val="3237949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7.2 Urgency</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smtClean="0"/>
              <a:t>In </a:t>
            </a:r>
            <a:r>
              <a:rPr lang="en-US" dirty="0"/>
              <a:t>tourism, urgency can often be witnessed when disaster strikes and an immediate response is required to restore confidence or counter negative publicity. </a:t>
            </a:r>
            <a:endParaRPr lang="en-US" dirty="0" smtClean="0"/>
          </a:p>
          <a:p>
            <a:r>
              <a:rPr lang="en-US" dirty="0" smtClean="0"/>
              <a:t>Also</a:t>
            </a:r>
            <a:r>
              <a:rPr lang="en-US" dirty="0"/>
              <a:t>, a failure of one market segment to generate expected demand, such as a sudden decline in conference bookings, can require an urgent response from DMOs and event venues. </a:t>
            </a:r>
            <a:endParaRPr lang="en-US" dirty="0" smtClean="0"/>
          </a:p>
          <a:p>
            <a:r>
              <a:rPr lang="en-US" dirty="0" smtClean="0"/>
              <a:t>Because </a:t>
            </a:r>
            <a:r>
              <a:rPr lang="en-US" dirty="0"/>
              <a:t>tourism is almost universal in scope and enormous in scale, in many cities, resorts and regions it is only the sudden absence or threat of boycott that sparks calls for urgent action. </a:t>
            </a:r>
            <a:endParaRPr lang="en-US" dirty="0" smtClean="0"/>
          </a:p>
          <a:p>
            <a:r>
              <a:rPr lang="en-US" dirty="0" smtClean="0"/>
              <a:t>Changes </a:t>
            </a:r>
            <a:r>
              <a:rPr lang="en-US" dirty="0"/>
              <a:t>in tourism-related forces and trends can be incremental and barely noticeable, giving rise to complacency, and in the events sector this can happen in well-established events that fail to monitor and adapt.  </a:t>
            </a:r>
          </a:p>
          <a:p>
            <a:r>
              <a:rPr lang="en-US" dirty="0"/>
              <a:t>Parent and </a:t>
            </a:r>
            <a:r>
              <a:rPr lang="en-US" dirty="0" err="1"/>
              <a:t>Deephouse</a:t>
            </a:r>
            <a:r>
              <a:rPr lang="en-US" dirty="0"/>
              <a:t> (2007) doing research in the sports event sector examined how stakeholders were prioritized based on their perceived power, urgency and legitimacy. </a:t>
            </a:r>
          </a:p>
          <a:p>
            <a:endParaRPr lang="en-US" dirty="0"/>
          </a:p>
        </p:txBody>
      </p:sp>
    </p:spTree>
    <p:extLst>
      <p:ext uri="{BB962C8B-B14F-4D97-AF65-F5344CB8AC3E}">
        <p14:creationId xmlns:p14="http://schemas.microsoft.com/office/powerpoint/2010/main" val="3246098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a:t>Parent, M. M., &amp; </a:t>
            </a:r>
            <a:r>
              <a:rPr lang="en-US" dirty="0" err="1"/>
              <a:t>Deephouse</a:t>
            </a:r>
            <a:r>
              <a:rPr lang="en-US" dirty="0"/>
              <a:t>, D. L. (2007). A case study of stakeholder identification and prioritization by managers. Journal of business ethics, 75(1), 1-23.</a:t>
            </a:r>
          </a:p>
          <a:p>
            <a:pPr algn="just"/>
            <a:r>
              <a:rPr lang="en-US" i="1" dirty="0"/>
              <a:t>Abstract: The purpose of this article is to examine stakeholder identification and prioritization by managers using the power, legitimacy, and urgency framework of Mitchell et al. (Academy of Management Review22, 853–886; 1997). We use a multi-method, comparative case study of two large-scale sporting event-organizing committees, with a particular focus on interviews with managers at three hierarchical levels. We support the positive relationship between number of stakeholder attributes and perceived stakeholder salience. Managers’ hierarchical level and role have direct and moderating effects on stakeholder identification and perceived salience. We also found that most stakeholders were definitive, dominant, or dormant types – the other five types were rare. Power has the most important effect on salience, followed by urgency and legitimacy. Based on our case study, we offer several ways to advance the theory of stakeholder identification and salience. </a:t>
            </a:r>
            <a:endParaRPr lang="en-US" dirty="0"/>
          </a:p>
          <a:p>
            <a:pPr marL="0" indent="0" algn="just">
              <a:buNone/>
            </a:pPr>
            <a:r>
              <a:rPr lang="en-US" i="1" dirty="0"/>
              <a:t>Keywords: case study, interview, data, relationship, stakeholder, stakeholder management, stakeholder theory</a:t>
            </a:r>
            <a:endParaRPr lang="en-US" dirty="0"/>
          </a:p>
          <a:p>
            <a:pPr algn="just"/>
            <a:endParaRPr lang="en-US" dirty="0"/>
          </a:p>
        </p:txBody>
      </p:sp>
    </p:spTree>
    <p:extLst>
      <p:ext uri="{BB962C8B-B14F-4D97-AF65-F5344CB8AC3E}">
        <p14:creationId xmlns:p14="http://schemas.microsoft.com/office/powerpoint/2010/main" val="207800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359923" y="2133600"/>
            <a:ext cx="8498327" cy="4724400"/>
          </a:xfrm>
        </p:spPr>
        <p:txBody>
          <a:bodyPr>
            <a:normAutofit/>
          </a:bodyPr>
          <a:lstStyle/>
          <a:p>
            <a:r>
              <a:rPr lang="en-US" b="1" dirty="0"/>
              <a:t>There are four general perspectives on stakeholder theory, discussed fully in chapter two: </a:t>
            </a:r>
            <a:endParaRPr lang="en-US" b="1" dirty="0" smtClean="0"/>
          </a:p>
          <a:p>
            <a:pPr lvl="1"/>
            <a:r>
              <a:rPr lang="en-US" dirty="0" smtClean="0"/>
              <a:t>descriptive </a:t>
            </a:r>
            <a:r>
              <a:rPr lang="en-US" dirty="0"/>
              <a:t>or empirical (exploring how organizations work in a stakeholder environment) </a:t>
            </a:r>
            <a:endParaRPr lang="en-US" dirty="0" smtClean="0"/>
          </a:p>
          <a:p>
            <a:pPr lvl="1"/>
            <a:r>
              <a:rPr lang="en-US" dirty="0" smtClean="0"/>
              <a:t>instrumental </a:t>
            </a:r>
            <a:r>
              <a:rPr lang="en-US" dirty="0"/>
              <a:t>(determination of how stakeholder relationships and their management actually affect the organization and achievement of its goals); </a:t>
            </a:r>
            <a:endParaRPr lang="en-US" dirty="0" smtClean="0"/>
          </a:p>
          <a:p>
            <a:pPr lvl="1"/>
            <a:r>
              <a:rPr lang="en-US" dirty="0" smtClean="0"/>
              <a:t>managerial </a:t>
            </a:r>
            <a:r>
              <a:rPr lang="en-US" dirty="0"/>
              <a:t>(theory development leading to recommended practices, attitudes, structures for stakeholder management) and normative.</a:t>
            </a:r>
          </a:p>
          <a:p>
            <a:pPr marL="460375" lvl="1" indent="0">
              <a:buNone/>
            </a:pPr>
            <a:endParaRPr lang="en-US" dirty="0" smtClean="0"/>
          </a:p>
          <a:p>
            <a:endParaRPr lang="en-US" dirty="0"/>
          </a:p>
          <a:p>
            <a:endParaRPr lang="en-US" dirty="0"/>
          </a:p>
        </p:txBody>
      </p:sp>
    </p:spTree>
    <p:extLst>
      <p:ext uri="{BB962C8B-B14F-4D97-AF65-F5344CB8AC3E}">
        <p14:creationId xmlns:p14="http://schemas.microsoft.com/office/powerpoint/2010/main" val="3141328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Legitimacy</a:t>
            </a:r>
            <a:endParaRPr lang="en-US" dirty="0"/>
          </a:p>
        </p:txBody>
      </p:sp>
      <p:sp>
        <p:nvSpPr>
          <p:cNvPr id="3" name="Content Placeholder 2"/>
          <p:cNvSpPr>
            <a:spLocks noGrp="1"/>
          </p:cNvSpPr>
          <p:nvPr>
            <p:ph idx="1"/>
          </p:nvPr>
        </p:nvSpPr>
        <p:spPr>
          <a:xfrm>
            <a:off x="284163" y="1906621"/>
            <a:ext cx="8574087" cy="4951379"/>
          </a:xfrm>
        </p:spPr>
        <p:txBody>
          <a:bodyPr>
            <a:normAutofit fontScale="70000" lnSpcReduction="20000"/>
          </a:bodyPr>
          <a:lstStyle/>
          <a:p>
            <a:r>
              <a:rPr lang="en-US" dirty="0" err="1"/>
              <a:t>Suchman</a:t>
            </a:r>
            <a:r>
              <a:rPr lang="en-US" dirty="0"/>
              <a:t> (1995) defined “legitimacy” as “a generalized perception or assumption that the actions of an entity are desirable, proper, appropriate within some socially constructed system of norms, values, beliefs, and definitions” (p. 574</a:t>
            </a:r>
            <a:r>
              <a:rPr lang="en-US" dirty="0" smtClean="0"/>
              <a:t>).</a:t>
            </a:r>
          </a:p>
          <a:p>
            <a:r>
              <a:rPr lang="en-US" dirty="0" smtClean="0"/>
              <a:t>“</a:t>
            </a:r>
            <a:r>
              <a:rPr lang="en-US" dirty="0"/>
              <a:t>Pragmatic legitimacy,” as </a:t>
            </a:r>
            <a:r>
              <a:rPr lang="en-US" dirty="0" err="1"/>
              <a:t>Suchman</a:t>
            </a:r>
            <a:r>
              <a:rPr lang="en-US" dirty="0"/>
              <a:t> defined it, can be interpreted as public or stakeholder acceptance of a tourism organization or event, weighing perceived costs and benefits from a self-interest point of view. </a:t>
            </a:r>
            <a:endParaRPr lang="en-US" dirty="0" smtClean="0"/>
          </a:p>
          <a:p>
            <a:r>
              <a:rPr lang="en-US" dirty="0" smtClean="0"/>
              <a:t>“</a:t>
            </a:r>
            <a:r>
              <a:rPr lang="en-US" dirty="0"/>
              <a:t>Moral legitimacy” relates to perceptions of legal and ethical behavior. When society or stakeholders accept that an organization or event is necessary and/or inevitable, it holds “cognitive legitimacy.” </a:t>
            </a:r>
          </a:p>
          <a:p>
            <a:r>
              <a:rPr lang="en-US" dirty="0"/>
              <a:t>Who can make a legitimate claim to being consulted or involved in decision-making? For example, can environmental lobby groups assume that an event must include them in their planning and impact assessments, or is it up to the event owners and managers to decide who should be included, consulted, or ignored based on a rational evaluation of salience? </a:t>
            </a:r>
            <a:endParaRPr lang="en-US" dirty="0" smtClean="0"/>
          </a:p>
          <a:p>
            <a:r>
              <a:rPr lang="en-US" dirty="0" smtClean="0"/>
              <a:t>Parsons </a:t>
            </a:r>
            <a:r>
              <a:rPr lang="en-US" dirty="0"/>
              <a:t>(1960) argued that organizations that pursue goals in line with social values have a legitimate claim on resources, and this is the 'public good' claim put forward by many festivals and events. Indeed, meeting community goals, or solving important problems is a requirement for institutional status</a:t>
            </a:r>
            <a:r>
              <a:rPr lang="en-US" dirty="0" smtClean="0"/>
              <a:t>.</a:t>
            </a:r>
          </a:p>
        </p:txBody>
      </p:sp>
    </p:spTree>
    <p:extLst>
      <p:ext uri="{BB962C8B-B14F-4D97-AF65-F5344CB8AC3E}">
        <p14:creationId xmlns:p14="http://schemas.microsoft.com/office/powerpoint/2010/main" val="3237949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Legitimacy</a:t>
            </a:r>
            <a:endParaRPr lang="en-US" dirty="0"/>
          </a:p>
        </p:txBody>
      </p:sp>
      <p:sp>
        <p:nvSpPr>
          <p:cNvPr id="3" name="Content Placeholder 2"/>
          <p:cNvSpPr>
            <a:spLocks noGrp="1"/>
          </p:cNvSpPr>
          <p:nvPr>
            <p:ph idx="1"/>
          </p:nvPr>
        </p:nvSpPr>
        <p:spPr>
          <a:xfrm>
            <a:off x="284163" y="1789889"/>
            <a:ext cx="8574087" cy="5068112"/>
          </a:xfrm>
        </p:spPr>
        <p:txBody>
          <a:bodyPr>
            <a:normAutofit fontScale="62500" lnSpcReduction="20000"/>
          </a:bodyPr>
          <a:lstStyle/>
          <a:p>
            <a:r>
              <a:rPr lang="en-US" dirty="0" smtClean="0"/>
              <a:t>Even </a:t>
            </a:r>
            <a:r>
              <a:rPr lang="en-US" dirty="0"/>
              <a:t>when events for public good, such as promoting a cause or raising charitable donations, their goals and very existence might be contested by stakeholders who disagree with the cause (there are numerous controversial causes) or who reject the legitimacy of the organizers (usually for historical reasons, such as ethnic conflicts, or because of a clash of values or political positions). </a:t>
            </a:r>
            <a:endParaRPr lang="en-US" dirty="0" smtClean="0"/>
          </a:p>
          <a:p>
            <a:r>
              <a:rPr lang="en-US" dirty="0" smtClean="0"/>
              <a:t>Legitimacy </a:t>
            </a:r>
            <a:r>
              <a:rPr lang="en-US" dirty="0"/>
              <a:t>cannot be taken for granted.  </a:t>
            </a:r>
          </a:p>
          <a:p>
            <a:r>
              <a:rPr lang="en-US" dirty="0"/>
              <a:t>Richards and Palmer (2010, p. 178), referring to the work of a national body, Event Scotland, said: "Legitimacy for the strategies is based on the involvement of major national bodies in its formulation. </a:t>
            </a:r>
            <a:endParaRPr lang="en-US" dirty="0" smtClean="0"/>
          </a:p>
          <a:p>
            <a:r>
              <a:rPr lang="en-US" dirty="0" smtClean="0"/>
              <a:t>By </a:t>
            </a:r>
            <a:r>
              <a:rPr lang="en-US" dirty="0"/>
              <a:t>gathering the key stakeholders behind the strategy and implicating them in the formulation of the mission, the resources necessary to undertake the strategy can also be mobilized</a:t>
            </a:r>
            <a:r>
              <a:rPr lang="en-US" dirty="0" smtClean="0"/>
              <a:t>.</a:t>
            </a:r>
          </a:p>
          <a:p>
            <a:r>
              <a:rPr lang="en-US" dirty="0" smtClean="0"/>
              <a:t>" </a:t>
            </a:r>
            <a:r>
              <a:rPr lang="en-US" dirty="0"/>
              <a:t>Williams and </a:t>
            </a:r>
            <a:r>
              <a:rPr lang="en-US" dirty="0" err="1"/>
              <a:t>Elkhashab</a:t>
            </a:r>
            <a:r>
              <a:rPr lang="en-US" dirty="0"/>
              <a:t> (2012) studied how social capital were generated by the Vancouver Olympic Winter Games, in particular the work of the Olympic tourism consortium - a network of stakeholders intended to leverage benefits from the mega-event. </a:t>
            </a:r>
            <a:endParaRPr lang="en-US" dirty="0" smtClean="0"/>
          </a:p>
          <a:p>
            <a:r>
              <a:rPr lang="en-US" dirty="0" smtClean="0"/>
              <a:t>They </a:t>
            </a:r>
            <a:r>
              <a:rPr lang="en-US" dirty="0"/>
              <a:t>found that the Consortium became “the legitimate single voice for tourism stakeholders” (p. 330) and it became more effective as the trust of the organizing committee was gained, thereby facilitating access to their vast stakeholder network. </a:t>
            </a:r>
          </a:p>
        </p:txBody>
      </p:sp>
    </p:spTree>
    <p:extLst>
      <p:ext uri="{BB962C8B-B14F-4D97-AF65-F5344CB8AC3E}">
        <p14:creationId xmlns:p14="http://schemas.microsoft.com/office/powerpoint/2010/main" val="2686091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Legitimacy</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r>
              <a:rPr lang="en-US" dirty="0"/>
              <a:t>Larson, Getz, and </a:t>
            </a:r>
            <a:r>
              <a:rPr lang="en-US" dirty="0" err="1"/>
              <a:t>Pastras</a:t>
            </a:r>
            <a:r>
              <a:rPr lang="en-US" dirty="0"/>
              <a:t> (2015) examined legitimacy in the events sector and concluded that it can be permanent or situational. They concluded (p. 170): "It has been argued that festival legitimacy is built and sustained within the culture of a local community, that a festival comes to be regarded as an </a:t>
            </a:r>
            <a:r>
              <a:rPr lang="en-US" dirty="0" smtClean="0"/>
              <a:t>“</a:t>
            </a:r>
            <a:r>
              <a:rPr lang="en-US" dirty="0"/>
              <a:t>institution” in terms of widespread and permanent legitimacy, and that the sources of legitimacy lie in moral authority, commercial success, legal status, and/or management strategy." Larson, Getz and </a:t>
            </a:r>
            <a:r>
              <a:rPr lang="en-US" dirty="0" err="1"/>
              <a:t>Pastras</a:t>
            </a:r>
            <a:r>
              <a:rPr lang="en-US" dirty="0"/>
              <a:t> (2015) formulated 13 propositions based on literature review and examples from their own research. These can have value in theory building but also may be used by practitioners as guidelines. They embody the various notions of how legitimacy is formed, and this is also a typology of forms of legitimacy. </a:t>
            </a:r>
          </a:p>
          <a:p>
            <a:pPr lvl="0">
              <a:spcBef>
                <a:spcPts val="0"/>
              </a:spcBef>
            </a:pPr>
            <a:endParaRPr lang="en-US" b="1" dirty="0" smtClean="0"/>
          </a:p>
          <a:p>
            <a:pPr lvl="0">
              <a:spcBef>
                <a:spcPts val="0"/>
              </a:spcBef>
            </a:pPr>
            <a:r>
              <a:rPr lang="en-US" b="1" dirty="0" smtClean="0"/>
              <a:t>Proposition </a:t>
            </a:r>
            <a:r>
              <a:rPr lang="en-US" b="1" dirty="0"/>
              <a:t>1:</a:t>
            </a:r>
            <a:r>
              <a:rPr lang="en-US" dirty="0"/>
              <a:t> Legal legitimacy does not ensure that moral or practical legitimacy will follow; legitimacy can be context specific, and will likely vary among stakeholders. Ownership by government agencies provides an instant degree of legitimacy that those in the private and nonprofit sectors have to earn. </a:t>
            </a:r>
          </a:p>
          <a:p>
            <a:pPr lvl="0">
              <a:spcBef>
                <a:spcPts val="0"/>
              </a:spcBef>
            </a:pPr>
            <a:endParaRPr lang="en-US" b="1" dirty="0" smtClean="0"/>
          </a:p>
          <a:p>
            <a:pPr lvl="0">
              <a:spcBef>
                <a:spcPts val="0"/>
              </a:spcBef>
            </a:pPr>
            <a:r>
              <a:rPr lang="en-US" b="1" dirty="0" smtClean="0"/>
              <a:t>Proposition </a:t>
            </a:r>
            <a:r>
              <a:rPr lang="en-US" b="1" dirty="0"/>
              <a:t>2:</a:t>
            </a:r>
            <a:r>
              <a:rPr lang="en-US" dirty="0"/>
              <a:t> Festivals, as a class or sector, generally possess a high degree of moral legitimacy owing to their perceived positive roles in building culture, the economy, and communities. Festivals in the not-for-profit and public sectors will more easily gain moral legitimacy than for-profit festivals because they are perceived to act for public service. </a:t>
            </a:r>
          </a:p>
          <a:p>
            <a:pPr lvl="0">
              <a:spcBef>
                <a:spcPts val="0"/>
              </a:spcBef>
            </a:pPr>
            <a:endParaRPr lang="en-US" b="1" dirty="0" smtClean="0"/>
          </a:p>
          <a:p>
            <a:pPr lvl="0">
              <a:spcBef>
                <a:spcPts val="0"/>
              </a:spcBef>
            </a:pPr>
            <a:r>
              <a:rPr lang="en-US" b="1" dirty="0" smtClean="0"/>
              <a:t>Proposition </a:t>
            </a:r>
            <a:r>
              <a:rPr lang="en-US" b="1" dirty="0"/>
              <a:t>3:</a:t>
            </a:r>
            <a:r>
              <a:rPr lang="en-US" dirty="0"/>
              <a:t> Although festivals are often viewed as vehicles of discourse, conflicting values can act to reduce legitimacy with respect to some stakeholders. </a:t>
            </a:r>
          </a:p>
          <a:p>
            <a:pPr lvl="0">
              <a:spcBef>
                <a:spcPts val="0"/>
              </a:spcBef>
            </a:pPr>
            <a:endParaRPr lang="en-US" b="1" dirty="0" smtClean="0"/>
          </a:p>
          <a:p>
            <a:pPr lvl="0">
              <a:spcBef>
                <a:spcPts val="0"/>
              </a:spcBef>
            </a:pPr>
            <a:r>
              <a:rPr lang="en-US" b="1" dirty="0" smtClean="0"/>
              <a:t>Proposition </a:t>
            </a:r>
            <a:r>
              <a:rPr lang="en-US" b="1" dirty="0"/>
              <a:t>4:</a:t>
            </a:r>
            <a:r>
              <a:rPr lang="en-US" dirty="0"/>
              <a:t> The media can positively or negatively influence the perceived legitimacy of festivals; therefore, it is important to foster close and positive media relations. </a:t>
            </a:r>
          </a:p>
          <a:p>
            <a:endParaRPr lang="en-US" dirty="0"/>
          </a:p>
        </p:txBody>
      </p:sp>
    </p:spTree>
    <p:extLst>
      <p:ext uri="{BB962C8B-B14F-4D97-AF65-F5344CB8AC3E}">
        <p14:creationId xmlns:p14="http://schemas.microsoft.com/office/powerpoint/2010/main" val="1047304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Legitimacy</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lvl="0">
              <a:spcBef>
                <a:spcPts val="0"/>
              </a:spcBef>
            </a:pPr>
            <a:r>
              <a:rPr lang="en-US" b="1" dirty="0" smtClean="0"/>
              <a:t>Proposition </a:t>
            </a:r>
            <a:r>
              <a:rPr lang="en-US" b="1" dirty="0"/>
              <a:t>5:</a:t>
            </a:r>
            <a:r>
              <a:rPr lang="en-US" dirty="0"/>
              <a:t> Within the “political market square” that describes a festival’s network, legitimacy is linked mostly to trust; trust needs to be earned through transparency, accountability, shared decision making, and inclusiveness. </a:t>
            </a:r>
          </a:p>
          <a:p>
            <a:pPr lvl="0">
              <a:spcBef>
                <a:spcPts val="0"/>
              </a:spcBef>
            </a:pPr>
            <a:endParaRPr lang="en-US" b="1" dirty="0"/>
          </a:p>
          <a:p>
            <a:pPr lvl="0">
              <a:spcBef>
                <a:spcPts val="0"/>
              </a:spcBef>
            </a:pPr>
            <a:r>
              <a:rPr lang="en-US" b="1" dirty="0" smtClean="0"/>
              <a:t>Proposition </a:t>
            </a:r>
            <a:r>
              <a:rPr lang="en-US" b="1" dirty="0"/>
              <a:t>6:</a:t>
            </a:r>
            <a:r>
              <a:rPr lang="en-US" dirty="0"/>
              <a:t> Festivals that create and sustain mutually rewarding exchanges with stakeholders will increase their pragmatic legitimacy. </a:t>
            </a:r>
          </a:p>
          <a:p>
            <a:pPr lvl="0">
              <a:spcBef>
                <a:spcPts val="0"/>
              </a:spcBef>
            </a:pPr>
            <a:endParaRPr lang="en-US" b="1" dirty="0" smtClean="0"/>
          </a:p>
          <a:p>
            <a:pPr lvl="0">
              <a:spcBef>
                <a:spcPts val="0"/>
              </a:spcBef>
            </a:pPr>
            <a:r>
              <a:rPr lang="en-US" b="1" dirty="0" smtClean="0"/>
              <a:t>Proposition </a:t>
            </a:r>
            <a:r>
              <a:rPr lang="en-US" b="1" dirty="0"/>
              <a:t>7:</a:t>
            </a:r>
            <a:r>
              <a:rPr lang="en-US" dirty="0"/>
              <a:t> Festival failure is linked to inadequate resources and the absence of uncommitted stakeholders; therefore, festivals that implement strategies for acquiring, sustaining, and regaining legitimacy should be more successful. </a:t>
            </a:r>
          </a:p>
          <a:p>
            <a:pPr lvl="0">
              <a:spcBef>
                <a:spcPts val="0"/>
              </a:spcBef>
            </a:pPr>
            <a:endParaRPr lang="en-US" b="1" dirty="0" smtClean="0"/>
          </a:p>
          <a:p>
            <a:pPr lvl="0">
              <a:spcBef>
                <a:spcPts val="0"/>
              </a:spcBef>
            </a:pPr>
            <a:r>
              <a:rPr lang="en-US" b="1" dirty="0" smtClean="0"/>
              <a:t>Proposition </a:t>
            </a:r>
            <a:r>
              <a:rPr lang="en-US" b="1" dirty="0"/>
              <a:t>8:</a:t>
            </a:r>
            <a:r>
              <a:rPr lang="en-US" dirty="0"/>
              <a:t> To a degree, legitimacy is manageable through communicative interaction with stakeholders, with regard to both conflict resolution and consensus building.  </a:t>
            </a:r>
          </a:p>
          <a:p>
            <a:pPr lvl="0">
              <a:spcBef>
                <a:spcPts val="0"/>
              </a:spcBef>
            </a:pPr>
            <a:endParaRPr lang="en-US" b="1" dirty="0" smtClean="0"/>
          </a:p>
          <a:p>
            <a:pPr lvl="0">
              <a:spcBef>
                <a:spcPts val="0"/>
              </a:spcBef>
            </a:pPr>
            <a:r>
              <a:rPr lang="en-US" b="1" dirty="0" smtClean="0"/>
              <a:t>Proposition </a:t>
            </a:r>
            <a:r>
              <a:rPr lang="en-US" b="1" dirty="0"/>
              <a:t>9:</a:t>
            </a:r>
            <a:r>
              <a:rPr lang="en-US" dirty="0"/>
              <a:t> Effective leadership facilitates legitimacy, especially when leaders or other festival supporters are in themselves respected and trusted.  </a:t>
            </a:r>
          </a:p>
          <a:p>
            <a:pPr marL="0" lvl="0" indent="0">
              <a:spcBef>
                <a:spcPts val="0"/>
              </a:spcBef>
              <a:buNone/>
            </a:pPr>
            <a:endParaRPr lang="en-US" dirty="0"/>
          </a:p>
          <a:p>
            <a:endParaRPr lang="en-US" dirty="0"/>
          </a:p>
        </p:txBody>
      </p:sp>
    </p:spTree>
    <p:extLst>
      <p:ext uri="{BB962C8B-B14F-4D97-AF65-F5344CB8AC3E}">
        <p14:creationId xmlns:p14="http://schemas.microsoft.com/office/powerpoint/2010/main" val="29625757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Legitimacy</a:t>
            </a:r>
            <a:endParaRPr lang="en-US" dirty="0"/>
          </a:p>
        </p:txBody>
      </p:sp>
      <p:sp>
        <p:nvSpPr>
          <p:cNvPr id="3" name="Content Placeholder 2"/>
          <p:cNvSpPr>
            <a:spLocks noGrp="1"/>
          </p:cNvSpPr>
          <p:nvPr>
            <p:ph idx="1"/>
          </p:nvPr>
        </p:nvSpPr>
        <p:spPr>
          <a:xfrm>
            <a:off x="284163" y="2133600"/>
            <a:ext cx="8574087" cy="4724400"/>
          </a:xfrm>
        </p:spPr>
        <p:txBody>
          <a:bodyPr>
            <a:normAutofit fontScale="85000" lnSpcReduction="10000"/>
          </a:bodyPr>
          <a:lstStyle/>
          <a:p>
            <a:pPr lvl="0">
              <a:spcBef>
                <a:spcPts val="0"/>
              </a:spcBef>
            </a:pPr>
            <a:r>
              <a:rPr lang="en-US" b="1" dirty="0" smtClean="0"/>
              <a:t>Proposition </a:t>
            </a:r>
            <a:r>
              <a:rPr lang="en-US" b="1" dirty="0"/>
              <a:t>10:</a:t>
            </a:r>
            <a:r>
              <a:rPr lang="en-US" dirty="0"/>
              <a:t> The lengthy process of becoming a permanent institution in a given community implies a high degree of cognitive legitimacy among the most important stakeholders, especially local government. Legitimacy is often a con- sequence of historical events; therefore, older festivals will generally hold greater legitimacy than new ones. </a:t>
            </a:r>
          </a:p>
          <a:p>
            <a:pPr lvl="0">
              <a:spcBef>
                <a:spcPts val="0"/>
              </a:spcBef>
            </a:pPr>
            <a:endParaRPr lang="en-US" b="1" dirty="0" smtClean="0"/>
          </a:p>
          <a:p>
            <a:pPr lvl="0">
              <a:spcBef>
                <a:spcPts val="0"/>
              </a:spcBef>
            </a:pPr>
            <a:r>
              <a:rPr lang="en-US" b="1" dirty="0" smtClean="0"/>
              <a:t>Proposition </a:t>
            </a:r>
            <a:r>
              <a:rPr lang="en-US" b="1" dirty="0"/>
              <a:t>11:</a:t>
            </a:r>
            <a:r>
              <a:rPr lang="en-US" dirty="0"/>
              <a:t> Large attendance and prestige will potentially generate higher levels of legitimacy owing to perceived success. </a:t>
            </a:r>
          </a:p>
          <a:p>
            <a:pPr lvl="0">
              <a:spcBef>
                <a:spcPts val="0"/>
              </a:spcBef>
            </a:pPr>
            <a:endParaRPr lang="en-US" b="1" dirty="0" smtClean="0"/>
          </a:p>
          <a:p>
            <a:pPr lvl="0">
              <a:spcBef>
                <a:spcPts val="0"/>
              </a:spcBef>
            </a:pPr>
            <a:r>
              <a:rPr lang="en-US" b="1" dirty="0" smtClean="0"/>
              <a:t>Proposition </a:t>
            </a:r>
            <a:r>
              <a:rPr lang="en-US" b="1" dirty="0"/>
              <a:t>12:</a:t>
            </a:r>
            <a:r>
              <a:rPr lang="en-US" dirty="0"/>
              <a:t> Longer-term relationships foster mutual respect and thereby increase reciprocal legitimacy.  </a:t>
            </a:r>
          </a:p>
          <a:p>
            <a:pPr lvl="0">
              <a:spcBef>
                <a:spcPts val="0"/>
              </a:spcBef>
            </a:pPr>
            <a:endParaRPr lang="en-US" b="1" dirty="0" smtClean="0"/>
          </a:p>
          <a:p>
            <a:pPr lvl="0">
              <a:spcBef>
                <a:spcPts val="0"/>
              </a:spcBef>
            </a:pPr>
            <a:r>
              <a:rPr lang="en-US" b="1" dirty="0" smtClean="0"/>
              <a:t>Proposition </a:t>
            </a:r>
            <a:r>
              <a:rPr lang="en-US" b="1" dirty="0"/>
              <a:t>13:</a:t>
            </a:r>
            <a:r>
              <a:rPr lang="en-US" dirty="0"/>
              <a:t> Networks, or the entire festival sector, are often legitimized as instruments of public policy, giving rise to structural legitimacy.  </a:t>
            </a:r>
          </a:p>
          <a:p>
            <a:endParaRPr lang="en-US" dirty="0"/>
          </a:p>
        </p:txBody>
      </p:sp>
    </p:spTree>
    <p:extLst>
      <p:ext uri="{BB962C8B-B14F-4D97-AF65-F5344CB8AC3E}">
        <p14:creationId xmlns:p14="http://schemas.microsoft.com/office/powerpoint/2010/main" val="3886643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62500" lnSpcReduction="20000"/>
          </a:bodyPr>
          <a:lstStyle/>
          <a:p>
            <a:pPr marL="0" indent="0" algn="just">
              <a:buNone/>
            </a:pPr>
            <a:r>
              <a:rPr lang="en-US" dirty="0" err="1"/>
              <a:t>Yaghmour</a:t>
            </a:r>
            <a:r>
              <a:rPr lang="en-US" dirty="0"/>
              <a:t>, S., &amp; Scott, N. (2009). Inter-organizational collaboration characteristics and outcomes: A case study of the Jeddah Festival. Journal of Policy Research in Tourism, Leisure and Events, 1 (2), 115–130.</a:t>
            </a:r>
          </a:p>
          <a:p>
            <a:pPr algn="just"/>
            <a:r>
              <a:rPr lang="en-US" i="1" dirty="0"/>
              <a:t>Abstract: Past research has found that a number of the characteristics of stakeholder collaboration are important in achieving desired group and individual outcomes. While these studies have identified various relationships between individual characteristics and selected outcomes, there has been little research on the relative importance of, and interaction between, collaboration characteristics. This research addresses this gap and examines the perceptions of event stakeholders in the Jeddah Festival (JF) held annually in Jeddah, Saudi Arabia, regarding the characteristics of collaboration and the collaborative outcomes perceived as important. The research uses content analysis of transcribed interviews conducted with JF stakeholders to identify the characteristics of stakeholder collaboration and collaborative outcomes. A correlation analysis between counts of the various characteristics and outcomes found in the transcripts was then conducted using a Spearman rank correlation. The results identified that governance and trust were the characteristics with the highest correlation with both individual and collective outcomes. This was interpreted as highlighting the perceived importance of these two collaboration characteristics for achieving festival outcomes. The research found that the nature of the collaborative environment is positive in part due to the initial legitimatization process and also due to survivor bias. Overall these findings provide evidence of the interaction between stakeholder collaboration characteristics and outcomes in the JF and provide guidance for how this collaboration may be improved</a:t>
            </a:r>
            <a:r>
              <a:rPr lang="en-US" i="1" dirty="0" smtClean="0"/>
              <a:t>.</a:t>
            </a:r>
            <a:endParaRPr lang="en-US" dirty="0"/>
          </a:p>
          <a:p>
            <a:pPr algn="just"/>
            <a:r>
              <a:rPr lang="en-US" i="1" dirty="0"/>
              <a:t>Keywords: collaboration; outcomes; stakeholders; events; Saudi </a:t>
            </a:r>
            <a:r>
              <a:rPr lang="en-US" i="1" dirty="0" smtClean="0"/>
              <a:t>Arabia</a:t>
            </a:r>
            <a:endParaRPr lang="en-US" dirty="0"/>
          </a:p>
        </p:txBody>
      </p:sp>
    </p:spTree>
    <p:extLst>
      <p:ext uri="{BB962C8B-B14F-4D97-AF65-F5344CB8AC3E}">
        <p14:creationId xmlns:p14="http://schemas.microsoft.com/office/powerpoint/2010/main" val="2078005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Note:</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pPr marL="0" indent="0" algn="just">
              <a:buNone/>
            </a:pPr>
            <a:r>
              <a:rPr lang="en-US" dirty="0" err="1"/>
              <a:t>Xue</a:t>
            </a:r>
            <a:r>
              <a:rPr lang="en-US" dirty="0"/>
              <a:t>, H., &amp; Mason, D.S. (2011). The changing stakeholder map of Formula One Grand Prix in Shanghai. European Sport Management Quarterly, 11(4), 371-395.</a:t>
            </a:r>
          </a:p>
          <a:p>
            <a:pPr algn="just"/>
            <a:r>
              <a:rPr lang="en-US" i="1" dirty="0"/>
              <a:t>Abstract: In recent years, Formula One Auto Racing Grand Prix (F1) in Shanghai has been dramatically impacted by the global recession and changes to the local and national political-economic landscape. Due to the short lifespan of the event (from 2004 through 2010), and the drastic changes that have occurred, F1 Shanghai provides a unique case to examine the manner through which the importance of stakeholders in a sport event environment change. Using Mitchell, </a:t>
            </a:r>
            <a:r>
              <a:rPr lang="en-US" i="1" dirty="0" err="1"/>
              <a:t>Agle</a:t>
            </a:r>
            <a:r>
              <a:rPr lang="en-US" i="1" dirty="0"/>
              <a:t> and Wood’s (1997) model, the current study develops two different stakeholder maps of the F1 Shanghai event. In doing so, salience changes precipitated by the turmoil occurring within the industry are assessed. By developing different stakeholder maps in different time periods, event organizers and managers may better understand the dynamics of stakeholder interests and relationships, which will be useful as event managers develop corresponding strategies to cope with stakeholder changes in future events. </a:t>
            </a:r>
            <a:endParaRPr lang="en-US" dirty="0"/>
          </a:p>
          <a:p>
            <a:pPr algn="just"/>
            <a:r>
              <a:rPr lang="en-US" i="1" dirty="0"/>
              <a:t>Keywords: Events; auto racing; stakeholder theory; China</a:t>
            </a:r>
            <a:endParaRPr lang="en-US" dirty="0"/>
          </a:p>
          <a:p>
            <a:pPr algn="just"/>
            <a:endParaRPr lang="en-US" dirty="0"/>
          </a:p>
        </p:txBody>
      </p:sp>
    </p:spTree>
    <p:extLst>
      <p:ext uri="{BB962C8B-B14F-4D97-AF65-F5344CB8AC3E}">
        <p14:creationId xmlns:p14="http://schemas.microsoft.com/office/powerpoint/2010/main" val="2510043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as Legitimacy-Building Tools</a:t>
            </a:r>
            <a:endParaRPr lang="en-US" dirty="0"/>
          </a:p>
        </p:txBody>
      </p:sp>
      <p:sp>
        <p:nvSpPr>
          <p:cNvPr id="3" name="Content Placeholder 2"/>
          <p:cNvSpPr>
            <a:spLocks noGrp="1"/>
          </p:cNvSpPr>
          <p:nvPr>
            <p:ph idx="1"/>
          </p:nvPr>
        </p:nvSpPr>
        <p:spPr>
          <a:xfrm>
            <a:off x="284163" y="2133600"/>
            <a:ext cx="8574087" cy="3992563"/>
          </a:xfrm>
        </p:spPr>
        <p:txBody>
          <a:bodyPr/>
          <a:lstStyle/>
          <a:p>
            <a:r>
              <a:rPr lang="en-US" dirty="0"/>
              <a:t>There are many examples of events being used to build or reinforce the legitimacy of specific interest groups, sub-cultures or causes. </a:t>
            </a:r>
            <a:endParaRPr lang="en-US" dirty="0" smtClean="0"/>
          </a:p>
          <a:p>
            <a:r>
              <a:rPr lang="en-US" dirty="0" smtClean="0"/>
              <a:t>This </a:t>
            </a:r>
            <a:r>
              <a:rPr lang="en-US" dirty="0"/>
              <a:t>is a case of stakeholder management in the sense that it entails an organization and its external relationships, with image or perceived legitimacy as the main concerns of some. </a:t>
            </a:r>
          </a:p>
          <a:p>
            <a:endParaRPr lang="en-US" dirty="0"/>
          </a:p>
        </p:txBody>
      </p:sp>
    </p:spTree>
    <p:extLst>
      <p:ext uri="{BB962C8B-B14F-4D97-AF65-F5344CB8AC3E}">
        <p14:creationId xmlns:p14="http://schemas.microsoft.com/office/powerpoint/2010/main" val="5619651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Crisis of Legitimacy</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r>
              <a:rPr lang="en-US" dirty="0"/>
              <a:t>Tourism and events often provoke opposition, or are contested in terms of meaning and importance. </a:t>
            </a:r>
            <a:endParaRPr lang="en-US" dirty="0" smtClean="0"/>
          </a:p>
          <a:p>
            <a:r>
              <a:rPr lang="en-US" dirty="0" smtClean="0"/>
              <a:t>Organizations </a:t>
            </a:r>
            <a:r>
              <a:rPr lang="en-US" dirty="0"/>
              <a:t>seeking a social license to operate might find that they are, instead, lacking in legitimacy in the minds of certain stakeholder groups. </a:t>
            </a:r>
            <a:endParaRPr lang="en-US" dirty="0" smtClean="0"/>
          </a:p>
          <a:p>
            <a:r>
              <a:rPr lang="en-US" dirty="0" smtClean="0"/>
              <a:t>As </a:t>
            </a:r>
            <a:r>
              <a:rPr lang="en-US" dirty="0"/>
              <a:t>discussed by </a:t>
            </a:r>
            <a:r>
              <a:rPr lang="en-US" dirty="0" err="1"/>
              <a:t>Habermas</a:t>
            </a:r>
            <a:r>
              <a:rPr lang="en-US" dirty="0"/>
              <a:t> (1975), there is a general "crisis of legitimacy" in the modern world resulting from a perceived lack of citizen power, the widening gap between rich and poor, and the failure of institutions or governments to deliver justice. </a:t>
            </a:r>
            <a:endParaRPr lang="en-US" dirty="0" smtClean="0"/>
          </a:p>
          <a:p>
            <a:r>
              <a:rPr lang="en-US" dirty="0" smtClean="0"/>
              <a:t>Organizations </a:t>
            </a:r>
            <a:r>
              <a:rPr lang="en-US" dirty="0"/>
              <a:t>are therefore often compelled to go the extra mile to bring residents and other stakeholders into the decision-making process. </a:t>
            </a:r>
          </a:p>
          <a:p>
            <a:endParaRPr lang="en-US" dirty="0"/>
          </a:p>
        </p:txBody>
      </p:sp>
    </p:spTree>
    <p:extLst>
      <p:ext uri="{BB962C8B-B14F-4D97-AF65-F5344CB8AC3E}">
        <p14:creationId xmlns:p14="http://schemas.microsoft.com/office/powerpoint/2010/main" val="793443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Contested Events</a:t>
            </a:r>
            <a:endParaRPr lang="en-US" dirty="0"/>
          </a:p>
        </p:txBody>
      </p:sp>
      <p:sp>
        <p:nvSpPr>
          <p:cNvPr id="3" name="Content Placeholder 2"/>
          <p:cNvSpPr>
            <a:spLocks noGrp="1"/>
          </p:cNvSpPr>
          <p:nvPr>
            <p:ph idx="1"/>
          </p:nvPr>
        </p:nvSpPr>
        <p:spPr>
          <a:xfrm>
            <a:off x="284163" y="2133600"/>
            <a:ext cx="8574087" cy="4724400"/>
          </a:xfrm>
        </p:spPr>
        <p:txBody>
          <a:bodyPr>
            <a:normAutofit fontScale="92500" lnSpcReduction="10000"/>
          </a:bodyPr>
          <a:lstStyle/>
          <a:p>
            <a:r>
              <a:rPr lang="en-US" dirty="0"/>
              <a:t>While tourism in general is controversial in many places, including regulatory actions against "over-tourism", events are often focal points of contested values and sometimes provide a forum for demonstrations and open conflict. </a:t>
            </a:r>
            <a:endParaRPr lang="en-US" dirty="0" smtClean="0"/>
          </a:p>
          <a:p>
            <a:r>
              <a:rPr lang="en-US" dirty="0" smtClean="0"/>
              <a:t>The </a:t>
            </a:r>
            <a:r>
              <a:rPr lang="en-US" dirty="0"/>
              <a:t>meanings attached to celebrations and commemorations can be contested even within the communities or cultures producing them, and therefore sensitivity to varying stakeholder claims is warranted. </a:t>
            </a:r>
            <a:endParaRPr lang="en-US" dirty="0" smtClean="0"/>
          </a:p>
          <a:p>
            <a:r>
              <a:rPr lang="en-US" dirty="0" smtClean="0"/>
              <a:t>How </a:t>
            </a:r>
            <a:r>
              <a:rPr lang="en-US" dirty="0"/>
              <a:t>conflict is to be resolved, or avoided, is partly a matter of inclusion, as groups left out of decision-making are more likely to become opponents. </a:t>
            </a:r>
            <a:endParaRPr lang="en-US" dirty="0" smtClean="0"/>
          </a:p>
          <a:p>
            <a:r>
              <a:rPr lang="en-US" dirty="0" smtClean="0"/>
              <a:t>On </a:t>
            </a:r>
            <a:r>
              <a:rPr lang="en-US" dirty="0"/>
              <a:t>the other hand, some claims to be heard or to influence decisions will almost certainly result in a standoff.</a:t>
            </a:r>
          </a:p>
          <a:p>
            <a:endParaRPr lang="en-US" dirty="0"/>
          </a:p>
        </p:txBody>
      </p:sp>
    </p:spTree>
    <p:extLst>
      <p:ext uri="{BB962C8B-B14F-4D97-AF65-F5344CB8AC3E}">
        <p14:creationId xmlns:p14="http://schemas.microsoft.com/office/powerpoint/2010/main" val="252052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Key Terms Defined</a:t>
            </a:r>
            <a:endParaRPr lang="en-US" dirty="0"/>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pPr>
              <a:spcBef>
                <a:spcPts val="0"/>
              </a:spcBef>
            </a:pPr>
            <a:r>
              <a:rPr lang="en-US" b="1" u="sng" dirty="0"/>
              <a:t>Stakeholder </a:t>
            </a:r>
          </a:p>
          <a:p>
            <a:pPr>
              <a:spcBef>
                <a:spcPts val="0"/>
              </a:spcBef>
            </a:pPr>
            <a:r>
              <a:rPr lang="en-US" dirty="0"/>
              <a:t>“</a:t>
            </a:r>
            <a:r>
              <a:rPr lang="en-US" i="1" dirty="0"/>
              <a:t>any individual or group who can</a:t>
            </a:r>
            <a:r>
              <a:rPr lang="en-US" dirty="0"/>
              <a:t> </a:t>
            </a:r>
            <a:r>
              <a:rPr lang="en-US" i="1" dirty="0"/>
              <a:t>affect the firm's performance or who is</a:t>
            </a:r>
            <a:r>
              <a:rPr lang="en-US" dirty="0"/>
              <a:t> </a:t>
            </a:r>
            <a:r>
              <a:rPr lang="en-US" i="1" dirty="0"/>
              <a:t>affected by the achievement of the organization's objectives</a:t>
            </a:r>
            <a:r>
              <a:rPr lang="en-US" dirty="0"/>
              <a:t>” (Freeman, 1984) or “</a:t>
            </a:r>
            <a:r>
              <a:rPr lang="en-US" i="1" dirty="0"/>
              <a:t>those groups who are vital to the survival and success of the corporation</a:t>
            </a:r>
            <a:r>
              <a:rPr lang="en-US" dirty="0"/>
              <a:t>” (Freeman, 2004). </a:t>
            </a:r>
            <a:endParaRPr lang="en-US" dirty="0" smtClean="0"/>
          </a:p>
          <a:p>
            <a:pPr>
              <a:spcBef>
                <a:spcPts val="0"/>
              </a:spcBef>
            </a:pPr>
            <a:r>
              <a:rPr lang="en-US" dirty="0" smtClean="0"/>
              <a:t>Carroll </a:t>
            </a:r>
            <a:r>
              <a:rPr lang="en-US" dirty="0"/>
              <a:t>(1993) defines stakeholders as </a:t>
            </a:r>
            <a:r>
              <a:rPr lang="en-US" i="1" dirty="0"/>
              <a:t>"those groups or individuals with whom the organization interacts or has</a:t>
            </a:r>
            <a:r>
              <a:rPr lang="en-US" dirty="0"/>
              <a:t> </a:t>
            </a:r>
            <a:r>
              <a:rPr lang="en-US" i="1" dirty="0"/>
              <a:t>interdependencies” </a:t>
            </a:r>
            <a:r>
              <a:rPr lang="en-US" dirty="0"/>
              <a:t>or Savage, Nix, Whitehead, &amp; Blair (1991) describe them as </a:t>
            </a:r>
            <a:r>
              <a:rPr lang="en-US" i="1" dirty="0"/>
              <a:t>“groups or individuals who have</a:t>
            </a:r>
            <a:r>
              <a:rPr lang="en-US" dirty="0"/>
              <a:t> </a:t>
            </a:r>
            <a:r>
              <a:rPr lang="en-US" i="1" dirty="0"/>
              <a:t>an</a:t>
            </a:r>
            <a:r>
              <a:rPr lang="en-US" dirty="0"/>
              <a:t> </a:t>
            </a:r>
            <a:r>
              <a:rPr lang="en-US" i="1" dirty="0"/>
              <a:t>interest in the actions of an organization and ... the ability to influence it.” </a:t>
            </a:r>
            <a:endParaRPr lang="en-US" i="1" dirty="0" smtClean="0"/>
          </a:p>
          <a:p>
            <a:pPr>
              <a:spcBef>
                <a:spcPts val="0"/>
              </a:spcBef>
            </a:pPr>
            <a:endParaRPr lang="en-US" b="1" u="sng" dirty="0"/>
          </a:p>
          <a:p>
            <a:pPr>
              <a:spcBef>
                <a:spcPts val="0"/>
              </a:spcBef>
            </a:pPr>
            <a:r>
              <a:rPr lang="en-US" b="1" u="sng" dirty="0"/>
              <a:t>Internal stakeholders</a:t>
            </a:r>
          </a:p>
          <a:p>
            <a:pPr>
              <a:spcBef>
                <a:spcPts val="0"/>
              </a:spcBef>
            </a:pPr>
            <a:r>
              <a:rPr lang="en-US" dirty="0"/>
              <a:t>Those persons and groups involved in the organization itself, or within the event, including staff, volunteers, directors/owners and key advisers; co-producers of events might be included here, such as occurs when various organizations combine their efforts to produce an event, or at the destination level it arises through inter-company marketing collaborations</a:t>
            </a:r>
            <a:r>
              <a:rPr lang="en-US" dirty="0" smtClean="0"/>
              <a:t>.</a:t>
            </a:r>
          </a:p>
          <a:p>
            <a:pPr>
              <a:spcBef>
                <a:spcPts val="0"/>
              </a:spcBef>
            </a:pPr>
            <a:endParaRPr lang="en-US" dirty="0"/>
          </a:p>
          <a:p>
            <a:pPr>
              <a:spcBef>
                <a:spcPts val="0"/>
              </a:spcBef>
            </a:pPr>
            <a:r>
              <a:rPr lang="en-US" b="1" u="sng" dirty="0"/>
              <a:t>External stakeholders </a:t>
            </a:r>
          </a:p>
          <a:p>
            <a:pPr>
              <a:spcBef>
                <a:spcPts val="0"/>
              </a:spcBef>
            </a:pPr>
            <a:r>
              <a:rPr lang="en-US" dirty="0"/>
              <a:t>Those external to the organization or event, including community, suppliers, regulators, supporters and partners, lobby groups, and the public at large.</a:t>
            </a:r>
          </a:p>
          <a:p>
            <a:pPr marL="0" indent="0">
              <a:spcBef>
                <a:spcPts val="0"/>
              </a:spcBef>
              <a:buNone/>
            </a:pPr>
            <a:endParaRPr lang="en-US" dirty="0" smtClean="0"/>
          </a:p>
          <a:p>
            <a:pPr>
              <a:spcBef>
                <a:spcPts val="0"/>
              </a:spcBef>
            </a:pPr>
            <a:endParaRPr lang="en-US" dirty="0"/>
          </a:p>
          <a:p>
            <a:endParaRPr lang="en-US" dirty="0"/>
          </a:p>
        </p:txBody>
      </p:sp>
    </p:spTree>
    <p:extLst>
      <p:ext uri="{BB962C8B-B14F-4D97-AF65-F5344CB8AC3E}">
        <p14:creationId xmlns:p14="http://schemas.microsoft.com/office/powerpoint/2010/main" val="712347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Legitimation of Events</a:t>
            </a:r>
            <a:endParaRPr lang="en-US" dirty="0"/>
          </a:p>
        </p:txBody>
      </p:sp>
      <p:sp>
        <p:nvSpPr>
          <p:cNvPr id="3" name="Content Placeholder 2"/>
          <p:cNvSpPr>
            <a:spLocks noGrp="1"/>
          </p:cNvSpPr>
          <p:nvPr>
            <p:ph idx="1"/>
          </p:nvPr>
        </p:nvSpPr>
        <p:spPr>
          <a:xfrm>
            <a:off x="284163" y="2133600"/>
            <a:ext cx="8574087" cy="4724400"/>
          </a:xfrm>
        </p:spPr>
        <p:txBody>
          <a:bodyPr>
            <a:normAutofit fontScale="77500" lnSpcReduction="20000"/>
          </a:bodyPr>
          <a:lstStyle/>
          <a:p>
            <a:r>
              <a:rPr lang="en-US" dirty="0"/>
              <a:t>The term "legitimation" is used in a specific way within organizational ecology theory. </a:t>
            </a:r>
            <a:endParaRPr lang="en-US" dirty="0" smtClean="0"/>
          </a:p>
          <a:p>
            <a:r>
              <a:rPr lang="en-US" dirty="0" smtClean="0"/>
              <a:t>Types </a:t>
            </a:r>
            <a:r>
              <a:rPr lang="en-US" dirty="0"/>
              <a:t>of organizations that gain acceptance or are perceived to be legitimate in their functioning tend to grow in numbers, and this has been demonstrated in the context of festivals in Norway (Andersson, Getz, &amp; </a:t>
            </a:r>
            <a:r>
              <a:rPr lang="en-US" dirty="0" err="1"/>
              <a:t>Mykletun</a:t>
            </a:r>
            <a:r>
              <a:rPr lang="en-US" dirty="0"/>
              <a:t>, 2013). </a:t>
            </a:r>
            <a:endParaRPr lang="en-US" dirty="0" smtClean="0"/>
          </a:p>
          <a:p>
            <a:r>
              <a:rPr lang="en-US" dirty="0" smtClean="0"/>
              <a:t>The </a:t>
            </a:r>
            <a:r>
              <a:rPr lang="en-US" dirty="0"/>
              <a:t>main check on growth is competition for resources, with successful events finding a niche that ensures them of continued demand and resources. </a:t>
            </a:r>
          </a:p>
          <a:p>
            <a:r>
              <a:rPr lang="en-US" dirty="0"/>
              <a:t>There is no doubt that around the world events of all types have been accepted as legitimate forms of entertainment, cultural expression, business and self or group expression, but they have also been </a:t>
            </a:r>
            <a:r>
              <a:rPr lang="en-US" dirty="0" err="1"/>
              <a:t>instrumentalized</a:t>
            </a:r>
            <a:r>
              <a:rPr lang="en-US" dirty="0"/>
              <a:t> by governments and corporations to meet many policy and strategic aims. </a:t>
            </a:r>
            <a:endParaRPr lang="en-US" dirty="0" smtClean="0"/>
          </a:p>
          <a:p>
            <a:r>
              <a:rPr lang="en-US" dirty="0" smtClean="0"/>
              <a:t>The </a:t>
            </a:r>
            <a:r>
              <a:rPr lang="en-US" dirty="0"/>
              <a:t>implication is that one has to look carefully at planned events to determine exactly what is there mandate and goals and which stakeholders are possibly exploiting them for their own purposes. </a:t>
            </a:r>
          </a:p>
          <a:p>
            <a:endParaRPr lang="en-US" dirty="0"/>
          </a:p>
        </p:txBody>
      </p:sp>
    </p:spTree>
    <p:extLst>
      <p:ext uri="{BB962C8B-B14F-4D97-AF65-F5344CB8AC3E}">
        <p14:creationId xmlns:p14="http://schemas.microsoft.com/office/powerpoint/2010/main" val="28828621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8.  Identifying and Classifying Event and Tourism Stakeholders</a:t>
            </a:r>
          </a:p>
        </p:txBody>
      </p:sp>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Within the events-specific literature the identification and classification of event stakeholders has been widely reported. </a:t>
            </a:r>
            <a:endParaRPr lang="en-US" dirty="0" smtClean="0"/>
          </a:p>
          <a:p>
            <a:r>
              <a:rPr lang="en-US" dirty="0" smtClean="0"/>
              <a:t>Figure </a:t>
            </a:r>
            <a:r>
              <a:rPr lang="en-US" dirty="0"/>
              <a:t>2.3 is adapted from a paper by Getz, Andersson and Larson (2007) based on a comparative study of festivals in Calgary, Canada, and in Sweden. </a:t>
            </a:r>
            <a:endParaRPr lang="en-US" dirty="0" smtClean="0"/>
          </a:p>
          <a:p>
            <a:r>
              <a:rPr lang="en-US" dirty="0" smtClean="0"/>
              <a:t>That </a:t>
            </a:r>
            <a:r>
              <a:rPr lang="en-US" dirty="0"/>
              <a:t>paper makes it clear that there is a dynamic stakeholder environment with changing and overlapping stakeholder roles. </a:t>
            </a:r>
          </a:p>
          <a:p>
            <a:r>
              <a:rPr lang="en-US" dirty="0"/>
              <a:t>This modified diagram categorizes stakeholders according to the roles they play in events and event tourism, not just festivals. </a:t>
            </a:r>
            <a:endParaRPr lang="en-US" dirty="0" smtClean="0"/>
          </a:p>
          <a:p>
            <a:r>
              <a:rPr lang="en-US" dirty="0" smtClean="0"/>
              <a:t>Keep </a:t>
            </a:r>
            <a:r>
              <a:rPr lang="en-US" dirty="0"/>
              <a:t>in mind that local governments are often key regulators and facilitators, can also be producers of events, and typically own important venues. </a:t>
            </a:r>
            <a:endParaRPr lang="en-US" dirty="0" smtClean="0"/>
          </a:p>
          <a:p>
            <a:r>
              <a:rPr lang="en-US" dirty="0" smtClean="0"/>
              <a:t>Local </a:t>
            </a:r>
            <a:r>
              <a:rPr lang="en-US" dirty="0"/>
              <a:t>governments are also frequently involved with tourism and can be members or co-owners of DMOs and event development or bidding corporations. </a:t>
            </a:r>
            <a:endParaRPr lang="en-US" dirty="0" smtClean="0"/>
          </a:p>
          <a:p>
            <a:r>
              <a:rPr lang="en-US" dirty="0" smtClean="0"/>
              <a:t>From </a:t>
            </a:r>
            <a:r>
              <a:rPr lang="en-US" dirty="0"/>
              <a:t>a city and tourism perspective there are likely multiple event portfolios managed for different goals, and some level of collaboration among them is highly desirable</a:t>
            </a:r>
            <a:r>
              <a:rPr lang="en-US" dirty="0" smtClean="0"/>
              <a:t>.</a:t>
            </a:r>
            <a:endParaRPr lang="en-US" dirty="0"/>
          </a:p>
          <a:p>
            <a:endParaRPr lang="en-US" dirty="0"/>
          </a:p>
        </p:txBody>
      </p:sp>
    </p:spTree>
    <p:extLst>
      <p:ext uri="{BB962C8B-B14F-4D97-AF65-F5344CB8AC3E}">
        <p14:creationId xmlns:p14="http://schemas.microsoft.com/office/powerpoint/2010/main" val="1549890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graphicFrame>
        <p:nvGraphicFramePr>
          <p:cNvPr id="4" name="Diagram 3"/>
          <p:cNvGraphicFramePr/>
          <p:nvPr>
            <p:extLst>
              <p:ext uri="{D42A27DB-BD31-4B8C-83A1-F6EECF244321}">
                <p14:modId xmlns:p14="http://schemas.microsoft.com/office/powerpoint/2010/main" val="2263289209"/>
              </p:ext>
            </p:extLst>
          </p:nvPr>
        </p:nvGraphicFramePr>
        <p:xfrm>
          <a:off x="1783760" y="1819639"/>
          <a:ext cx="5846112" cy="3828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37792" y="5849932"/>
            <a:ext cx="5364606" cy="600164"/>
          </a:xfrm>
          <a:prstGeom prst="rect">
            <a:avLst/>
          </a:prstGeom>
        </p:spPr>
        <p:txBody>
          <a:bodyPr wrap="square">
            <a:spAutoFit/>
          </a:bodyPr>
          <a:lstStyle/>
          <a:p>
            <a:pPr algn="ctr"/>
            <a:r>
              <a:rPr lang="en-US" sz="1100" b="1" dirty="0"/>
              <a:t>Figure 2.3:  Stakeholders and Their Roles Related to Events and Tourism</a:t>
            </a:r>
          </a:p>
          <a:p>
            <a:pPr algn="ctr"/>
            <a:r>
              <a:rPr lang="en-US" sz="1100" b="1" dirty="0"/>
              <a:t>Source: adapted from Getz, D., Andersson, T. &amp; Larson, M. (2007). Festival stakeholder roles: Concepts and case studies. Event Management, 10 (2/3), 103-122. </a:t>
            </a:r>
            <a:endParaRPr lang="en-US" sz="1100" dirty="0"/>
          </a:p>
        </p:txBody>
      </p:sp>
    </p:spTree>
    <p:extLst>
      <p:ext uri="{BB962C8B-B14F-4D97-AF65-F5344CB8AC3E}">
        <p14:creationId xmlns:p14="http://schemas.microsoft.com/office/powerpoint/2010/main" val="32379499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dirty="0"/>
              <a:t>There are always "internal stakeholders" including some or all of owners/investors, directors, employees, volunteers, members and advisors. </a:t>
            </a:r>
            <a:endParaRPr lang="en-US" dirty="0" smtClean="0"/>
          </a:p>
          <a:p>
            <a:r>
              <a:rPr lang="en-US" dirty="0" smtClean="0"/>
              <a:t>"</a:t>
            </a:r>
            <a:r>
              <a:rPr lang="en-US" dirty="0"/>
              <a:t>Members" can be those who belong to societies or clubs, and advisors are the professionals like accountants and lawyers who are retained for a fee, but provide ongoing and essential advice. </a:t>
            </a:r>
          </a:p>
          <a:p>
            <a:r>
              <a:rPr lang="en-US" dirty="0"/>
              <a:t>In the festivals research "co-producers" were independent organizations or businesses that are essential in producing the event, such as when a group of not-for-profits voluntarily collaborate to produce an event for mutual benefit. </a:t>
            </a:r>
            <a:endParaRPr lang="en-US" dirty="0" smtClean="0"/>
          </a:p>
          <a:p>
            <a:r>
              <a:rPr lang="en-US" dirty="0" smtClean="0"/>
              <a:t>They </a:t>
            </a:r>
            <a:r>
              <a:rPr lang="en-US" dirty="0"/>
              <a:t>might be indispensable to the event, providing services (like food and beverage or entertainers), volunteers, and co-branding</a:t>
            </a:r>
            <a:r>
              <a:rPr lang="en-US" dirty="0" smtClean="0"/>
              <a:t>.</a:t>
            </a:r>
          </a:p>
          <a:p>
            <a:r>
              <a:rPr lang="en-US" dirty="0" smtClean="0"/>
              <a:t> </a:t>
            </a:r>
            <a:r>
              <a:rPr lang="en-US" dirty="0"/>
              <a:t>In Figure 2.3 however, this category has been changed to "producers", a category that includes all the governmental, private and not-for-profit organizations that produce events - or can produce or support events. </a:t>
            </a:r>
            <a:endParaRPr lang="en-US" dirty="0" smtClean="0"/>
          </a:p>
          <a:p>
            <a:r>
              <a:rPr lang="en-US" dirty="0" smtClean="0"/>
              <a:t>This </a:t>
            </a:r>
            <a:r>
              <a:rPr lang="en-US" dirty="0"/>
              <a:t>can be called the "events sector" and it generates events that belong to one or more managed event portfolios and taken together constitute the "event population". </a:t>
            </a:r>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893672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3992563"/>
          </a:xfrm>
        </p:spPr>
        <p:txBody>
          <a:bodyPr/>
          <a:lstStyle/>
          <a:p>
            <a:r>
              <a:rPr lang="en-US" dirty="0" smtClean="0"/>
              <a:t>Allies and Collaborators</a:t>
            </a:r>
          </a:p>
          <a:p>
            <a:r>
              <a:rPr lang="en-US" dirty="0" smtClean="0"/>
              <a:t>Facilitators</a:t>
            </a:r>
          </a:p>
          <a:p>
            <a:r>
              <a:rPr lang="en-US" dirty="0" smtClean="0"/>
              <a:t>Suppliers and Venues</a:t>
            </a:r>
          </a:p>
          <a:p>
            <a:r>
              <a:rPr lang="en-US" dirty="0" smtClean="0"/>
              <a:t>Regulators</a:t>
            </a:r>
          </a:p>
          <a:p>
            <a:r>
              <a:rPr lang="en-US" dirty="0" smtClean="0"/>
              <a:t>Managers of Complementary Event Portfolios</a:t>
            </a:r>
          </a:p>
          <a:p>
            <a:r>
              <a:rPr lang="en-US" dirty="0" smtClean="0"/>
              <a:t>The Impacted </a:t>
            </a:r>
            <a:endParaRPr lang="en-US" dirty="0"/>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2932101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1712068"/>
            <a:ext cx="8574087" cy="5145932"/>
          </a:xfrm>
        </p:spPr>
        <p:txBody>
          <a:bodyPr>
            <a:normAutofit fontScale="92500" lnSpcReduction="10000"/>
          </a:bodyPr>
          <a:lstStyle/>
          <a:p>
            <a:r>
              <a:rPr lang="en-US" b="1" dirty="0"/>
              <a:t>Allies and Collaborators</a:t>
            </a:r>
            <a:r>
              <a:rPr lang="en-US" dirty="0"/>
              <a:t> have a less formal and often intangible role to play than co-producers. </a:t>
            </a:r>
            <a:endParaRPr lang="en-US" dirty="0" smtClean="0"/>
          </a:p>
          <a:p>
            <a:r>
              <a:rPr lang="en-US" dirty="0" smtClean="0"/>
              <a:t>They </a:t>
            </a:r>
            <a:r>
              <a:rPr lang="en-US" dirty="0"/>
              <a:t>can be marketing allies, like tourism agencies, or professional festival and artist groups that support events politically (as lobbyists), provide volunteers, or share expertise and tangible resources. </a:t>
            </a:r>
            <a:endParaRPr lang="en-US" dirty="0" smtClean="0"/>
          </a:p>
          <a:p>
            <a:r>
              <a:rPr lang="en-US" dirty="0" smtClean="0"/>
              <a:t>There </a:t>
            </a:r>
            <a:r>
              <a:rPr lang="en-US" dirty="0"/>
              <a:t>is always a question of whether or not to count competitors as stakeholders. In this box "competitors" might be included.  </a:t>
            </a:r>
            <a:endParaRPr lang="en-US" dirty="0" smtClean="0"/>
          </a:p>
          <a:p>
            <a:r>
              <a:rPr lang="en-US" dirty="0" smtClean="0"/>
              <a:t>Do </a:t>
            </a:r>
            <a:r>
              <a:rPr lang="en-US" dirty="0"/>
              <a:t>they have a legitimate claim to be heard or involved is not always clear, because destinations and events often cooperate in marketing and perhaps even in production of supply or venues. </a:t>
            </a:r>
            <a:endParaRPr lang="en-US" dirty="0" smtClean="0"/>
          </a:p>
          <a:p>
            <a:r>
              <a:rPr lang="en-US" dirty="0" smtClean="0"/>
              <a:t>The </a:t>
            </a:r>
            <a:r>
              <a:rPr lang="en-US" dirty="0"/>
              <a:t>"media" might also be included here, but their role is not always supportive it can be highly critical. In any event, the media cannot be ignored</a:t>
            </a:r>
            <a:r>
              <a:rPr lang="en-US" dirty="0" smtClean="0"/>
              <a:t>.</a:t>
            </a:r>
            <a:endParaRPr lang="en-US" dirty="0"/>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2932101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1712068"/>
            <a:ext cx="8574087" cy="5145932"/>
          </a:xfrm>
        </p:spPr>
        <p:txBody>
          <a:bodyPr>
            <a:normAutofit/>
          </a:bodyPr>
          <a:lstStyle/>
          <a:p>
            <a:r>
              <a:rPr lang="en-US" b="1" dirty="0" smtClean="0"/>
              <a:t>Facilitators </a:t>
            </a:r>
            <a:r>
              <a:rPr lang="en-US" dirty="0"/>
              <a:t>hold power by virtue of providing money and other resources. </a:t>
            </a:r>
            <a:endParaRPr lang="en-US" dirty="0" smtClean="0"/>
          </a:p>
          <a:p>
            <a:r>
              <a:rPr lang="en-US" dirty="0" smtClean="0"/>
              <a:t>Local </a:t>
            </a:r>
            <a:r>
              <a:rPr lang="en-US" dirty="0"/>
              <a:t>government is a frequent financial supporter of festivals and events, while most events are also constantly working to increase financial and in-kind support from sponsors and foundations. </a:t>
            </a:r>
            <a:endParaRPr lang="en-US" dirty="0" smtClean="0"/>
          </a:p>
          <a:p>
            <a:r>
              <a:rPr lang="en-US" dirty="0" smtClean="0"/>
              <a:t>Resources </a:t>
            </a:r>
            <a:r>
              <a:rPr lang="en-US" dirty="0"/>
              <a:t>also include political and media support, and if it disappears or turns negative trouble will follow. </a:t>
            </a:r>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3856027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4724400"/>
          </a:xfrm>
        </p:spPr>
        <p:txBody>
          <a:bodyPr>
            <a:normAutofit fontScale="70000" lnSpcReduction="20000"/>
          </a:bodyPr>
          <a:lstStyle/>
          <a:p>
            <a:r>
              <a:rPr lang="en-US" b="1" dirty="0"/>
              <a:t>Suppliers and Venues</a:t>
            </a:r>
            <a:r>
              <a:rPr lang="en-US" dirty="0"/>
              <a:t> are essential to events, but their roles are not always purely commercial in nature. Venues do "sell" their space to events, but they are also frequently producers of their own events; many arenas, theatres, concert halls, and stadia actively book shows, requiring links with agencies. </a:t>
            </a:r>
            <a:endParaRPr lang="en-US" dirty="0" smtClean="0"/>
          </a:p>
          <a:p>
            <a:r>
              <a:rPr lang="en-US" dirty="0" smtClean="0"/>
              <a:t>Non-traditional </a:t>
            </a:r>
            <a:r>
              <a:rPr lang="en-US" dirty="0"/>
              <a:t>venues include zoos, heritage sites, parks and museums. Suppliers of food, beverage, merchandise, labor, equipment and other services are vital, but they can be brought into the event organization by becoming sponsors or event co-producers. </a:t>
            </a:r>
            <a:endParaRPr lang="en-US" dirty="0" smtClean="0"/>
          </a:p>
          <a:p>
            <a:r>
              <a:rPr lang="en-US" dirty="0" smtClean="0"/>
              <a:t>This </a:t>
            </a:r>
            <a:r>
              <a:rPr lang="en-US" dirty="0"/>
              <a:t>strategy of internalizing stakeholders will often solve problems and enlarge the influence of organizers, but of course it results in a more complex set of inter-dependencies. </a:t>
            </a:r>
            <a:endParaRPr lang="en-US" dirty="0" smtClean="0"/>
          </a:p>
          <a:p>
            <a:r>
              <a:rPr lang="en-US" dirty="0" smtClean="0"/>
              <a:t>From </a:t>
            </a:r>
            <a:r>
              <a:rPr lang="en-US" dirty="0"/>
              <a:t>the perspective of DMOs, members are often the primary intended beneficiary. </a:t>
            </a:r>
            <a:endParaRPr lang="en-US" dirty="0" smtClean="0"/>
          </a:p>
          <a:p>
            <a:r>
              <a:rPr lang="en-US" dirty="0" smtClean="0"/>
              <a:t>This </a:t>
            </a:r>
            <a:r>
              <a:rPr lang="en-US" dirty="0"/>
              <a:t>category is the tourism and hospitality industry, with hotels, restaurants, retailers, venue owners, destination management companies etc. being highly involved in promotion and setting strategy. </a:t>
            </a:r>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29321017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4724400"/>
          </a:xfrm>
        </p:spPr>
        <p:txBody>
          <a:bodyPr>
            <a:normAutofit/>
          </a:bodyPr>
          <a:lstStyle/>
          <a:p>
            <a:r>
              <a:rPr lang="en-US" b="1" dirty="0" smtClean="0"/>
              <a:t>Regulators</a:t>
            </a:r>
            <a:r>
              <a:rPr lang="en-US" dirty="0" smtClean="0"/>
              <a:t> </a:t>
            </a:r>
            <a:r>
              <a:rPr lang="en-US" dirty="0"/>
              <a:t>hold power, including health and safety, building and fire, police and land use. </a:t>
            </a:r>
            <a:endParaRPr lang="en-US" dirty="0" smtClean="0"/>
          </a:p>
          <a:p>
            <a:r>
              <a:rPr lang="en-US" dirty="0" smtClean="0"/>
              <a:t>Often </a:t>
            </a:r>
            <a:r>
              <a:rPr lang="en-US" dirty="0"/>
              <a:t>these are departments of local government, meaning that politicians are both giving money and other support while overseeing the regulators who impose conditions and costs and sometimes preventing events. </a:t>
            </a:r>
            <a:endParaRPr lang="en-US" dirty="0" smtClean="0"/>
          </a:p>
          <a:p>
            <a:r>
              <a:rPr lang="en-US" dirty="0" smtClean="0"/>
              <a:t>Event </a:t>
            </a:r>
            <a:r>
              <a:rPr lang="en-US" dirty="0"/>
              <a:t>and tourism organizations cannot afford to have poor relationships with local government.</a:t>
            </a:r>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19370905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2133600"/>
            <a:ext cx="8574087" cy="4724400"/>
          </a:xfrm>
        </p:spPr>
        <p:txBody>
          <a:bodyPr>
            <a:normAutofit/>
          </a:bodyPr>
          <a:lstStyle/>
          <a:p>
            <a:r>
              <a:rPr lang="en-US" b="1" dirty="0"/>
              <a:t>Managers of Complementary Event Portfolios</a:t>
            </a:r>
            <a:r>
              <a:rPr lang="en-US" dirty="0"/>
              <a:t> might be local government agencies such as leisure, sport, arts and culture, or collaborations of venues or not-for-profits. </a:t>
            </a:r>
            <a:endParaRPr lang="en-US" dirty="0" smtClean="0"/>
          </a:p>
          <a:p>
            <a:r>
              <a:rPr lang="en-US" dirty="0" smtClean="0"/>
              <a:t>The </a:t>
            </a:r>
            <a:r>
              <a:rPr lang="en-US" dirty="0"/>
              <a:t>main challenge is to look for common goals and pursue mutually reinforcing strategies. </a:t>
            </a:r>
            <a:endParaRPr lang="en-US" dirty="0" smtClean="0"/>
          </a:p>
          <a:p>
            <a:r>
              <a:rPr lang="en-US" dirty="0" smtClean="0"/>
              <a:t>The </a:t>
            </a:r>
            <a:r>
              <a:rPr lang="en-US" dirty="0"/>
              <a:t>larger the event population the more likely it is that conflicts occur as a result of normal ecological forces, especially competition for resources - money, audiences, sponsors, volunteers, venues, etc</a:t>
            </a:r>
            <a:r>
              <a:rPr lang="en-US" dirty="0" smtClean="0"/>
              <a:t>.</a:t>
            </a:r>
            <a:endParaRPr lang="en-US" dirty="0"/>
          </a:p>
        </p:txBody>
      </p:sp>
      <p:sp>
        <p:nvSpPr>
          <p:cNvPr id="5" name="Title 1"/>
          <p:cNvSpPr>
            <a:spLocks noGrp="1"/>
          </p:cNvSpPr>
          <p:nvPr>
            <p:ph type="title"/>
          </p:nvPr>
        </p:nvSpPr>
        <p:spPr/>
        <p:txBody>
          <a:bodyPr>
            <a:normAutofit fontScale="90000"/>
          </a:bodyPr>
          <a:lstStyle/>
          <a:p>
            <a:r>
              <a:rPr lang="en-US" dirty="0" smtClean="0"/>
              <a:t>8.  Identifying and Classifying Event and Tourism Stakeholders</a:t>
            </a:r>
            <a:endParaRPr lang="en-US" dirty="0"/>
          </a:p>
        </p:txBody>
      </p:sp>
    </p:spTree>
    <p:extLst>
      <p:ext uri="{BB962C8B-B14F-4D97-AF65-F5344CB8AC3E}">
        <p14:creationId xmlns:p14="http://schemas.microsoft.com/office/powerpoint/2010/main" val="1725778569"/>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1725</TotalTime>
  <Words>60103</Words>
  <Application>Microsoft Office PowerPoint</Application>
  <PresentationFormat>On-screen Show (4:3)</PresentationFormat>
  <Paragraphs>2501</Paragraphs>
  <Slides>392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392</vt:i4>
      </vt:variant>
    </vt:vector>
  </HeadingPairs>
  <TitlesOfParts>
    <vt:vector size="404" baseType="lpstr">
      <vt:lpstr>MS Gothic</vt:lpstr>
      <vt:lpstr>MS Gothic</vt:lpstr>
      <vt:lpstr>Arial</vt:lpstr>
      <vt:lpstr>Calibri</vt:lpstr>
      <vt:lpstr>Cambria</vt:lpstr>
      <vt:lpstr>Corbel</vt:lpstr>
      <vt:lpstr>MS Mincho</vt:lpstr>
      <vt:lpstr>MS Mincho</vt:lpstr>
      <vt:lpstr>Symbol</vt:lpstr>
      <vt:lpstr>Times New Roman</vt:lpstr>
      <vt:lpstr>Wingdings</vt:lpstr>
      <vt:lpstr>Spectrum</vt:lpstr>
      <vt:lpstr>EVENT STAKEHOLDERS</vt:lpstr>
      <vt:lpstr>CHAPTER: 1</vt:lpstr>
      <vt:lpstr>1. Learning Objectives</vt:lpstr>
      <vt:lpstr>2. Introduction</vt:lpstr>
      <vt:lpstr>2. Introduction</vt:lpstr>
      <vt:lpstr>2. Introduction</vt:lpstr>
      <vt:lpstr>3. Key Terms Defined</vt:lpstr>
      <vt:lpstr>3. Key Terms Defined</vt:lpstr>
      <vt:lpstr>3. Key Terms Defined</vt:lpstr>
      <vt:lpstr>3. Key Terms Defined</vt:lpstr>
      <vt:lpstr>3. Key Terms Defined</vt:lpstr>
      <vt:lpstr>3. Key Terms Defined</vt:lpstr>
      <vt:lpstr>3. Key Terms Defined</vt:lpstr>
      <vt:lpstr>4. Case Study</vt:lpstr>
      <vt:lpstr>4. Case Study</vt:lpstr>
      <vt:lpstr>4. Case Study</vt:lpstr>
      <vt:lpstr>4. Case Study</vt:lpstr>
      <vt:lpstr>5. Historical Development of Stakeholder Theory</vt:lpstr>
      <vt:lpstr>5. Historical Development of Stakeholder Theory</vt:lpstr>
      <vt:lpstr>5. Historical Development of Stakeholder Theory</vt:lpstr>
      <vt:lpstr>5. Historical Development of Stakeholder Theory</vt:lpstr>
      <vt:lpstr>Research Note</vt:lpstr>
      <vt:lpstr>6. The Relevance of Other Theories</vt:lpstr>
      <vt:lpstr>6. The Relevance of Other Theories</vt:lpstr>
      <vt:lpstr>6.1 Systems Theory</vt:lpstr>
      <vt:lpstr>Research Note:</vt:lpstr>
      <vt:lpstr>6.2 Social Network Theory</vt:lpstr>
      <vt:lpstr>6.2 Social Network Theory</vt:lpstr>
      <vt:lpstr>Research Note:</vt:lpstr>
      <vt:lpstr>Research Note:</vt:lpstr>
      <vt:lpstr>Research Note:</vt:lpstr>
      <vt:lpstr>Research Note:</vt:lpstr>
      <vt:lpstr>Research Note:</vt:lpstr>
      <vt:lpstr>Network Society</vt:lpstr>
      <vt:lpstr>Research Note</vt:lpstr>
      <vt:lpstr>6.3 Collaboration Theory</vt:lpstr>
      <vt:lpstr>6.3 Collaboration Theory</vt:lpstr>
      <vt:lpstr>6.3 Collaboration Theory</vt:lpstr>
      <vt:lpstr>6.3 Collaboration Theory</vt:lpstr>
      <vt:lpstr>6.4 Social Exchange Theory</vt:lpstr>
      <vt:lpstr>Research Note</vt:lpstr>
      <vt:lpstr>7.  Discussion Questions</vt:lpstr>
      <vt:lpstr>8. Assessment Activities</vt:lpstr>
      <vt:lpstr>PowerPoint Presentation</vt:lpstr>
      <vt:lpstr>CHAPTER: 2</vt:lpstr>
      <vt:lpstr>1. Learning Objectives</vt:lpstr>
      <vt:lpstr>2. Introduction</vt:lpstr>
      <vt:lpstr>3. Key Terms Defined</vt:lpstr>
      <vt:lpstr>4. Case Study</vt:lpstr>
      <vt:lpstr>4. Case Study</vt:lpstr>
      <vt:lpstr>4. Case Study</vt:lpstr>
      <vt:lpstr>5. Four Perspectives on Stakeholder Theory</vt:lpstr>
      <vt:lpstr>5.1 Descriptive/Empirical</vt:lpstr>
      <vt:lpstr>5.2 Instrumental</vt:lpstr>
      <vt:lpstr>5.2 Instrumental</vt:lpstr>
      <vt:lpstr>5.3 Managerial</vt:lpstr>
      <vt:lpstr>5.4 Normative</vt:lpstr>
      <vt:lpstr>5.4 Normative</vt:lpstr>
      <vt:lpstr>5.5 The Clarkson Principles of Stakeholder Management</vt:lpstr>
      <vt:lpstr>5.5 The Clarkson Principles of Stakeholder Management</vt:lpstr>
      <vt:lpstr>5.5 The Clarkson Principles of Stakeholder Management</vt:lpstr>
      <vt:lpstr>5.5 The Clarkson Principles of Stakeholder Management</vt:lpstr>
      <vt:lpstr>6.  Social Responsibility for Events and Tourism</vt:lpstr>
      <vt:lpstr>6.  Social Responsibility for Events and Tourism</vt:lpstr>
      <vt:lpstr>Research Note:</vt:lpstr>
      <vt:lpstr>Research Note:</vt:lpstr>
      <vt:lpstr>7.  Typology and Classification of Stakeholders</vt:lpstr>
      <vt:lpstr>7.  Typology and Classification of Stakeholders</vt:lpstr>
      <vt:lpstr>7.  Typology and Classification of Stakeholders</vt:lpstr>
      <vt:lpstr>7.  Typology and Classification of Stakeholders</vt:lpstr>
      <vt:lpstr>7.1 Power</vt:lpstr>
      <vt:lpstr>7.1 Power</vt:lpstr>
      <vt:lpstr>7.1 Power</vt:lpstr>
      <vt:lpstr>Research Note:</vt:lpstr>
      <vt:lpstr>Research Note:</vt:lpstr>
      <vt:lpstr>Research Note:</vt:lpstr>
      <vt:lpstr>7.2 Urgency</vt:lpstr>
      <vt:lpstr>7.2 Urgency</vt:lpstr>
      <vt:lpstr>Research Note:</vt:lpstr>
      <vt:lpstr>7.3 Legitimacy</vt:lpstr>
      <vt:lpstr>7.3 Legitimacy</vt:lpstr>
      <vt:lpstr>7.3 Legitimacy</vt:lpstr>
      <vt:lpstr>7.3 Legitimacy</vt:lpstr>
      <vt:lpstr>7.3 Legitimacy</vt:lpstr>
      <vt:lpstr>Research Note:</vt:lpstr>
      <vt:lpstr>Research Note:</vt:lpstr>
      <vt:lpstr>Events as Legitimacy-Building Tools</vt:lpstr>
      <vt:lpstr>A Crisis of Legitimacy</vt:lpstr>
      <vt:lpstr>Contested Events</vt:lpstr>
      <vt:lpstr>Legitimation of Events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8.  Identifying and Classifying Event and Tourism Stakeholders</vt:lpstr>
      <vt:lpstr>Research Note:</vt:lpstr>
      <vt:lpstr>Research Note:</vt:lpstr>
      <vt:lpstr>Research Note:</vt:lpstr>
      <vt:lpstr>9.  Discussion Questions</vt:lpstr>
      <vt:lpstr>10. Assessment Activities</vt:lpstr>
      <vt:lpstr>PowerPoint Presentation</vt:lpstr>
      <vt:lpstr>CHAPTER: 3</vt:lpstr>
      <vt:lpstr>1. Learning Objectives</vt:lpstr>
      <vt:lpstr>2. Introduction</vt:lpstr>
      <vt:lpstr>3. Key Terms Defined</vt:lpstr>
      <vt:lpstr>3. Key Terms Defined</vt:lpstr>
      <vt:lpstr>3. Key Terms Defined</vt:lpstr>
      <vt:lpstr>4. Case Study</vt:lpstr>
      <vt:lpstr>4. Case Study</vt:lpstr>
      <vt:lpstr>4. Case Study</vt:lpstr>
      <vt:lpstr>4. Case Study</vt:lpstr>
      <vt:lpstr>5. A Planning Process</vt:lpstr>
      <vt:lpstr>5. A Planning Process</vt:lpstr>
      <vt:lpstr>5. A Planning Process</vt:lpstr>
      <vt:lpstr>5. 1 Getting Started:  Questions to Ask</vt:lpstr>
      <vt:lpstr>5. 1 Getting Started:  Questions to Ask</vt:lpstr>
      <vt:lpstr>5. 1 Getting Started:  Questions to Ask</vt:lpstr>
      <vt:lpstr>5. 1 Getting Started:  Questions to Ask</vt:lpstr>
      <vt:lpstr>5.2 SWOT Analysis</vt:lpstr>
      <vt:lpstr>5.2 SWOT Analysis</vt:lpstr>
      <vt:lpstr>5.2 SWOT Analysis</vt:lpstr>
      <vt:lpstr>5.3. Stakeholder Mapping</vt:lpstr>
      <vt:lpstr>5.3. Stakeholder Mapping</vt:lpstr>
      <vt:lpstr>5.3. Stakeholder Mapping</vt:lpstr>
      <vt:lpstr>5.3. Stakeholder Mapping</vt:lpstr>
      <vt:lpstr>5.3. Stakeholder Mapping</vt:lpstr>
      <vt:lpstr>5.3. Stakeholder Mapping</vt:lpstr>
      <vt:lpstr>5.3. Stakeholder Mapping</vt:lpstr>
      <vt:lpstr>5.3. Stakeholder Mapping</vt:lpstr>
      <vt:lpstr>5.3. Stakeholder Mapping</vt:lpstr>
      <vt:lpstr>5.3. Stakeholder Mapping</vt:lpstr>
      <vt:lpstr>5.3. Stakeholder Mapping</vt:lpstr>
      <vt:lpstr>5.3. Stakeholder Mapping</vt:lpstr>
      <vt:lpstr>6. Formulating Strategy</vt:lpstr>
      <vt:lpstr>6.1  Strategy Matrix by Savage et al. (1991)</vt:lpstr>
      <vt:lpstr>6.1  Strategy Matrix by Savage et al. (1991)</vt:lpstr>
      <vt:lpstr>6.1  Strategy Matrix by Savage et al. (1991)</vt:lpstr>
      <vt:lpstr>6.2 The Winch Matrix</vt:lpstr>
      <vt:lpstr>6.2 The Winch Matrix</vt:lpstr>
      <vt:lpstr>6.2 The Winch Matrix</vt:lpstr>
      <vt:lpstr>6.2 The Winch Matrix</vt:lpstr>
      <vt:lpstr>6.3  The Boonstra Framework</vt:lpstr>
      <vt:lpstr>6.3  The Boonstra Framework</vt:lpstr>
      <vt:lpstr>6.3  The Boonstra Framework</vt:lpstr>
      <vt:lpstr>6.4 Lim’s Strategies</vt:lpstr>
      <vt:lpstr>6.5 Freeman’s Strategies</vt:lpstr>
      <vt:lpstr>Research Note</vt:lpstr>
      <vt:lpstr>Research Note</vt:lpstr>
      <vt:lpstr>6.6 A Blended Stakeholder Strategy Model for Events and Tourism</vt:lpstr>
      <vt:lpstr>6.6 A Blended Stakeholder Strategy Model for Events and Tourism</vt:lpstr>
      <vt:lpstr>6.7  Contracts with Stakeholders</vt:lpstr>
      <vt:lpstr>6.7  Contracts with Stakeholders</vt:lpstr>
      <vt:lpstr>8.  Discussion Questions</vt:lpstr>
      <vt:lpstr>9.  Assessment Activities</vt:lpstr>
      <vt:lpstr>PowerPoint Presentation</vt:lpstr>
      <vt:lpstr>CHAPTER: 4</vt:lpstr>
      <vt:lpstr>1. Learning Objectives</vt:lpstr>
      <vt:lpstr>2. Introduction</vt:lpstr>
      <vt:lpstr>2. Introduction</vt:lpstr>
      <vt:lpstr>3. Key Terms Defined</vt:lpstr>
      <vt:lpstr>3. Key Terms Defined</vt:lpstr>
      <vt:lpstr>4. Case Study</vt:lpstr>
      <vt:lpstr>4. Case Study</vt:lpstr>
      <vt:lpstr>4. Case Study</vt:lpstr>
      <vt:lpstr>4. Case Study</vt:lpstr>
      <vt:lpstr>4. Case Study</vt:lpstr>
      <vt:lpstr>4. Case Study</vt:lpstr>
      <vt:lpstr>4. Case Study</vt:lpstr>
      <vt:lpstr>4. Case Study</vt:lpstr>
      <vt:lpstr>4. Case Study</vt:lpstr>
      <vt:lpstr>4. Case Study</vt:lpstr>
      <vt:lpstr>5. Application of Management Functions to Event Management</vt:lpstr>
      <vt:lpstr>5. 1 Organizing and Planning</vt:lpstr>
      <vt:lpstr>5. 1 Organizing and Planning</vt:lpstr>
      <vt:lpstr>5. 1 Organizing and Planning</vt:lpstr>
      <vt:lpstr>5. 1 Organizing and Planning</vt:lpstr>
      <vt:lpstr>5. 1 Organizing and Planning</vt:lpstr>
      <vt:lpstr>5. 1 Organizing and Planning</vt:lpstr>
      <vt:lpstr>5. 1 Organizing and Planning</vt:lpstr>
      <vt:lpstr>Research Note:</vt:lpstr>
      <vt:lpstr>Research Note:</vt:lpstr>
      <vt:lpstr>5.2 Sustainability</vt:lpstr>
      <vt:lpstr>5.2 Sustainability</vt:lpstr>
      <vt:lpstr>5.2 Sustainability</vt:lpstr>
      <vt:lpstr>5.2 Sustainability</vt:lpstr>
      <vt:lpstr>Research Note:</vt:lpstr>
      <vt:lpstr>Research Note:</vt:lpstr>
      <vt:lpstr>Research Note:</vt:lpstr>
      <vt:lpstr>Research Note:</vt:lpstr>
      <vt:lpstr>Research Note:</vt:lpstr>
      <vt:lpstr>Research Note:</vt:lpstr>
      <vt:lpstr>5.3  Marketing and Branding</vt:lpstr>
      <vt:lpstr>5.3  Marketing and Branding</vt:lpstr>
      <vt:lpstr>5.3  Marketing and Branding</vt:lpstr>
      <vt:lpstr>5.3  Marketing and Branding</vt:lpstr>
      <vt:lpstr>5.3  Marketing and Branding</vt:lpstr>
      <vt:lpstr>5.3  Marketing and Branding</vt:lpstr>
      <vt:lpstr>Research Note:</vt:lpstr>
      <vt:lpstr>Research Note:</vt:lpstr>
      <vt:lpstr>Research Note:</vt:lpstr>
      <vt:lpstr>5.4 Experiences of Stakeholders</vt:lpstr>
      <vt:lpstr>5.4 Experiences of Stakeholders</vt:lpstr>
      <vt:lpstr>5.4 Experiences of Stakeholders</vt:lpstr>
      <vt:lpstr>5.4 Experiences of Stakeholders</vt:lpstr>
      <vt:lpstr>5.4 Experiences of Stakeholders</vt:lpstr>
      <vt:lpstr>5.4 Experiences of Stakeholders</vt:lpstr>
      <vt:lpstr>5.4 Experiences of Stakeholders</vt:lpstr>
      <vt:lpstr>Research Note:</vt:lpstr>
      <vt:lpstr>5.5 Impacts and Evaluation</vt:lpstr>
      <vt:lpstr>5.5 Impacts and Evaluation</vt:lpstr>
      <vt:lpstr>Research Note:</vt:lpstr>
      <vt:lpstr>Research Note:</vt:lpstr>
      <vt:lpstr>5.5 Impacts and Evaluation</vt:lpstr>
      <vt:lpstr>Research Note</vt:lpstr>
      <vt:lpstr>Research Note</vt:lpstr>
      <vt:lpstr>Research Note</vt:lpstr>
      <vt:lpstr>Research Note</vt:lpstr>
      <vt:lpstr>5.5 Impacts and Evaluation</vt:lpstr>
      <vt:lpstr>Research Note</vt:lpstr>
      <vt:lpstr>Research Note</vt:lpstr>
      <vt:lpstr>Research Note</vt:lpstr>
      <vt:lpstr>Research Note</vt:lpstr>
      <vt:lpstr>Research Note</vt:lpstr>
      <vt:lpstr>Research Note</vt:lpstr>
      <vt:lpstr>Research Note</vt:lpstr>
      <vt:lpstr>5.5 Impacts and Evaluation</vt:lpstr>
      <vt:lpstr>Research Note:</vt:lpstr>
      <vt:lpstr>Research Note:</vt:lpstr>
      <vt:lpstr>Research Note:</vt:lpstr>
      <vt:lpstr>5.5 Impacts and Evaluation</vt:lpstr>
      <vt:lpstr>Research Note:</vt:lpstr>
      <vt:lpstr>Research Note:</vt:lpstr>
      <vt:lpstr>5.5 Impacts and Evaluation</vt:lpstr>
      <vt:lpstr>Research Note:</vt:lpstr>
      <vt:lpstr>Research Note:</vt:lpstr>
      <vt:lpstr>Research Note:</vt:lpstr>
      <vt:lpstr>Research Note:</vt:lpstr>
      <vt:lpstr>Research Note:</vt:lpstr>
      <vt:lpstr>5.6 Resources</vt:lpstr>
      <vt:lpstr>5.6 Resources</vt:lpstr>
      <vt:lpstr>5.6 Resources</vt:lpstr>
      <vt:lpstr>Research Note:</vt:lpstr>
      <vt:lpstr>Research Note:</vt:lpstr>
      <vt:lpstr>5.7 Staffing and Volunteers</vt:lpstr>
      <vt:lpstr>Research Note:</vt:lpstr>
      <vt:lpstr>Research Note:</vt:lpstr>
      <vt:lpstr>Research Note:</vt:lpstr>
      <vt:lpstr>Research Note:</vt:lpstr>
      <vt:lpstr>Research Note:</vt:lpstr>
      <vt:lpstr>Research Note:</vt:lpstr>
      <vt:lpstr>Research Note:</vt:lpstr>
      <vt:lpstr>6.  The Relevance of Innovation Diffusion Theory</vt:lpstr>
      <vt:lpstr>Research Note:</vt:lpstr>
      <vt:lpstr>Research Note:</vt:lpstr>
      <vt:lpstr>7.  Discussion Questions</vt:lpstr>
      <vt:lpstr>8. Assessment Activities</vt:lpstr>
      <vt:lpstr>PowerPoint Presentation</vt:lpstr>
      <vt:lpstr>CHAPTER: 5</vt:lpstr>
      <vt:lpstr>1. Learning Objectives</vt:lpstr>
      <vt:lpstr>2. Introduction</vt:lpstr>
      <vt:lpstr>2. Introduction</vt:lpstr>
      <vt:lpstr>2. Introduction</vt:lpstr>
      <vt:lpstr>3. Key Terms Defined</vt:lpstr>
      <vt:lpstr>3. Key Terms Defined</vt:lpstr>
      <vt:lpstr>4. Case Study</vt:lpstr>
      <vt:lpstr>4. Case Study</vt:lpstr>
      <vt:lpstr>4. Case Study</vt:lpstr>
      <vt:lpstr>4. Case Study</vt:lpstr>
      <vt:lpstr>5.  Stakeholder Management for Sport Events</vt:lpstr>
      <vt:lpstr>5. Stakeholder Management for Sport Events</vt:lpstr>
      <vt:lpstr>5.  Stakeholder Management for Sport Events</vt:lpstr>
      <vt:lpstr>5.  Stakeholder Management for Sport Events</vt:lpstr>
      <vt:lpstr>Research Note:</vt:lpstr>
      <vt:lpstr>5.  Stakeholder Management for Sport Events</vt:lpstr>
      <vt:lpstr>5.1 Event Bidding Process</vt:lpstr>
      <vt:lpstr>5.1 Event Bidding Process</vt:lpstr>
      <vt:lpstr>5.1 Event Bidding Process</vt:lpstr>
      <vt:lpstr>Research Note: Bidding</vt:lpstr>
      <vt:lpstr>Research Note: Bidding</vt:lpstr>
      <vt:lpstr>Research Note</vt:lpstr>
      <vt:lpstr>Research Note: Bidding</vt:lpstr>
      <vt:lpstr>Research Note</vt:lpstr>
      <vt:lpstr>5.2 Focal Organization</vt:lpstr>
      <vt:lpstr>Research Note: Focal Organization</vt:lpstr>
      <vt:lpstr>Research Note: Focal Organization</vt:lpstr>
      <vt:lpstr>5.3 Event Owners/Sanctioning Bodies</vt:lpstr>
      <vt:lpstr>Research Note: The Event Owners/Sanctioning Bodies</vt:lpstr>
      <vt:lpstr>Research Note: The Event Owners/Sanctioning Bodies</vt:lpstr>
      <vt:lpstr>5.4 Host Community</vt:lpstr>
      <vt:lpstr>Research Note: Host Community</vt:lpstr>
      <vt:lpstr>Research Note: Host Community</vt:lpstr>
      <vt:lpstr>Research Note: Host Community</vt:lpstr>
      <vt:lpstr>Research Note: Host Community</vt:lpstr>
      <vt:lpstr>Research Note: Host Community</vt:lpstr>
      <vt:lpstr>5.5 Media</vt:lpstr>
      <vt:lpstr>5.5 Media</vt:lpstr>
      <vt:lpstr>Research Note:  Media</vt:lpstr>
      <vt:lpstr>Research Note:  Media</vt:lpstr>
      <vt:lpstr>5.6 Athletes</vt:lpstr>
      <vt:lpstr>Research Note: Athletes</vt:lpstr>
      <vt:lpstr>Research Note: Athletes</vt:lpstr>
      <vt:lpstr>Research Note: Athletes</vt:lpstr>
      <vt:lpstr>5.7 Funders/Sponsors</vt:lpstr>
      <vt:lpstr>Research Note:  Funders/Sponsors</vt:lpstr>
      <vt:lpstr>Research Note:  Funders/Sponsors</vt:lpstr>
      <vt:lpstr>Research Note:  Funders/Sponsors</vt:lpstr>
      <vt:lpstr>Research Note:  Funders/Sponsors</vt:lpstr>
      <vt:lpstr>Research Note:  Funders/Sponsors</vt:lpstr>
      <vt:lpstr>5.8 Supporters</vt:lpstr>
      <vt:lpstr>Research Note:  Supporters</vt:lpstr>
      <vt:lpstr>Research Note:  Supporters</vt:lpstr>
      <vt:lpstr>5.9 Spectators</vt:lpstr>
      <vt:lpstr>Research Note:  Spectators</vt:lpstr>
      <vt:lpstr>Research Note: Spectators</vt:lpstr>
      <vt:lpstr>6. Stakeholder Management for Business Events</vt:lpstr>
      <vt:lpstr>6. Stakeholder Management for Business Events</vt:lpstr>
      <vt:lpstr>Research Note: Business Events</vt:lpstr>
      <vt:lpstr>Research Note: Business Events</vt:lpstr>
      <vt:lpstr>7. Stakeholder Management for Festivals</vt:lpstr>
      <vt:lpstr>7. Stakeholder Management for Festivals</vt:lpstr>
      <vt:lpstr>Research Note: Festivals</vt:lpstr>
      <vt:lpstr>Research Note: Festivals</vt:lpstr>
      <vt:lpstr>Research Note: Festivals</vt:lpstr>
      <vt:lpstr>Research Note: Festivals</vt:lpstr>
      <vt:lpstr>Research Note: Festivals</vt:lpstr>
      <vt:lpstr>Research Note: Festivals</vt:lpstr>
      <vt:lpstr>The Relevance of Institutional Theory</vt:lpstr>
      <vt:lpstr>Research Note: Festivals</vt:lpstr>
      <vt:lpstr>The Political Market Square</vt:lpstr>
      <vt:lpstr>The Political Market Square</vt:lpstr>
      <vt:lpstr>The Political Market Square</vt:lpstr>
      <vt:lpstr>Research Notes</vt:lpstr>
      <vt:lpstr>Research Note</vt:lpstr>
      <vt:lpstr>Research Note</vt:lpstr>
      <vt:lpstr>Research Note</vt:lpstr>
      <vt:lpstr>8.  Stakeholder Management for Mega Events</vt:lpstr>
      <vt:lpstr>8.  Stakeholder Management for Mega Events</vt:lpstr>
      <vt:lpstr>Research Note:  Mega Event</vt:lpstr>
      <vt:lpstr>Research Note:  Mega Event</vt:lpstr>
      <vt:lpstr>Research Note:  Mega Event</vt:lpstr>
      <vt:lpstr>Research Note:  Mega Event</vt:lpstr>
      <vt:lpstr>9.  Stakeholder Management for Hallmark Events</vt:lpstr>
      <vt:lpstr>Research Note:  Hallmark Events</vt:lpstr>
      <vt:lpstr>Research Note:  Hallmark Events</vt:lpstr>
      <vt:lpstr>Research Note:  Hallmark Events</vt:lpstr>
      <vt:lpstr>Research Note:  Hallmark Events</vt:lpstr>
      <vt:lpstr>Research Note:  Hallmark Events</vt:lpstr>
      <vt:lpstr>Research Note:  Hallmark Events</vt:lpstr>
      <vt:lpstr>10.  Stakeholder Management for Iconic Events</vt:lpstr>
      <vt:lpstr>Research Note: Iconic Events</vt:lpstr>
      <vt:lpstr>Research Note:  Iconic Events</vt:lpstr>
      <vt:lpstr>11.  Discussion Questions</vt:lpstr>
      <vt:lpstr>12. Assessment Activities</vt:lpstr>
      <vt:lpstr>PowerPoint Presentation</vt:lpstr>
      <vt:lpstr>CHAPTER: 6</vt:lpstr>
      <vt:lpstr>1. Learning Objectives</vt:lpstr>
      <vt:lpstr>2. Introduction</vt:lpstr>
      <vt:lpstr>3. Key Terms Defined</vt:lpstr>
      <vt:lpstr>3. Key Terms Defined</vt:lpstr>
      <vt:lpstr>4. Case Study</vt:lpstr>
      <vt:lpstr>4. Case Study</vt:lpstr>
      <vt:lpstr>4. Case Study</vt:lpstr>
      <vt:lpstr>Research Note: Business Events</vt:lpstr>
      <vt:lpstr>5. Residents</vt:lpstr>
      <vt:lpstr>5. Residents</vt:lpstr>
      <vt:lpstr>5. Residents</vt:lpstr>
      <vt:lpstr>5. Residents</vt:lpstr>
      <vt:lpstr>5. Residents</vt:lpstr>
      <vt:lpstr>Research Note: Stakeholders and the Community</vt:lpstr>
      <vt:lpstr>Research Note: Stakeholders and the Community</vt:lpstr>
      <vt:lpstr>Research Note: Stakeholders and the Community</vt:lpstr>
      <vt:lpstr>Research Note: Stakeholders and the Community</vt:lpstr>
      <vt:lpstr>6.  Communities</vt:lpstr>
      <vt:lpstr>7.  Cities/Destinations</vt:lpstr>
      <vt:lpstr>Research Note</vt:lpstr>
      <vt:lpstr>PowerPoint Presentation</vt:lpstr>
      <vt:lpstr>5.  The Tourist Destination as a hierarchy of Stakeholders</vt:lpstr>
      <vt:lpstr>5.  The Tourist Destination as a hierarchy of Stakeholders</vt:lpstr>
      <vt:lpstr>5.  The Tourist Destination as a hierarchy of Stakeholders</vt:lpstr>
      <vt:lpstr>Research Note:</vt:lpstr>
      <vt:lpstr>5.  The Tourist Destination as a hierarchy of Stakeholders</vt:lpstr>
      <vt:lpstr>Research Note</vt:lpstr>
      <vt:lpstr>Research Note</vt:lpstr>
      <vt:lpstr>Research Note</vt:lpstr>
      <vt:lpstr>8.  Discussion Questions</vt:lpstr>
      <vt:lpstr>9. Assessment Activities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MC510</dc:creator>
  <cp:lastModifiedBy>Sally North</cp:lastModifiedBy>
  <cp:revision>114</cp:revision>
  <dcterms:created xsi:type="dcterms:W3CDTF">2018-08-31T11:32:29Z</dcterms:created>
  <dcterms:modified xsi:type="dcterms:W3CDTF">2018-12-06T17:13:25Z</dcterms:modified>
</cp:coreProperties>
</file>